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58" r:id="rId3"/>
    <p:sldId id="259" r:id="rId4"/>
    <p:sldId id="315" r:id="rId5"/>
    <p:sldId id="262" r:id="rId6"/>
    <p:sldId id="264" r:id="rId7"/>
    <p:sldId id="263" r:id="rId8"/>
    <p:sldId id="314" r:id="rId9"/>
    <p:sldId id="266" r:id="rId10"/>
    <p:sldId id="268" r:id="rId11"/>
    <p:sldId id="267" r:id="rId12"/>
    <p:sldId id="310" r:id="rId13"/>
    <p:sldId id="311" r:id="rId14"/>
    <p:sldId id="312" r:id="rId15"/>
    <p:sldId id="317" r:id="rId1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FFCC00"/>
    <a:srgbClr val="FF9900"/>
    <a:srgbClr val="000066"/>
    <a:srgbClr val="0000CC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3310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692AD35-6BCB-459F-9A02-A77530EAF014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B0A88E-6136-4E4C-8693-9CF22976F660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C39CA1-5583-42AC-A037-5960FB4EB17A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D323EA62-8614-493A-9944-4ACE5052607C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Una scuola che promuove salute può essere rappresentata come una scuola che rafforza continuamente la propria capacità di essere un ambiente sano in cui vivere, imparare e lavorare</a:t>
            </a: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82D690-85BD-47DF-B514-AF7EF51D6827}" type="slidenum">
              <a:rPr lang="it-IT" altLang="it-IT"/>
              <a:pPr/>
              <a:t>9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FD89E-E70C-459A-8CC3-28816ECB6CE8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C04A7-74FE-4697-82B2-644E1760145B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25BF7-9CCE-4E0A-BCD6-B2883EE00D04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32B26-E14D-4548-9B9A-F8E2D2A8F81C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62ACE-9720-4F72-ADA0-7260DB878FCC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D27E5-8441-4DA4-AC84-841AE56A957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0409E-6419-43AF-9C1C-08AFFD5CCFE7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498F9-EBFA-42AA-BB40-CFC2C34B2DB2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30467-2C3C-40EA-B347-98775557E04D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63980-B3AA-45AF-83CD-76C13FF98CC0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867C5-9637-443F-9FFE-B2033CEC0471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CEE6A-9F81-456C-849E-E92F308AEE04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594C8-8BCF-4B1E-BAA0-D6588B5D1B07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970E6-2498-4960-AE52-D9C733AE5C7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27DB-F183-4FD0-BAD1-0D75FAA2FAD0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2B65-57C7-466F-AF84-047DDE3FE34A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BDFC2-3C4C-490C-807F-9E10E8465207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5E657-AF75-498C-AFF2-55161A84DFF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C85C0-17DE-4B92-BB0D-5110BA9F87F3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91CD-B658-4D80-9F9B-362990816CA4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B5E87-EA7A-4FBD-9F98-7ECFD517CF12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77612-D13E-45C1-B721-70FC3EAFA882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1AAD97-B24A-4A5A-B95E-C7C569A480E6}" type="datetimeFigureOut">
              <a:rPr lang="it-IT"/>
              <a:pPr>
                <a:defRPr/>
              </a:pPr>
              <a:t>11/12/2017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51F96-2FD2-41B1-A1BA-E00131FA746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hyperlink" Target="http://www.scuolasalutemarche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31788"/>
            <a:ext cx="428148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29"/>
          <p:cNvSpPr txBox="1">
            <a:spLocks noChangeArrowheads="1"/>
          </p:cNvSpPr>
          <p:nvPr/>
        </p:nvSpPr>
        <p:spPr bwMode="auto">
          <a:xfrm>
            <a:off x="4787900" y="4941888"/>
            <a:ext cx="4108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CC"/>
                </a:solidFill>
                <a:latin typeface="Calibri" pitchFamily="34" charset="0"/>
              </a:rPr>
              <a:t>Stefano Berti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Sociologo Psicologo Psicoterapeuta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Responsabile Promozione della Salute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Dip. Prevenzione AV 2 - ASUR Marche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4537075" y="981075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800" b="1">
                <a:solidFill>
                  <a:srgbClr val="0000CC"/>
                </a:solidFill>
              </a:rPr>
              <a:t>LA SCUOLA, LA SANITÀ, I SERVIZI SOCIALI E L’ADOLESCENZA.</a:t>
            </a:r>
            <a:r>
              <a:rPr lang="it-IT" altLang="it-IT" sz="280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4101" name="Text Box 29"/>
          <p:cNvSpPr txBox="1">
            <a:spLocks noChangeArrowheads="1"/>
          </p:cNvSpPr>
          <p:nvPr/>
        </p:nvSpPr>
        <p:spPr bwMode="auto">
          <a:xfrm>
            <a:off x="4787900" y="3213100"/>
            <a:ext cx="42846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it-IT" altLang="it-IT" sz="2000" b="1">
                <a:solidFill>
                  <a:srgbClr val="0000CC"/>
                </a:solidFill>
                <a:latin typeface="Calibri" pitchFamily="34" charset="0"/>
              </a:rPr>
              <a:t>Elisabetta Benedetti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Psicologa Psicoterapeuta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P.F. Prevenzione e Promozione 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della Salute nei luoghi di vita e di lavoro</a:t>
            </a:r>
          </a:p>
          <a:p>
            <a:pPr eaLnBrk="1" hangingPunct="1">
              <a:buFont typeface="Arial" charset="0"/>
              <a:buNone/>
            </a:pPr>
            <a:r>
              <a:rPr lang="it-IT" altLang="it-IT" sz="2000">
                <a:solidFill>
                  <a:srgbClr val="0000CC"/>
                </a:solidFill>
                <a:latin typeface="Calibri" pitchFamily="34" charset="0"/>
              </a:rPr>
              <a:t>ARS - Regione Marche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magine 3" descr="La Scuola che Promuove Salute - Marc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5693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contenuto 4"/>
          <p:cNvSpPr txBox="1">
            <a:spLocks noGrp="1"/>
          </p:cNvSpPr>
          <p:nvPr>
            <p:ph idx="1"/>
          </p:nvPr>
        </p:nvSpPr>
        <p:spPr>
          <a:xfrm>
            <a:off x="323850" y="1341438"/>
            <a:ext cx="8229600" cy="2695575"/>
          </a:xfrm>
        </p:spPr>
        <p:txBody>
          <a:bodyPr rtlCol="0">
            <a:spAutoFit/>
          </a:bodyPr>
          <a:lstStyle/>
          <a:p>
            <a:pPr algn="ctr"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800" b="1" dirty="0">
                <a:solidFill>
                  <a:srgbClr val="0070C0"/>
                </a:solidFill>
                <a:latin typeface="+mj-lt"/>
              </a:rPr>
              <a:t>RETE DELLE SCUOLE </a:t>
            </a: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CHE PROMUOVONO SALUTE</a:t>
            </a:r>
          </a:p>
          <a:p>
            <a:pPr algn="ctr"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800" b="1" dirty="0" smtClean="0">
                <a:solidFill>
                  <a:srgbClr val="CC0000"/>
                </a:solidFill>
                <a:latin typeface="+mj-lt"/>
              </a:rPr>
              <a:t>39 Scuole aderenti</a:t>
            </a:r>
          </a:p>
          <a:p>
            <a:pPr algn="ctr"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800" b="1" dirty="0" smtClean="0">
              <a:solidFill>
                <a:srgbClr val="0070C0"/>
              </a:solidFill>
              <a:latin typeface="+mj-lt"/>
            </a:endParaRPr>
          </a:p>
          <a:p>
            <a:pPr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22 Istituti Comprensivi</a:t>
            </a:r>
          </a:p>
          <a:p>
            <a:pPr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17 Istituti Superiori</a:t>
            </a:r>
          </a:p>
          <a:p>
            <a:pPr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					10 Licei</a:t>
            </a:r>
          </a:p>
          <a:p>
            <a:pPr eaLnBrk="1" fontAlgn="auto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					   7 istituti Tecnici</a:t>
            </a:r>
            <a:endParaRPr lang="it-IT" sz="1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4340" name="CasellaDiTesto 6"/>
          <p:cNvSpPr txBox="1">
            <a:spLocks noChangeArrowheads="1"/>
          </p:cNvSpPr>
          <p:nvPr/>
        </p:nvSpPr>
        <p:spPr bwMode="auto">
          <a:xfrm>
            <a:off x="395288" y="3860800"/>
            <a:ext cx="763428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it-IT" altLang="it-IT" sz="2400" b="1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Adottare la Carta della Scuola che Promuove Salute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Inserire nel POF e PTOF il piano annuale di attività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Costruire l’alleanza con:</a:t>
            </a:r>
          </a:p>
          <a:p>
            <a:pPr eaLnBrk="1" hangingPunct="1"/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 	- Area Vasta ASUR </a:t>
            </a:r>
          </a:p>
          <a:p>
            <a:pPr eaLnBrk="1" hangingPunct="1"/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	- Ambito Territoriale Sociale  </a:t>
            </a:r>
          </a:p>
          <a:p>
            <a:pPr eaLnBrk="1" hangingPunct="1"/>
            <a:r>
              <a:rPr lang="it-IT" altLang="it-IT" sz="2400" b="1">
                <a:solidFill>
                  <a:srgbClr val="0070C0"/>
                </a:solidFill>
                <a:latin typeface="Calibri" pitchFamily="34" charset="0"/>
              </a:rPr>
              <a:t>	- Ufficio Scolastico di riferimento </a:t>
            </a:r>
          </a:p>
        </p:txBody>
      </p:sp>
      <p:sp>
        <p:nvSpPr>
          <p:cNvPr id="9" name="Ovale 8"/>
          <p:cNvSpPr/>
          <p:nvPr/>
        </p:nvSpPr>
        <p:spPr>
          <a:xfrm>
            <a:off x="6011863" y="5732463"/>
            <a:ext cx="3132137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>
                <a:solidFill>
                  <a:srgbClr val="C00000"/>
                </a:solidFill>
              </a:rPr>
              <a:t>..altri Attori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>
                <a:solidFill>
                  <a:srgbClr val="C00000"/>
                </a:solidFill>
              </a:rPr>
              <a:t>e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>
                <a:solidFill>
                  <a:srgbClr val="C00000"/>
                </a:solidFill>
              </a:rPr>
              <a:t>Portatori Interesse</a:t>
            </a:r>
          </a:p>
        </p:txBody>
      </p:sp>
      <p:pic>
        <p:nvPicPr>
          <p:cNvPr id="13" name="Immagine 12" descr="per log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2261">
            <a:off x="5556250" y="5313363"/>
            <a:ext cx="129698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Segnaposto contenuto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8497887" cy="5616575"/>
          </a:xfrm>
        </p:spPr>
      </p:pic>
      <p:pic>
        <p:nvPicPr>
          <p:cNvPr id="15363" name="Immagine 7" descr="La Scuola che Promuove Salute - March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0"/>
            <a:ext cx="85693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Carta della Scuola </a:t>
            </a:r>
            <a:b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 Promuove Salute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promuovere la costruzione di un ambiente sano e sicuro sia fisicamente che socialmente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promuovere la salute attraverso metodologie educative efficaci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modulare la progettazione curriculare in coerenza con la promozione della salute e del benessere psico-fisico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+mj-lt"/>
              </a:rPr>
              <a:t>migliorare le politiche scolastiche e le buone pratiche che promuovono salute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it-IT" sz="2800" dirty="0" smtClean="0"/>
              <a:t> 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Profilo di salute della Scuola 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it-IT" b="1" dirty="0" smtClean="0">
                <a:solidFill>
                  <a:srgbClr val="0070C0"/>
                </a:solidFill>
                <a:latin typeface="+mj-lt"/>
              </a:rPr>
              <a:t>E’ uno strumento di analisi che utilizza un approccio interdisciplinare, sociale e sanitario, attraverso il quale è possibile giungere ad descrivere la realtà della scuola da più punti di vista e con strumenti sia quantitativi che qualitativi;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b="1" dirty="0" smtClean="0">
                <a:solidFill>
                  <a:srgbClr val="0070C0"/>
                </a:solidFill>
                <a:latin typeface="+mj-lt"/>
              </a:rPr>
              <a:t> fornisce informazioni sul contesto ambientale, fisico, organizzativo, relazionale, socioculturale e relazionale;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it-IT" dirty="0" smtClean="0"/>
              <a:t> 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Profilo di salute della Scuola  </a:t>
            </a:r>
            <a:b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obiettivi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it-IT" dirty="0" smtClean="0"/>
              <a:t> </a:t>
            </a:r>
            <a:r>
              <a:rPr lang="it-IT" b="1" dirty="0" smtClean="0">
                <a:solidFill>
                  <a:srgbClr val="0070C0"/>
                </a:solidFill>
                <a:latin typeface="+mj-lt"/>
              </a:rPr>
              <a:t>Ottenere un quadro delle priorità di salute della scuola e della comunità di cui fa parte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b="1" dirty="0" smtClean="0">
                <a:solidFill>
                  <a:srgbClr val="0070C0"/>
                </a:solidFill>
                <a:latin typeface="+mj-lt"/>
              </a:rPr>
              <a:t>Aiutare la scuola a programmare azioni appropriate all’interno dei programmi educativi e di promozione della salute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b="1" dirty="0" smtClean="0">
                <a:solidFill>
                  <a:srgbClr val="0070C0"/>
                </a:solidFill>
                <a:latin typeface="+mj-lt"/>
              </a:rPr>
              <a:t>Identificare aree di collaborazione e alleanza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b="1" dirty="0" smtClean="0">
                <a:solidFill>
                  <a:srgbClr val="0070C0"/>
                </a:solidFill>
                <a:latin typeface="+mj-lt"/>
              </a:rPr>
              <a:t>Lavorare in armonia con i piani locali di promozione della salute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it-IT" altLang="it-IT" sz="4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19  profili di salute su 39 scuole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611188" y="188913"/>
            <a:ext cx="1152525" cy="93662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asellaDiTesto 6"/>
          <p:cNvSpPr txBox="1"/>
          <p:nvPr/>
        </p:nvSpPr>
        <p:spPr>
          <a:xfrm>
            <a:off x="1835696" y="332656"/>
            <a:ext cx="51125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Scuola &amp; </a:t>
            </a:r>
            <a:r>
              <a:rPr lang="it-IT" altLang="it-IT" sz="4800" b="1" dirty="0" err="1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Salute…</a:t>
            </a:r>
            <a:r>
              <a:rPr lang="it-IT" sz="4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7" name="Segnaposto contenuto 16"/>
          <p:cNvSpPr>
            <a:spLocks noGrp="1"/>
          </p:cNvSpPr>
          <p:nvPr>
            <p:ph idx="1"/>
          </p:nvPr>
        </p:nvSpPr>
        <p:spPr>
          <a:xfrm>
            <a:off x="250825" y="1628775"/>
            <a:ext cx="8569325" cy="4525963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it-IT" sz="3600" dirty="0" smtClean="0"/>
              <a:t>	</a:t>
            </a:r>
            <a:r>
              <a:rPr lang="it-IT" sz="3600" b="1" dirty="0" smtClean="0">
                <a:solidFill>
                  <a:srgbClr val="CC0000"/>
                </a:solidFill>
                <a:latin typeface="+mj-lt"/>
              </a:rPr>
              <a:t>Scuola, Ambiti Territoriali Sociali e Componente Sanitaria 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it-IT" sz="3600" b="1" dirty="0" smtClean="0">
              <a:solidFill>
                <a:srgbClr val="0070C0"/>
              </a:solidFill>
              <a:latin typeface="+mj-lt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it-IT" sz="3600" b="1" dirty="0" smtClean="0">
                <a:solidFill>
                  <a:srgbClr val="0070C0"/>
                </a:solidFill>
                <a:latin typeface="+mj-lt"/>
              </a:rPr>
              <a:t>	concorrono a sviluppare le linee d’intervento trasversali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t-IT" sz="3600" b="1" dirty="0" smtClean="0">
                <a:solidFill>
                  <a:srgbClr val="0070C0"/>
                </a:solidFill>
                <a:latin typeface="+mj-lt"/>
              </a:rPr>
              <a:t>	supportano lo sviluppo nella comunità delle Scuole che Promuovono Salute.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it-IT" sz="3600" dirty="0" smtClean="0"/>
              <a:t>	</a:t>
            </a:r>
            <a:endParaRPr lang="it-IT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magine 3" descr="logo-march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3929063"/>
            <a:ext cx="41798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Immagine 3" descr="logo-ministero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214313"/>
            <a:ext cx="3492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214313" y="1357313"/>
            <a:ext cx="8643937" cy="2286000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spc="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it-IT" sz="3600" b="1" spc="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it-IT" sz="3600" spc="300" dirty="0">
              <a:solidFill>
                <a:schemeClr val="accent5">
                  <a:lumMod val="75000"/>
                </a:schemeClr>
              </a:solidFill>
              <a:latin typeface="Impact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spc="3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Intesa Stato Regioni 13 nov.14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spc="3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Piano Nazionale della Prevenzione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spc="3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2014 - 2018 </a:t>
            </a:r>
            <a:r>
              <a:rPr lang="it-IT" sz="3600" b="1" spc="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it-IT" sz="3600" b="1" spc="3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it-IT" sz="3600" b="1" spc="3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 bwMode="auto">
          <a:xfrm>
            <a:off x="500063" y="5143500"/>
            <a:ext cx="820896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Interventi  regionali di attuazione del PNP </a:t>
            </a:r>
            <a:br>
              <a:rPr lang="it-IT" sz="36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</a:br>
            <a:r>
              <a:rPr lang="it-IT" sz="3600" dirty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DGR 540 del 15 luglio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Group 2"/>
          <p:cNvGraphicFramePr>
            <a:graphicFrameLocks noGrp="1"/>
          </p:cNvGraphicFramePr>
          <p:nvPr/>
        </p:nvGraphicFramePr>
        <p:xfrm>
          <a:off x="0" y="765175"/>
          <a:ext cx="9144000" cy="5573713"/>
        </p:xfrm>
        <a:graphic>
          <a:graphicData uri="http://schemas.openxmlformats.org/drawingml/2006/table">
            <a:tbl>
              <a:tblPr/>
              <a:tblGrid>
                <a:gridCol w="1165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78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26">
                <a:tc grid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Macro obiettivi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915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Ridurre il carico prevenibile ed evitabile di morbosità, mortalità e disabilità delle malattie non trasmissibili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324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Prevenire le conseguenze dei disturbi neurosensoriali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835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Promuovere il benessere mentale nei bambini, adolescenti e giovani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324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Prevenire le dipendenze da sostanze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26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Prevenire gli incidenti stradali e ridurre la gravità dei loro esiti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547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MO6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Prevenire gli incidenti domestici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675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MO7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Prevenire gli infortuni e le malattie professionali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6835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Ridurre le esposizioni ambientali potenzialmente dannose per la salute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8740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Ridurre la frequenza di infezioni/malattie infettive prioritarie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1122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MO10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Attuare il Piano Nazionale Integrato dei Controlli per la prevenzione in sicurezza alimentare e sanità pubblica veterinaria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6183" name="Immagine 3" descr="logo-ministero 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7641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84" name="CasellaDiTesto 5"/>
          <p:cNvSpPr txBox="1">
            <a:spLocks noChangeArrowheads="1"/>
          </p:cNvSpPr>
          <p:nvPr/>
        </p:nvSpPr>
        <p:spPr bwMode="auto">
          <a:xfrm>
            <a:off x="2071688" y="214313"/>
            <a:ext cx="6696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400">
                <a:solidFill>
                  <a:srgbClr val="FF0000"/>
                </a:solidFill>
                <a:latin typeface="Calibri" pitchFamily="34" charset="0"/>
              </a:rPr>
              <a:t>Piano Nazionale della Prevenzione 2014 - 2018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it-IT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it-IT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it-IT" altLang="it-IT" sz="4800" spc="300" dirty="0" smtClean="0">
                <a:solidFill>
                  <a:schemeClr val="accent5">
                    <a:lumMod val="75000"/>
                  </a:schemeClr>
                </a:solidFill>
                <a:latin typeface="Impact" pitchFamily="34" charset="0"/>
                <a:cs typeface="Arial" charset="0"/>
              </a:rPr>
              <a:t> I  punti di riferimento</a:t>
            </a:r>
            <a:r>
              <a:rPr lang="it-IT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it-IT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it-IT" sz="4800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 bwMode="auto">
          <a:xfrm>
            <a:off x="323850" y="1484313"/>
            <a:ext cx="8569325" cy="5159375"/>
          </a:xfrm>
          <a:prstGeom prst="rect">
            <a:avLst/>
          </a:prstGeom>
          <a:noFill/>
          <a:ln w="25400" cap="rnd" cmpd="thickThin">
            <a:solidFill>
              <a:schemeClr val="accent5">
                <a:lumMod val="75000"/>
              </a:schemeClr>
            </a:solidFill>
            <a:bevel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it-IT" sz="2000" dirty="0"/>
              <a:t>          </a:t>
            </a:r>
            <a:r>
              <a:rPr lang="it-IT" sz="2400" b="1" dirty="0">
                <a:solidFill>
                  <a:srgbClr val="002060"/>
                </a:solidFill>
                <a:latin typeface="+mn-lt"/>
              </a:rPr>
              <a:t>affrontare la prevenzione dei rischi per il cittadino, lungo   	tutto l’arco della sua vita</a:t>
            </a:r>
            <a:r>
              <a:rPr lang="it-IT" sz="2400" b="1" dirty="0">
                <a:latin typeface="+mn-lt"/>
              </a:rPr>
              <a:t>;</a:t>
            </a:r>
          </a:p>
          <a:p>
            <a:pPr marL="457200" indent="-457200">
              <a:defRPr/>
            </a:pPr>
            <a:endParaRPr lang="it-IT" sz="2000" dirty="0"/>
          </a:p>
          <a:p>
            <a:pPr>
              <a:defRPr/>
            </a:pPr>
            <a:r>
              <a:rPr lang="it-IT" sz="2000" dirty="0"/>
              <a:t>          </a:t>
            </a:r>
            <a:r>
              <a:rPr lang="it-IT" sz="2400" b="1" dirty="0">
                <a:solidFill>
                  <a:srgbClr val="002060"/>
                </a:solidFill>
                <a:latin typeface="+mn-lt"/>
              </a:rPr>
              <a:t>prevenzione in tutte le politiche - intersettorialità - 	sostenendo la costruzione di RETI sanitarie e non;</a:t>
            </a:r>
          </a:p>
          <a:p>
            <a:pPr>
              <a:defRPr/>
            </a:pPr>
            <a:endParaRPr lang="it-IT" sz="2000" dirty="0"/>
          </a:p>
          <a:p>
            <a:pPr>
              <a:defRPr/>
            </a:pPr>
            <a:r>
              <a:rPr lang="it-IT" sz="2000" dirty="0"/>
              <a:t>         </a:t>
            </a:r>
            <a:r>
              <a:rPr lang="it-IT" sz="2400" b="1" dirty="0">
                <a:solidFill>
                  <a:srgbClr val="002060"/>
                </a:solidFill>
                <a:latin typeface="+mn-lt"/>
              </a:rPr>
              <a:t>coinvolgimento dei PORTATORI  di  INTERESSE  anche 	attraverso accordi strategici di collaborazione</a:t>
            </a:r>
            <a:r>
              <a:rPr lang="it-IT" sz="2000" dirty="0">
                <a:solidFill>
                  <a:srgbClr val="002060"/>
                </a:solidFill>
              </a:rPr>
              <a:t>;</a:t>
            </a:r>
          </a:p>
          <a:p>
            <a:pPr>
              <a:defRPr/>
            </a:pPr>
            <a:r>
              <a:rPr lang="it-IT" sz="2000" dirty="0"/>
              <a:t>         </a:t>
            </a:r>
          </a:p>
          <a:p>
            <a:pPr>
              <a:defRPr/>
            </a:pPr>
            <a:r>
              <a:rPr lang="it-IT" sz="2400" b="1" dirty="0">
                <a:solidFill>
                  <a:srgbClr val="002060"/>
                </a:solidFill>
                <a:latin typeface="+mn-lt"/>
              </a:rPr>
              <a:t>          valutare, e conseguentemente agire, per ridurre aspetti 	prioritari di disequità in salute dei cittadini ;</a:t>
            </a:r>
          </a:p>
          <a:p>
            <a:pPr>
              <a:defRPr/>
            </a:pPr>
            <a:r>
              <a:rPr lang="it-IT" sz="2400" b="1" dirty="0">
                <a:latin typeface="+mn-lt"/>
              </a:rPr>
              <a:t>         </a:t>
            </a:r>
          </a:p>
          <a:p>
            <a:pPr>
              <a:defRPr/>
            </a:pPr>
            <a:r>
              <a:rPr lang="it-IT" sz="2400" b="1" dirty="0">
                <a:solidFill>
                  <a:srgbClr val="002060"/>
                </a:solidFill>
                <a:latin typeface="+mn-lt"/>
              </a:rPr>
              <a:t>          monitorare e valutare in modo sistematico  i risultati di   	processo e di esito della programmazione attuata.</a:t>
            </a:r>
            <a:endParaRPr lang="it-IT" sz="24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pic>
        <p:nvPicPr>
          <p:cNvPr id="7172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57338"/>
            <a:ext cx="3317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571750"/>
            <a:ext cx="3317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643313"/>
            <a:ext cx="3317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714875"/>
            <a:ext cx="3333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5786438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3568" y="764704"/>
            <a:ext cx="1885999" cy="936104"/>
            <a:chOff x="959763" y="15772"/>
            <a:chExt cx="2030015" cy="1218009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3" name="Rettangolo 2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ettangolo 3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Bambini DOP</a:t>
              </a:r>
            </a:p>
          </p:txBody>
        </p:sp>
      </p:grpSp>
      <p:grpSp>
        <p:nvGrpSpPr>
          <p:cNvPr id="5" name="Gruppo 13"/>
          <p:cNvGrpSpPr/>
          <p:nvPr/>
        </p:nvGrpSpPr>
        <p:grpSpPr>
          <a:xfrm>
            <a:off x="683568" y="3861048"/>
            <a:ext cx="1885999" cy="936104"/>
            <a:chOff x="959763" y="15772"/>
            <a:chExt cx="2030015" cy="1218009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15" name="Rettangolo 14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ttangolo 15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Salute d’Argento</a:t>
              </a:r>
            </a:p>
          </p:txBody>
        </p:sp>
      </p:grpSp>
      <p:grpSp>
        <p:nvGrpSpPr>
          <p:cNvPr id="6" name="Gruppo 16"/>
          <p:cNvGrpSpPr/>
          <p:nvPr/>
        </p:nvGrpSpPr>
        <p:grpSpPr>
          <a:xfrm>
            <a:off x="683568" y="1772816"/>
            <a:ext cx="1885999" cy="936104"/>
            <a:chOff x="959763" y="15772"/>
            <a:chExt cx="2030015" cy="1218009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18" name="Rettangolo 17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ttangolo 18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Scuola &amp; Salute</a:t>
              </a:r>
            </a:p>
          </p:txBody>
        </p:sp>
      </p:grpSp>
      <p:grpSp>
        <p:nvGrpSpPr>
          <p:cNvPr id="7" name="Gruppo 19"/>
          <p:cNvGrpSpPr/>
          <p:nvPr/>
        </p:nvGrpSpPr>
        <p:grpSpPr>
          <a:xfrm>
            <a:off x="683568" y="2780928"/>
            <a:ext cx="1885999" cy="1008112"/>
            <a:chOff x="959763" y="15772"/>
            <a:chExt cx="2030015" cy="1218009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21" name="Rettangolo 20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ttangolo 21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Mi Prendo Cura di Me</a:t>
              </a:r>
            </a:p>
          </p:txBody>
        </p:sp>
      </p:grpSp>
      <p:grpSp>
        <p:nvGrpSpPr>
          <p:cNvPr id="8" name="Gruppo 22"/>
          <p:cNvGrpSpPr/>
          <p:nvPr/>
        </p:nvGrpSpPr>
        <p:grpSpPr>
          <a:xfrm>
            <a:off x="683568" y="5921896"/>
            <a:ext cx="1885999" cy="936104"/>
            <a:chOff x="959763" y="15772"/>
            <a:chExt cx="2030015" cy="1218009"/>
          </a:xfrm>
          <a:solidFill>
            <a:srgbClr val="7D7DDF"/>
          </a:solidFill>
        </p:grpSpPr>
        <p:sp>
          <p:nvSpPr>
            <p:cNvPr id="24" name="Rettangolo 23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ttangolo 24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dirty="0"/>
                <a:t>Lavorare per Vivere</a:t>
              </a:r>
            </a:p>
          </p:txBody>
        </p:sp>
      </p:grpSp>
      <p:grpSp>
        <p:nvGrpSpPr>
          <p:cNvPr id="9" name="Gruppo 25"/>
          <p:cNvGrpSpPr/>
          <p:nvPr/>
        </p:nvGrpSpPr>
        <p:grpSpPr>
          <a:xfrm>
            <a:off x="683568" y="4941168"/>
            <a:ext cx="1885999" cy="936104"/>
            <a:chOff x="959763" y="15772"/>
            <a:chExt cx="2030015" cy="1218009"/>
          </a:xfrm>
          <a:solidFill>
            <a:srgbClr val="FA8AF2"/>
          </a:solidFill>
        </p:grpSpPr>
        <p:sp>
          <p:nvSpPr>
            <p:cNvPr id="27" name="Rettangolo 26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ttangolo 27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475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Prevenire è volersi bene</a:t>
              </a:r>
            </a:p>
          </p:txBody>
        </p:sp>
      </p:grpSp>
      <p:grpSp>
        <p:nvGrpSpPr>
          <p:cNvPr id="10" name="Gruppo 29"/>
          <p:cNvGrpSpPr/>
          <p:nvPr/>
        </p:nvGrpSpPr>
        <p:grpSpPr>
          <a:xfrm>
            <a:off x="5508104" y="3933056"/>
            <a:ext cx="1885999" cy="936104"/>
            <a:chOff x="959763" y="15772"/>
            <a:chExt cx="2030015" cy="1218009"/>
          </a:xfrm>
          <a:solidFill>
            <a:srgbClr val="E7B731"/>
          </a:solidFill>
        </p:grpSpPr>
        <p:sp>
          <p:nvSpPr>
            <p:cNvPr id="31" name="Rettangolo 30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ttangolo 31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/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1400" b="1" dirty="0"/>
                <a:t>Prevenzione randagismo e animali d’affezione nel contesto urbano</a:t>
              </a:r>
            </a:p>
          </p:txBody>
        </p:sp>
      </p:grpSp>
      <p:grpSp>
        <p:nvGrpSpPr>
          <p:cNvPr id="11" name="Gruppo 32"/>
          <p:cNvGrpSpPr/>
          <p:nvPr/>
        </p:nvGrpSpPr>
        <p:grpSpPr>
          <a:xfrm>
            <a:off x="5508104" y="2886704"/>
            <a:ext cx="1885999" cy="1012585"/>
            <a:chOff x="959763" y="-33984"/>
            <a:chExt cx="2030015" cy="1317522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34" name="Rettangolo 33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ettangolo 34"/>
            <p:cNvSpPr/>
            <p:nvPr/>
          </p:nvSpPr>
          <p:spPr>
            <a:xfrm>
              <a:off x="959763" y="-33984"/>
              <a:ext cx="2030015" cy="1317522"/>
            </a:xfrm>
            <a:prstGeom prst="rect">
              <a:avLst/>
            </a:prstGeom>
            <a:solidFill>
              <a:srgbClr val="FF99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40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Emergenze in Sanità Pubblica</a:t>
              </a:r>
            </a:p>
          </p:txBody>
        </p:sp>
      </p:grpSp>
      <p:grpSp>
        <p:nvGrpSpPr>
          <p:cNvPr id="12" name="Gruppo 35"/>
          <p:cNvGrpSpPr/>
          <p:nvPr/>
        </p:nvGrpSpPr>
        <p:grpSpPr>
          <a:xfrm>
            <a:off x="5508104" y="1916832"/>
            <a:ext cx="1885999" cy="936104"/>
            <a:chOff x="959763" y="15772"/>
            <a:chExt cx="2030015" cy="1218009"/>
          </a:xfrm>
          <a:solidFill>
            <a:srgbClr val="FF0000"/>
          </a:solidFill>
        </p:grpSpPr>
        <p:sp>
          <p:nvSpPr>
            <p:cNvPr id="37" name="Rettangolo 36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ttangolo 37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/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b="1" dirty="0"/>
                <a:t>Per un Sistema Vaccinale maturo</a:t>
              </a:r>
            </a:p>
          </p:txBody>
        </p:sp>
      </p:grpSp>
      <p:grpSp>
        <p:nvGrpSpPr>
          <p:cNvPr id="13" name="Gruppo 38"/>
          <p:cNvGrpSpPr/>
          <p:nvPr/>
        </p:nvGrpSpPr>
        <p:grpSpPr>
          <a:xfrm>
            <a:off x="5508104" y="4941168"/>
            <a:ext cx="1885999" cy="936104"/>
            <a:chOff x="959763" y="15772"/>
            <a:chExt cx="2030015" cy="1218009"/>
          </a:xfrm>
          <a:solidFill>
            <a:schemeClr val="accent5">
              <a:hueOff val="-1419125"/>
              <a:satOff val="5687"/>
              <a:lumOff val="1233"/>
            </a:schemeClr>
          </a:solidFill>
        </p:grpSpPr>
        <p:sp>
          <p:nvSpPr>
            <p:cNvPr id="40" name="Rettangolo 39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ettangolo 40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solidFill>
              <a:srgbClr val="35F7F7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Sicurezza Alimentare</a:t>
              </a:r>
            </a:p>
          </p:txBody>
        </p:sp>
      </p:grpSp>
      <p:grpSp>
        <p:nvGrpSpPr>
          <p:cNvPr id="14" name="Gruppo 41"/>
          <p:cNvGrpSpPr/>
          <p:nvPr/>
        </p:nvGrpSpPr>
        <p:grpSpPr>
          <a:xfrm>
            <a:off x="5508104" y="5921896"/>
            <a:ext cx="1885999" cy="936104"/>
            <a:chOff x="959763" y="15772"/>
            <a:chExt cx="2030015" cy="1218009"/>
          </a:xfrm>
          <a:solidFill>
            <a:srgbClr val="3563E3"/>
          </a:solidFill>
        </p:grpSpPr>
        <p:sp>
          <p:nvSpPr>
            <p:cNvPr id="43" name="Rettangolo 42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ettangolo 43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/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b="1" dirty="0"/>
                <a:t>Malattie Infettive trasmissibili</a:t>
              </a:r>
            </a:p>
          </p:txBody>
        </p:sp>
      </p:grpSp>
      <p:grpSp>
        <p:nvGrpSpPr>
          <p:cNvPr id="17" name="Gruppo 44"/>
          <p:cNvGrpSpPr/>
          <p:nvPr/>
        </p:nvGrpSpPr>
        <p:grpSpPr>
          <a:xfrm>
            <a:off x="5508104" y="908720"/>
            <a:ext cx="1885999" cy="936104"/>
            <a:chOff x="959763" y="15772"/>
            <a:chExt cx="2030015" cy="1218009"/>
          </a:xfrm>
          <a:solidFill>
            <a:srgbClr val="1DAB3F"/>
          </a:solidFill>
        </p:grpSpPr>
        <p:sp>
          <p:nvSpPr>
            <p:cNvPr id="46" name="Rettangolo 45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Rettangolo 46"/>
            <p:cNvSpPr/>
            <p:nvPr/>
          </p:nvSpPr>
          <p:spPr>
            <a:xfrm>
              <a:off x="959763" y="15772"/>
              <a:ext cx="2030015" cy="1218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9070" tIns="179070" rIns="179070" bIns="179070" spcCol="1270" anchor="ctr">
              <a:normAutofit fontScale="55000" lnSpcReduction="20000"/>
            </a:bodyPr>
            <a:lstStyle/>
            <a:p>
              <a:pPr algn="ctr" defTabSz="20891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it-IT" sz="4700" b="1" dirty="0"/>
                <a:t>Ambiente in Salute</a:t>
              </a:r>
            </a:p>
          </p:txBody>
        </p:sp>
      </p:grpSp>
      <p:sp>
        <p:nvSpPr>
          <p:cNvPr id="52" name="Parentesi graffa chiusa 51"/>
          <p:cNvSpPr/>
          <p:nvPr/>
        </p:nvSpPr>
        <p:spPr>
          <a:xfrm>
            <a:off x="7380288" y="2349500"/>
            <a:ext cx="576262" cy="4059238"/>
          </a:xfrm>
          <a:prstGeom prst="rightBrace">
            <a:avLst>
              <a:gd name="adj1" fmla="val 8333"/>
              <a:gd name="adj2" fmla="val 8881"/>
            </a:avLst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207" name="CasellaDiTesto 36"/>
          <p:cNvSpPr txBox="1">
            <a:spLocks noChangeArrowheads="1"/>
          </p:cNvSpPr>
          <p:nvPr/>
        </p:nvSpPr>
        <p:spPr bwMode="auto">
          <a:xfrm>
            <a:off x="7632700" y="1989138"/>
            <a:ext cx="1511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b="1">
                <a:solidFill>
                  <a:srgbClr val="FF0000"/>
                </a:solidFill>
                <a:latin typeface="Calibri" pitchFamily="34" charset="0"/>
              </a:rPr>
              <a:t>Sanità Pubblica</a:t>
            </a:r>
          </a:p>
        </p:txBody>
      </p:sp>
      <p:sp>
        <p:nvSpPr>
          <p:cNvPr id="54" name="Parentesi graffa chiusa 53"/>
          <p:cNvSpPr/>
          <p:nvPr/>
        </p:nvSpPr>
        <p:spPr>
          <a:xfrm>
            <a:off x="7380288" y="3213100"/>
            <a:ext cx="865187" cy="3240088"/>
          </a:xfrm>
          <a:prstGeom prst="rightBrace">
            <a:avLst/>
          </a:prstGeom>
          <a:ln w="25400" cmpd="sng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209" name="CasellaDiTesto 35"/>
          <p:cNvSpPr txBox="1">
            <a:spLocks noChangeArrowheads="1"/>
          </p:cNvSpPr>
          <p:nvPr/>
        </p:nvSpPr>
        <p:spPr bwMode="auto">
          <a:xfrm>
            <a:off x="7885113" y="3789363"/>
            <a:ext cx="125888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b="1">
                <a:solidFill>
                  <a:srgbClr val="FF9900"/>
                </a:solidFill>
                <a:latin typeface="Calibri" pitchFamily="34" charset="0"/>
              </a:rPr>
              <a:t>Veterinaria Sicurezza </a:t>
            </a:r>
          </a:p>
          <a:p>
            <a:pPr eaLnBrk="1" hangingPunct="1"/>
            <a:r>
              <a:rPr lang="it-IT" altLang="it-IT" b="1">
                <a:solidFill>
                  <a:srgbClr val="FF9900"/>
                </a:solidFill>
                <a:latin typeface="Calibri" pitchFamily="34" charset="0"/>
              </a:rPr>
              <a:t>Alimentare</a:t>
            </a:r>
          </a:p>
        </p:txBody>
      </p:sp>
      <p:sp>
        <p:nvSpPr>
          <p:cNvPr id="56" name="Rettangolo 55"/>
          <p:cNvSpPr/>
          <p:nvPr/>
        </p:nvSpPr>
        <p:spPr>
          <a:xfrm>
            <a:off x="-43431" y="0"/>
            <a:ext cx="924483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Piano Regionale della Prevenzione 2014-2018 </a:t>
            </a:r>
          </a:p>
        </p:txBody>
      </p:sp>
      <p:sp>
        <p:nvSpPr>
          <p:cNvPr id="57" name="CasellaDiTesto 56"/>
          <p:cNvSpPr txBox="1"/>
          <p:nvPr/>
        </p:nvSpPr>
        <p:spPr>
          <a:xfrm>
            <a:off x="2843808" y="620688"/>
            <a:ext cx="246253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DGR 540/15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23528" y="1124744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it-IT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251520" y="5157192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it-IT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23528" y="4221088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it-IT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323528" y="3140968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it-IT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251520" y="6237312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it-IT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323528" y="2060848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it-IT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5004048" y="6237312"/>
            <a:ext cx="44114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it-IT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5076056" y="5301208"/>
            <a:ext cx="42838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it-IT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076056" y="4293096"/>
            <a:ext cx="44114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it-IT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5076056" y="3284984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it-IT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5004048" y="2276872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it-IT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076056" y="1268760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it-IT" dirty="0"/>
          </a:p>
        </p:txBody>
      </p:sp>
      <p:sp>
        <p:nvSpPr>
          <p:cNvPr id="59" name="Goccia 58"/>
          <p:cNvSpPr/>
          <p:nvPr/>
        </p:nvSpPr>
        <p:spPr>
          <a:xfrm>
            <a:off x="179388" y="765175"/>
            <a:ext cx="2592387" cy="4319588"/>
          </a:xfrm>
          <a:prstGeom prst="teardrop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3" name="Parentesi graffa chiusa 72"/>
          <p:cNvSpPr/>
          <p:nvPr/>
        </p:nvSpPr>
        <p:spPr>
          <a:xfrm>
            <a:off x="2627313" y="1196975"/>
            <a:ext cx="865187" cy="3240088"/>
          </a:xfrm>
          <a:prstGeom prst="rightBrace">
            <a:avLst/>
          </a:prstGeom>
          <a:ln w="34925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226" name="CasellaDiTesto 36"/>
          <p:cNvSpPr txBox="1">
            <a:spLocks noChangeArrowheads="1"/>
          </p:cNvSpPr>
          <p:nvPr/>
        </p:nvSpPr>
        <p:spPr bwMode="auto">
          <a:xfrm>
            <a:off x="3203575" y="2349500"/>
            <a:ext cx="1511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altLang="it-IT" b="1">
                <a:solidFill>
                  <a:srgbClr val="00B050"/>
                </a:solidFill>
                <a:latin typeface="Calibri" pitchFamily="34" charset="0"/>
              </a:rPr>
              <a:t>Promozione Salute</a:t>
            </a:r>
          </a:p>
          <a:p>
            <a:pPr algn="ctr" eaLnBrk="1" hangingPunct="1"/>
            <a:r>
              <a:rPr lang="it-IT" altLang="it-IT" b="1">
                <a:solidFill>
                  <a:srgbClr val="0070C0"/>
                </a:solidFill>
                <a:latin typeface="Calibri" pitchFamily="34" charset="0"/>
              </a:rPr>
              <a:t>Tot 24 linee intervento</a:t>
            </a:r>
          </a:p>
        </p:txBody>
      </p:sp>
      <p:sp>
        <p:nvSpPr>
          <p:cNvPr id="61" name="Freccia a destra con strisce 60"/>
          <p:cNvSpPr/>
          <p:nvPr/>
        </p:nvSpPr>
        <p:spPr>
          <a:xfrm rot="9561626">
            <a:off x="2376488" y="1808163"/>
            <a:ext cx="1511300" cy="485775"/>
          </a:xfrm>
          <a:prstGeom prst="stripedRightArrow">
            <a:avLst/>
          </a:prstGeom>
          <a:solidFill>
            <a:srgbClr val="92D050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228" name="CasellaDiTesto 75"/>
          <p:cNvSpPr txBox="1">
            <a:spLocks noChangeArrowheads="1"/>
          </p:cNvSpPr>
          <p:nvPr/>
        </p:nvSpPr>
        <p:spPr bwMode="auto">
          <a:xfrm>
            <a:off x="2627313" y="5661025"/>
            <a:ext cx="2971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000" b="1">
                <a:solidFill>
                  <a:srgbClr val="0070C0"/>
                </a:solidFill>
                <a:latin typeface="Calibri" pitchFamily="34" charset="0"/>
              </a:rPr>
              <a:t>12 Programmi</a:t>
            </a:r>
          </a:p>
          <a:p>
            <a:pPr eaLnBrk="1" hangingPunct="1"/>
            <a:r>
              <a:rPr lang="it-IT" altLang="it-IT" sz="2000" b="1">
                <a:solidFill>
                  <a:srgbClr val="0070C0"/>
                </a:solidFill>
                <a:latin typeface="Calibri" pitchFamily="34" charset="0"/>
              </a:rPr>
              <a:t>Tot.77 Linee Intervento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Obiettivi PRP &amp; PNP</a:t>
            </a:r>
          </a:p>
        </p:txBody>
      </p:sp>
      <p:pic>
        <p:nvPicPr>
          <p:cNvPr id="6148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9816" y="1884364"/>
            <a:ext cx="330994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ttangolo 6"/>
          <p:cNvSpPr>
            <a:spLocks noChangeArrowheads="1"/>
          </p:cNvSpPr>
          <p:nvPr/>
        </p:nvSpPr>
        <p:spPr bwMode="auto">
          <a:xfrm>
            <a:off x="1030288" y="1801813"/>
            <a:ext cx="632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800">
                <a:solidFill>
                  <a:srgbClr val="002060"/>
                </a:solidFill>
                <a:latin typeface="Calibri" pitchFamily="34" charset="0"/>
              </a:rPr>
              <a:t>Diminuire il n. delle persone che ……..</a:t>
            </a:r>
          </a:p>
        </p:txBody>
      </p:sp>
      <p:sp>
        <p:nvSpPr>
          <p:cNvPr id="9221" name="Rettangolo 11"/>
          <p:cNvSpPr>
            <a:spLocks noChangeArrowheads="1"/>
          </p:cNvSpPr>
          <p:nvPr/>
        </p:nvSpPr>
        <p:spPr bwMode="auto">
          <a:xfrm>
            <a:off x="1042988" y="2420938"/>
            <a:ext cx="6562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800">
                <a:solidFill>
                  <a:srgbClr val="002060"/>
                </a:solidFill>
                <a:latin typeface="Calibri" pitchFamily="34" charset="0"/>
              </a:rPr>
              <a:t>Aumentare il n. delle persone che ……..</a:t>
            </a:r>
          </a:p>
        </p:txBody>
      </p:sp>
      <p:sp>
        <p:nvSpPr>
          <p:cNvPr id="9222" name="Rettangolo 13"/>
          <p:cNvSpPr>
            <a:spLocks noChangeArrowheads="1"/>
          </p:cNvSpPr>
          <p:nvPr/>
        </p:nvSpPr>
        <p:spPr bwMode="auto">
          <a:xfrm>
            <a:off x="971550" y="3141663"/>
            <a:ext cx="79263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800">
                <a:solidFill>
                  <a:srgbClr val="002060"/>
                </a:solidFill>
                <a:latin typeface="Calibri" pitchFamily="34" charset="0"/>
              </a:rPr>
              <a:t>Aumentare la percezione dei rischi e dei benefici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331913" y="5445125"/>
            <a:ext cx="69850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Aumentare le competenze degli operatori sanitari, e non sanitari</a:t>
            </a:r>
          </a:p>
        </p:txBody>
      </p:sp>
      <p:sp>
        <p:nvSpPr>
          <p:cNvPr id="9224" name="Rettangolo 19"/>
          <p:cNvSpPr>
            <a:spLocks noChangeArrowheads="1"/>
          </p:cNvSpPr>
          <p:nvPr/>
        </p:nvSpPr>
        <p:spPr bwMode="auto">
          <a:xfrm>
            <a:off x="1042988" y="3716338"/>
            <a:ext cx="6842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800">
                <a:solidFill>
                  <a:srgbClr val="002060"/>
                </a:solidFill>
                <a:latin typeface="Calibri" pitchFamily="34" charset="0"/>
              </a:rPr>
              <a:t>Aumentare il n. delle persone che ricevono il consiglio di …</a:t>
            </a:r>
          </a:p>
        </p:txBody>
      </p:sp>
      <p:pic>
        <p:nvPicPr>
          <p:cNvPr id="15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2564904"/>
            <a:ext cx="330994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9552" y="3284984"/>
            <a:ext cx="330994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9552" y="3933056"/>
            <a:ext cx="330994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C:\Programmi\Microsoft Office\MEDIA\OFFICE12\Bullets\BD21300_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805264"/>
            <a:ext cx="330994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179388" y="188913"/>
            <a:ext cx="1368425" cy="1008062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asellaDiTesto 6"/>
          <p:cNvSpPr txBox="1"/>
          <p:nvPr/>
        </p:nvSpPr>
        <p:spPr>
          <a:xfrm>
            <a:off x="1547664" y="188640"/>
            <a:ext cx="511256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Scuola &amp; </a:t>
            </a:r>
            <a:r>
              <a:rPr lang="it-IT" altLang="it-IT" sz="4400" b="1" dirty="0" err="1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Salute…</a:t>
            </a:r>
            <a:r>
              <a:rPr lang="it-IT" sz="4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059832" y="764704"/>
            <a:ext cx="344196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 linee intervento </a:t>
            </a:r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0" y="1628800"/>
            <a:ext cx="4176464" cy="316835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 smtClean="0">
                <a:ln w="1905"/>
                <a:solidFill>
                  <a:srgbClr val="7B0F6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 I Nodi della Rete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 smtClean="0">
                <a:ln w="1905"/>
                <a:solidFill>
                  <a:srgbClr val="21692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2.2 Life </a:t>
            </a:r>
            <a:r>
              <a:rPr lang="it-IT" altLang="it-IT" sz="2600" b="1" dirty="0" err="1" smtClean="0">
                <a:ln w="1905"/>
                <a:solidFill>
                  <a:srgbClr val="21692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skills</a:t>
            </a:r>
            <a:endParaRPr lang="it-IT" altLang="it-IT" sz="2600" b="1" dirty="0" smtClean="0">
              <a:ln w="1905"/>
              <a:solidFill>
                <a:srgbClr val="21692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2.3 </a:t>
            </a:r>
            <a:r>
              <a:rPr lang="it-IT" altLang="it-IT" sz="26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Peer</a:t>
            </a:r>
            <a:r>
              <a:rPr lang="it-IT" altLang="it-IT" sz="26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it-IT" altLang="it-IT" sz="26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Education</a:t>
            </a:r>
            <a:endParaRPr lang="it-IT" altLang="it-IT" sz="26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2.4 Benessere Mentale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2.5 </a:t>
            </a:r>
            <a:r>
              <a:rPr lang="it-IT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Giusta Alimentazione</a:t>
            </a:r>
            <a:endParaRPr lang="it-IT" sz="2400" dirty="0">
              <a:solidFill>
                <a:srgbClr val="7030A0"/>
              </a:solidFill>
            </a:endParaRPr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4067944" y="1628801"/>
            <a:ext cx="4932040" cy="331236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2.6 Ragazzi in Gamba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7B0F6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2.7 Sicuri è Meglio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2.8 Imparare a Portare Soccorso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7B0F6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2.9 Salute e Sicurezza 2.0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6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2.10 Si può fare: cellulari e UV</a:t>
            </a:r>
            <a:endParaRPr lang="it-IT" sz="2600" dirty="0">
              <a:solidFill>
                <a:srgbClr val="00B0F0"/>
              </a:solidFill>
            </a:endParaRP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/>
        </p:nvGraphicFramePr>
        <p:xfrm>
          <a:off x="179388" y="4941888"/>
          <a:ext cx="8280400" cy="1736994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8280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78908">
                <a:tc>
                  <a:txBody>
                    <a:bodyPr/>
                    <a:lstStyle/>
                    <a:p>
                      <a:pPr algn="ctr"/>
                      <a:r>
                        <a:rPr lang="it-IT" sz="3000" b="1" dirty="0" smtClean="0">
                          <a:solidFill>
                            <a:srgbClr val="002060"/>
                          </a:solidFill>
                        </a:rPr>
                        <a:t>FAVORIRE </a:t>
                      </a:r>
                      <a:r>
                        <a:rPr lang="it-IT" sz="3200" dirty="0" smtClean="0">
                          <a:solidFill>
                            <a:srgbClr val="002060"/>
                          </a:solidFill>
                        </a:rPr>
                        <a:t>lo sviluppo di abilità sociali e cognitive </a:t>
                      </a:r>
                      <a:endParaRPr lang="it-IT" sz="30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659" marB="4565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8908">
                <a:tc>
                  <a:txBody>
                    <a:bodyPr/>
                    <a:lstStyle/>
                    <a:p>
                      <a:pPr algn="ctr"/>
                      <a:r>
                        <a:rPr lang="it-IT" sz="3000" b="1" dirty="0" smtClean="0">
                          <a:solidFill>
                            <a:srgbClr val="002060"/>
                          </a:solidFill>
                        </a:rPr>
                        <a:t>AUMENTARE</a:t>
                      </a:r>
                      <a:r>
                        <a:rPr lang="it-IT" sz="3200" dirty="0" smtClean="0">
                          <a:solidFill>
                            <a:srgbClr val="002060"/>
                          </a:solidFill>
                        </a:rPr>
                        <a:t> la percezione del rischio  </a:t>
                      </a:r>
                      <a:endParaRPr lang="it-IT" sz="30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659" marB="4565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8908">
                <a:tc>
                  <a:txBody>
                    <a:bodyPr/>
                    <a:lstStyle/>
                    <a:p>
                      <a:pPr algn="ctr"/>
                      <a:r>
                        <a:rPr lang="it-IT" sz="3000" b="1" dirty="0" smtClean="0">
                          <a:solidFill>
                            <a:srgbClr val="002060"/>
                          </a:solidFill>
                        </a:rPr>
                        <a:t>MIGLIORARE </a:t>
                      </a:r>
                      <a:r>
                        <a:rPr lang="it-IT" sz="3200" dirty="0" smtClean="0">
                          <a:solidFill>
                            <a:srgbClr val="002060"/>
                          </a:solidFill>
                        </a:rPr>
                        <a:t>le competenze e la consapevolezza</a:t>
                      </a:r>
                      <a:endParaRPr lang="it-IT" sz="30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4" marR="91434" marT="45659" marB="45659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179388" y="4941888"/>
            <a:ext cx="8750300" cy="1630362"/>
          </a:xfrm>
          <a:prstGeom prst="rect">
            <a:avLst/>
          </a:prstGeom>
          <a:solidFill>
            <a:schemeClr val="bg2"/>
          </a:solidFill>
          <a:ln w="41275" cap="rnd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anchor="ctr">
            <a:spAutoFit/>
          </a:bodyPr>
          <a:lstStyle/>
          <a:p>
            <a:pPr algn="ctr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i="1" dirty="0">
                <a:solidFill>
                  <a:srgbClr val="C00000"/>
                </a:solidFill>
                <a:cs typeface="+mn-cs"/>
              </a:rPr>
              <a:t>Empowerment:</a:t>
            </a:r>
            <a:r>
              <a:rPr lang="it-IT" sz="3600" dirty="0">
                <a:latin typeface="+mn-lt"/>
                <a:cs typeface="+mn-cs"/>
              </a:rPr>
              <a:t> </a:t>
            </a:r>
            <a:r>
              <a:rPr lang="it-IT" sz="3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essere in grado di prendersi cura responsabilmente della propria salute</a:t>
            </a:r>
            <a:endParaRPr lang="it-IT" sz="3600" b="1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igital-art-gallery.com/oid/64/1600x1000_11723_Matrioska_3d_illustration_picture_image_digital_art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120775"/>
            <a:ext cx="9180513" cy="573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itolo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8099425" cy="125253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è tutto un programma!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14312" y="0"/>
            <a:ext cx="6445919" cy="148478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Scuola &amp; Salute …</a:t>
            </a:r>
          </a:p>
        </p:txBody>
      </p:sp>
      <p:sp>
        <p:nvSpPr>
          <p:cNvPr id="11269" name="CasellaDiTesto 6"/>
          <p:cNvSpPr txBox="1">
            <a:spLocks noChangeArrowheads="1"/>
          </p:cNvSpPr>
          <p:nvPr/>
        </p:nvSpPr>
        <p:spPr bwMode="auto">
          <a:xfrm>
            <a:off x="3563938" y="1196975"/>
            <a:ext cx="4779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 eaLnBrk="1" hangingPunct="1"/>
            <a:r>
              <a:rPr lang="it-IT" altLang="it-IT" sz="4000" b="1" i="1">
                <a:solidFill>
                  <a:srgbClr val="002060"/>
                </a:solidFill>
                <a:latin typeface="Calibri" pitchFamily="34" charset="0"/>
              </a:rPr>
              <a:t>10 Linee di Intervento</a:t>
            </a:r>
          </a:p>
        </p:txBody>
      </p:sp>
      <p:sp>
        <p:nvSpPr>
          <p:cNvPr id="6" name="Rettangolo 1"/>
          <p:cNvSpPr>
            <a:spLocks noChangeArrowheads="1"/>
          </p:cNvSpPr>
          <p:nvPr/>
        </p:nvSpPr>
        <p:spPr bwMode="auto">
          <a:xfrm>
            <a:off x="467544" y="2348880"/>
            <a:ext cx="867645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RETE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 </a:t>
            </a:r>
            <a:r>
              <a:rPr lang="it-IT" sz="2400" b="1" dirty="0">
                <a:latin typeface="+mn-lt"/>
                <a:cs typeface="Arial" panose="020B0604020202020204" pitchFamily="34" charset="0"/>
              </a:rPr>
              <a:t>                                            </a:t>
            </a:r>
            <a:r>
              <a:rPr lang="it-IT" sz="24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interdisciplinare e intersettoriale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COIVOLGIMENTO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  </a:t>
            </a:r>
            <a:r>
              <a:rPr lang="it-IT" sz="2400" b="1" dirty="0">
                <a:latin typeface="+mn-lt"/>
                <a:cs typeface="Arial" panose="020B0604020202020204" pitchFamily="34" charset="0"/>
              </a:rPr>
              <a:t>                </a:t>
            </a:r>
            <a:r>
              <a:rPr lang="it-IT" sz="24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Ambiti Territoriali Sociali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SCUOLA</a:t>
            </a:r>
            <a:r>
              <a:rPr lang="it-IT" sz="2400" b="1" dirty="0">
                <a:latin typeface="+mn-lt"/>
                <a:cs typeface="Arial" panose="020B0604020202020204" pitchFamily="34" charset="0"/>
              </a:rPr>
              <a:t>  </a:t>
            </a:r>
            <a:r>
              <a:rPr lang="it-IT" sz="24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committente delle azioni  e coordinamento delle azioni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+mn-lt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+mn-lt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ALLEANZA</a:t>
            </a:r>
            <a:r>
              <a:rPr lang="it-IT" altLang="it-IT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               </a:t>
            </a:r>
            <a:r>
              <a:rPr lang="it-IT" altLang="it-IT" sz="28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C</a:t>
            </a:r>
            <a:r>
              <a:rPr lang="it-IT" sz="28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onsolidare il Protocollo d’ Intesa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SUPPORTO</a:t>
            </a:r>
            <a:r>
              <a:rPr lang="it-IT" sz="2400" b="1" dirty="0">
                <a:latin typeface="+mn-lt"/>
                <a:cs typeface="Arial" panose="020B0604020202020204" pitchFamily="34" charset="0"/>
              </a:rPr>
              <a:t>    </a:t>
            </a:r>
            <a:r>
              <a:rPr lang="it-IT" sz="24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Linee Indirizzo per Promuovere salute a scuola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+mn-lt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Buone Pratiche, Evidenza Efficacia , Sostenibilità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C:\Documents and Settings\elisabetta_benedetti\Documenti\Immagini\IUHP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5038" y="6021388"/>
            <a:ext cx="1652587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CasellaDiTesto 8"/>
          <p:cNvSpPr txBox="1">
            <a:spLocks noChangeArrowheads="1"/>
          </p:cNvSpPr>
          <p:nvPr/>
        </p:nvSpPr>
        <p:spPr bwMode="auto">
          <a:xfrm>
            <a:off x="323850" y="2492375"/>
            <a:ext cx="2519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000" b="1">
                <a:solidFill>
                  <a:srgbClr val="C00000"/>
                </a:solidFill>
                <a:latin typeface="Calibri" pitchFamily="34" charset="0"/>
              </a:rPr>
              <a:t>31 Maggio 2011</a:t>
            </a:r>
          </a:p>
        </p:txBody>
      </p:sp>
      <p:sp>
        <p:nvSpPr>
          <p:cNvPr id="10" name="Rettangolo 9"/>
          <p:cNvSpPr/>
          <p:nvPr/>
        </p:nvSpPr>
        <p:spPr>
          <a:xfrm>
            <a:off x="0" y="620713"/>
            <a:ext cx="5832475" cy="193833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rgbClr val="C00000"/>
                </a:solidFill>
                <a:latin typeface="+mn-lt"/>
                <a:cs typeface="+mn-cs"/>
              </a:rPr>
              <a:t>Protocollo Intesa tra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rgbClr val="C00000"/>
                </a:solidFill>
                <a:latin typeface="+mn-lt"/>
                <a:cs typeface="+mn-cs"/>
              </a:rPr>
              <a:t>Regione Marche e  USR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Alleanza con l’Istituzione Scolastica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per Educazione alla Salute e Promozione di stili di vita sani in ambito scolastico</a:t>
            </a:r>
            <a:endParaRPr lang="it-IT" sz="2400" b="1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25" y="642938"/>
            <a:ext cx="16541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25" y="2857500"/>
            <a:ext cx="16764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Immagine 5" descr="lgscuola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5000625"/>
            <a:ext cx="1677987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4" descr="C:\Documents and Settings\elisabetta_benedetti\Documenti\Immagini\r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3357563"/>
            <a:ext cx="24701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2916238" y="3500438"/>
            <a:ext cx="3887787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  <a:latin typeface="+mj-lt"/>
                <a:cs typeface="+mn-cs"/>
              </a:rPr>
              <a:t>RETE DELLE SCUOLE CHE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  <a:latin typeface="+mj-lt"/>
                <a:cs typeface="+mn-cs"/>
              </a:rPr>
              <a:t>PROMUOVONO SALUTE</a:t>
            </a:r>
          </a:p>
        </p:txBody>
      </p:sp>
      <p:sp>
        <p:nvSpPr>
          <p:cNvPr id="12298" name="Titolo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Scuola &amp; </a:t>
            </a:r>
            <a:r>
              <a:rPr lang="it-IT" altLang="it-IT" b="1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Salute…</a:t>
            </a:r>
            <a:endParaRPr lang="it-IT" altLang="it-IT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99" name="Immagine 10" descr="Intestazione-solo-logo-USR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84763"/>
            <a:ext cx="64801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Rettangolo 11"/>
          <p:cNvSpPr>
            <a:spLocks noChangeArrowheads="1"/>
          </p:cNvSpPr>
          <p:nvPr/>
        </p:nvSpPr>
        <p:spPr bwMode="auto">
          <a:xfrm>
            <a:off x="250825" y="6092825"/>
            <a:ext cx="452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it-IT" altLang="it-IT" sz="2800">
                <a:latin typeface="Calibri" pitchFamily="34" charset="0"/>
                <a:hlinkClick r:id="rId9"/>
              </a:rPr>
              <a:t>www.scuolasalutemarche.it</a:t>
            </a:r>
            <a:endParaRPr lang="it-IT" altLang="it-IT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679</Words>
  <Application>Microsoft Office PowerPoint</Application>
  <PresentationFormat>Presentazione su schermo (4:3)</PresentationFormat>
  <Paragraphs>167</Paragraphs>
  <Slides>15</Slides>
  <Notes>1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Impact</vt:lpstr>
      <vt:lpstr>Wingdings</vt:lpstr>
      <vt:lpstr>Tema di Office</vt:lpstr>
      <vt:lpstr>Diapositiva 1</vt:lpstr>
      <vt:lpstr>Diapositiva 2</vt:lpstr>
      <vt:lpstr>Diapositiva 3</vt:lpstr>
      <vt:lpstr>  I  punti di riferimento </vt:lpstr>
      <vt:lpstr>Diapositiva 5</vt:lpstr>
      <vt:lpstr>Obiettivi PRP &amp; PNP</vt:lpstr>
      <vt:lpstr>Diapositiva 7</vt:lpstr>
      <vt:lpstr>è tutto un programma!</vt:lpstr>
      <vt:lpstr>Scuola &amp; Salute…</vt:lpstr>
      <vt:lpstr>Diapositiva 10</vt:lpstr>
      <vt:lpstr>Diapositiva 11</vt:lpstr>
      <vt:lpstr>Carta della Scuola  che Promuove Salute</vt:lpstr>
      <vt:lpstr>Profilo di salute della Scuola  </vt:lpstr>
      <vt:lpstr>Profilo di salute della Scuola   obiettivi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 di apertura</dc:title>
  <dc:creator>Elisabetta</dc:creator>
  <cp:lastModifiedBy>mirco</cp:lastModifiedBy>
  <cp:revision>104</cp:revision>
  <dcterms:created xsi:type="dcterms:W3CDTF">2017-11-23T09:51:14Z</dcterms:created>
  <dcterms:modified xsi:type="dcterms:W3CDTF">2017-12-11T07:33:45Z</dcterms:modified>
</cp:coreProperties>
</file>