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12" r:id="rId2"/>
    <p:sldId id="286" r:id="rId3"/>
    <p:sldId id="287" r:id="rId4"/>
    <p:sldId id="271" r:id="rId5"/>
    <p:sldId id="272" r:id="rId6"/>
    <p:sldId id="273" r:id="rId7"/>
    <p:sldId id="284" r:id="rId8"/>
    <p:sldId id="276" r:id="rId9"/>
    <p:sldId id="274" r:id="rId10"/>
    <p:sldId id="277" r:id="rId11"/>
    <p:sldId id="279" r:id="rId12"/>
    <p:sldId id="293" r:id="rId13"/>
    <p:sldId id="304" r:id="rId14"/>
    <p:sldId id="305" r:id="rId15"/>
    <p:sldId id="291" r:id="rId16"/>
    <p:sldId id="292" r:id="rId17"/>
    <p:sldId id="294" r:id="rId18"/>
    <p:sldId id="298" r:id="rId19"/>
    <p:sldId id="299" r:id="rId20"/>
    <p:sldId id="300" r:id="rId21"/>
    <p:sldId id="297" r:id="rId22"/>
    <p:sldId id="290" r:id="rId23"/>
    <p:sldId id="289" r:id="rId24"/>
    <p:sldId id="280" r:id="rId25"/>
    <p:sldId id="275" r:id="rId26"/>
    <p:sldId id="282" r:id="rId27"/>
    <p:sldId id="281" r:id="rId28"/>
    <p:sldId id="309" r:id="rId29"/>
    <p:sldId id="306" r:id="rId30"/>
    <p:sldId id="307" r:id="rId31"/>
    <p:sldId id="308" r:id="rId32"/>
    <p:sldId id="311" r:id="rId33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99"/>
    <a:srgbClr val="CC0000"/>
    <a:srgbClr val="FFCC00"/>
    <a:srgbClr val="000066"/>
    <a:srgbClr val="FF9900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7C60AE-C6A7-4EBC-ADF8-D6F410696503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03D87FBE-B8CF-4ADE-AF35-872B6579CDFD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41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F840ABD-E052-437D-BDC1-04190129B80C}" type="slidenum">
              <a:rPr lang="it-IT" altLang="it-IT"/>
              <a:pPr/>
              <a:t>1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/>
            <a:fld id="{025958E7-A05A-4312-9EED-760798D544F6}" type="slidenum">
              <a:rPr lang="it-IT" altLang="it-IT" sz="1200">
                <a:latin typeface="Calibri" pitchFamily="34" charset="0"/>
              </a:rPr>
              <a:pPr algn="r" eaLnBrk="1" hangingPunct="1"/>
              <a:t>22</a:t>
            </a:fld>
            <a:endParaRPr lang="it-IT" altLang="it-IT" sz="1200">
              <a:latin typeface="Calibri" pitchFamily="34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/>
            <a:fld id="{ACF1C028-0E68-41BD-8D8A-3C66B45FF9D4}" type="slidenum">
              <a:rPr lang="it-IT" altLang="it-IT" sz="1200">
                <a:latin typeface="Calibri" pitchFamily="34" charset="0"/>
              </a:rPr>
              <a:pPr algn="r" eaLnBrk="1" hangingPunct="1"/>
              <a:t>23</a:t>
            </a:fld>
            <a:endParaRPr lang="it-IT" altLang="it-IT" sz="1200">
              <a:latin typeface="Calibri" pitchFamily="34" charset="0"/>
            </a:endParaRPr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E22FE-4D21-493C-B72F-6F978BBCD378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5BCD6-E2C3-4EB5-8FF1-23402208C045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3EBA8-C5C3-41F2-BD49-81B8BCD3F94E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9E50C-0879-467C-BEE4-88916A42CF66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11DD9-A12F-44D2-8DFD-678CC18866C8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C6E89-DCE6-49D1-9BA1-026930552594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53D15-5641-4347-A394-2CCA4700DA44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932BB-1974-4CAF-B86F-92E45CB03A08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F47CF-0A7A-43D4-A41B-A6E32FE912D5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C99D5-ADF1-46D0-9394-699E1C368D4F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8B052-12AD-408C-A41F-89905FF45BD9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36281-45CA-474D-9307-3C7B923E70BD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A422E-B787-4712-8D65-E55D3216859B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65241-4A70-4590-955F-FC850072976F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A3A24-CFA5-41B5-A5BC-939313C9FBDA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A0FC2-7B3F-4C06-84EE-494ACDCD5456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0FF46-9E80-406F-9A09-BE822B5A59EA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64652-BB38-482F-AB2A-81BF4118592A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96584-5211-4FF8-A896-CFA17F03AF26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843C0-A121-4430-91E3-5B9619DBBC77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EA2C5-DF4C-45CA-9B34-6A432BDDB5AA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C163E-254A-467E-9004-0928D6CDA2A7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0802CF-A6E6-43F9-8C06-E4DE3EF67C6F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E352BF0-F70A-475F-8715-FEDAC22D7C6A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331788"/>
            <a:ext cx="4281488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29"/>
          <p:cNvSpPr txBox="1">
            <a:spLocks noChangeArrowheads="1"/>
          </p:cNvSpPr>
          <p:nvPr/>
        </p:nvSpPr>
        <p:spPr bwMode="auto">
          <a:xfrm>
            <a:off x="4787900" y="4941888"/>
            <a:ext cx="4108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it-IT" altLang="it-IT" sz="2000" b="1">
                <a:solidFill>
                  <a:srgbClr val="0000CC"/>
                </a:solidFill>
                <a:latin typeface="Calibri" pitchFamily="34" charset="0"/>
              </a:rPr>
              <a:t>Stefano Berti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Sociologo Psicologo Psicoterapeuta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Responsabile Promozione della Salute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Dip. Prevenzione AV 2 - ASUR Marche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537075" y="981075"/>
            <a:ext cx="457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2800" b="1">
                <a:solidFill>
                  <a:srgbClr val="0000CC"/>
                </a:solidFill>
              </a:rPr>
              <a:t>LA SCUOLA, LA SANITÀ, I SERVIZI SOCIALI E L’ADOLESCENZA.</a:t>
            </a:r>
            <a:r>
              <a:rPr lang="it-IT" altLang="it-IT" sz="280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3077" name="Text Box 29"/>
          <p:cNvSpPr txBox="1">
            <a:spLocks noChangeArrowheads="1"/>
          </p:cNvSpPr>
          <p:nvPr/>
        </p:nvSpPr>
        <p:spPr bwMode="auto">
          <a:xfrm>
            <a:off x="4787900" y="3213100"/>
            <a:ext cx="428466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it-IT" altLang="it-IT" sz="2000" b="1">
                <a:solidFill>
                  <a:srgbClr val="0000CC"/>
                </a:solidFill>
                <a:latin typeface="Calibri" pitchFamily="34" charset="0"/>
              </a:rPr>
              <a:t>Elisabetta Benedetti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Psicologa Psicoterapeuta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P.F. Prevenzione e Promozione 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della Salute nei luoghi di vita e di lavoro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ARS - Regione Marche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ChangeArrowheads="1"/>
          </p:cNvSpPr>
          <p:nvPr/>
        </p:nvSpPr>
        <p:spPr bwMode="auto">
          <a:xfrm>
            <a:off x="395288" y="3284538"/>
            <a:ext cx="3941762" cy="1939925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it-IT" altLang="it-IT" sz="2400" b="1">
                <a:solidFill>
                  <a:srgbClr val="0033CC"/>
                </a:solidFill>
              </a:rPr>
              <a:t>COGNITIVE</a:t>
            </a:r>
          </a:p>
          <a:p>
            <a:pPr eaLnBrk="1" hangingPunct="1"/>
            <a:r>
              <a:rPr lang="it-IT" altLang="it-IT" sz="2400" b="1">
                <a:solidFill>
                  <a:srgbClr val="0033CC"/>
                </a:solidFill>
              </a:rPr>
              <a:t>Risolvere problemi</a:t>
            </a:r>
          </a:p>
          <a:p>
            <a:pPr eaLnBrk="1" hangingPunct="1"/>
            <a:r>
              <a:rPr lang="it-IT" altLang="it-IT" sz="2400" b="1">
                <a:solidFill>
                  <a:srgbClr val="0033CC"/>
                </a:solidFill>
              </a:rPr>
              <a:t>Prendere buone decisioni </a:t>
            </a:r>
          </a:p>
          <a:p>
            <a:pPr eaLnBrk="1" hangingPunct="1"/>
            <a:r>
              <a:rPr lang="it-IT" altLang="it-IT" sz="2400" b="1">
                <a:solidFill>
                  <a:srgbClr val="0033CC"/>
                </a:solidFill>
              </a:rPr>
              <a:t>Senso critico </a:t>
            </a:r>
          </a:p>
          <a:p>
            <a:pPr eaLnBrk="1" hangingPunct="1"/>
            <a:r>
              <a:rPr lang="it-IT" altLang="it-IT" sz="2400" b="1">
                <a:solidFill>
                  <a:srgbClr val="0033CC"/>
                </a:solidFill>
              </a:rPr>
              <a:t>Creatività</a:t>
            </a:r>
            <a:r>
              <a:rPr lang="it-IT" altLang="it-IT" sz="2400"/>
              <a:t>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-115888" y="820738"/>
            <a:ext cx="95837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it-IT" altLang="it-IT"/>
              <a:t> </a:t>
            </a:r>
            <a:r>
              <a:rPr lang="it-IT" altLang="it-IT" sz="2000" b="1"/>
              <a:t>Tali competenze possono essere raggruppate in tre Macro-Aree di ABILITÀ: </a:t>
            </a:r>
            <a:r>
              <a:rPr lang="it-IT" altLang="it-IT" b="1"/>
              <a:t> </a:t>
            </a:r>
            <a:endParaRPr lang="it-IT" altLang="it-IT">
              <a:solidFill>
                <a:srgbClr val="003399"/>
              </a:solidFill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755650" y="187325"/>
            <a:ext cx="7272338" cy="50482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buFont typeface="Arial" charset="0"/>
              <a:buNone/>
            </a:pPr>
            <a:r>
              <a:rPr lang="it-IT" altLang="it-IT" sz="2800" b="1" i="1">
                <a:solidFill>
                  <a:srgbClr val="0000CC"/>
                </a:solidFill>
              </a:rPr>
              <a:t>LIFE SKILLS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179388" y="1571625"/>
            <a:ext cx="3744912" cy="1570038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it-IT" altLang="it-IT" sz="2400" b="1">
                <a:solidFill>
                  <a:srgbClr val="CC3300"/>
                </a:solidFill>
              </a:rPr>
              <a:t>EMOTIVE</a:t>
            </a:r>
          </a:p>
          <a:p>
            <a:pPr eaLnBrk="1" hangingPunct="1"/>
            <a:r>
              <a:rPr lang="it-IT" altLang="it-IT" sz="2400" b="1">
                <a:solidFill>
                  <a:srgbClr val="CC3300"/>
                </a:solidFill>
              </a:rPr>
              <a:t>Consapevolezza di sé </a:t>
            </a:r>
          </a:p>
          <a:p>
            <a:pPr eaLnBrk="1" hangingPunct="1"/>
            <a:r>
              <a:rPr lang="it-IT" altLang="it-IT" sz="2400" b="1">
                <a:solidFill>
                  <a:srgbClr val="CC3300"/>
                </a:solidFill>
              </a:rPr>
              <a:t>Gestione delle emozioni </a:t>
            </a:r>
          </a:p>
          <a:p>
            <a:pPr eaLnBrk="1" hangingPunct="1"/>
            <a:r>
              <a:rPr lang="it-IT" altLang="it-IT" sz="2400" b="1">
                <a:solidFill>
                  <a:srgbClr val="CC3300"/>
                </a:solidFill>
              </a:rPr>
              <a:t>Gestione dello stress</a:t>
            </a:r>
          </a:p>
        </p:txBody>
      </p:sp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1338" y="1350963"/>
            <a:ext cx="4613275" cy="3851275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14343" name="Rectangle 4"/>
          <p:cNvSpPr>
            <a:spLocks noChangeArrowheads="1"/>
          </p:cNvSpPr>
          <p:nvPr/>
        </p:nvSpPr>
        <p:spPr bwMode="auto">
          <a:xfrm>
            <a:off x="2771775" y="5243513"/>
            <a:ext cx="4824413" cy="1570037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2400" b="1">
                <a:solidFill>
                  <a:srgbClr val="008000"/>
                </a:solidFill>
              </a:rPr>
              <a:t>SOCIALI</a:t>
            </a:r>
          </a:p>
          <a:p>
            <a:pPr eaLnBrk="1" hangingPunct="1"/>
            <a:r>
              <a:rPr lang="it-IT" altLang="it-IT" sz="2400" b="1">
                <a:solidFill>
                  <a:srgbClr val="008000"/>
                </a:solidFill>
              </a:rPr>
              <a:t>Empatia</a:t>
            </a:r>
          </a:p>
          <a:p>
            <a:pPr eaLnBrk="1" hangingPunct="1"/>
            <a:r>
              <a:rPr lang="it-IT" altLang="it-IT" sz="2400" b="1">
                <a:solidFill>
                  <a:srgbClr val="008000"/>
                </a:solidFill>
              </a:rPr>
              <a:t>Comunicazione efficace </a:t>
            </a:r>
          </a:p>
          <a:p>
            <a:pPr eaLnBrk="1" hangingPunct="1"/>
            <a:r>
              <a:rPr lang="it-IT" altLang="it-IT" sz="2400" b="1">
                <a:solidFill>
                  <a:srgbClr val="008000"/>
                </a:solidFill>
              </a:rPr>
              <a:t>Relazioni interpersonali efficaci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611188" y="188913"/>
            <a:ext cx="8091487" cy="519112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it-IT" altLang="it-IT" sz="2800" b="1">
                <a:solidFill>
                  <a:srgbClr val="000099"/>
                </a:solidFill>
                <a:latin typeface="Calibri" pitchFamily="34" charset="0"/>
              </a:rPr>
              <a:t>DALLE LIFE SKILLS ALLE “DISPOSIZIONI DELLA MENTE”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827088" y="765175"/>
            <a:ext cx="8066087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CC00FF"/>
              </a:buClr>
              <a:buFont typeface="Wingdings" pitchFamily="2" charset="2"/>
              <a:buNone/>
            </a:pPr>
            <a:r>
              <a:rPr lang="it-IT" altLang="it-IT" sz="2400" b="1">
                <a:solidFill>
                  <a:srgbClr val="000099"/>
                </a:solidFill>
                <a:latin typeface="Calibri" pitchFamily="34" charset="0"/>
              </a:rPr>
              <a:t>Prerequisiti cognitivi, emotivi, comportamentali essenziali per un efficace apprendimento. Capacità di: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persistere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gestire l’impulsività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pensare sul pensare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impegnarsi per l’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accuratezza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fare domande e porre problemi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applicare la conoscenza pregressa a nuove situazioni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pensare e comunicare con chiarezza e precisione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raccogliere informazioni attraverso tutti i sensi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creare, immaginare, innovare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rispondere con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meraviglia, stupore, curiosità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assumere rischi responsabili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avere senso dell’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umorismo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pensare in maniera indipendente</a:t>
            </a:r>
          </a:p>
          <a:p>
            <a:pPr eaLnBrk="1" hangingPunct="1">
              <a:lnSpc>
                <a:spcPct val="120000"/>
              </a:lnSpc>
              <a:buClr>
                <a:srgbClr val="CC00FF"/>
              </a:buClr>
              <a:buFont typeface="Wingdings" pitchFamily="2" charset="2"/>
              <a:buChar char="ü"/>
            </a:pPr>
            <a:r>
              <a:rPr lang="it-IT" altLang="it-IT" sz="2000">
                <a:solidFill>
                  <a:srgbClr val="0000FF"/>
                </a:solidFill>
                <a:latin typeface="Calibri" pitchFamily="34" charset="0"/>
              </a:rPr>
              <a:t> rimanere aperti all’ </a:t>
            </a:r>
            <a:r>
              <a:rPr lang="it-IT" altLang="it-IT" sz="2000" b="1">
                <a:solidFill>
                  <a:srgbClr val="0000FF"/>
                </a:solidFill>
                <a:latin typeface="Calibri" pitchFamily="34" charset="0"/>
              </a:rPr>
              <a:t>apprendimento continuo</a:t>
            </a:r>
          </a:p>
        </p:txBody>
      </p:sp>
      <p:sp>
        <p:nvSpPr>
          <p:cNvPr id="16388" name="Line 12"/>
          <p:cNvSpPr>
            <a:spLocks noChangeShapeType="1"/>
          </p:cNvSpPr>
          <p:nvPr/>
        </p:nvSpPr>
        <p:spPr bwMode="auto">
          <a:xfrm>
            <a:off x="323850" y="260350"/>
            <a:ext cx="0" cy="4465638"/>
          </a:xfrm>
          <a:prstGeom prst="line">
            <a:avLst/>
          </a:prstGeom>
          <a:noFill/>
          <a:ln w="889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6389" name="CasellaDiTesto 1"/>
          <p:cNvSpPr txBox="1">
            <a:spLocks noChangeArrowheads="1"/>
          </p:cNvSpPr>
          <p:nvPr/>
        </p:nvSpPr>
        <p:spPr bwMode="auto">
          <a:xfrm>
            <a:off x="6804025" y="6375400"/>
            <a:ext cx="213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it-IT" altLang="it-IT" i="1"/>
              <a:t>Costa, Kallick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report2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44450"/>
            <a:ext cx="2952750" cy="1944688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119063" y="128588"/>
            <a:ext cx="5389562" cy="1068387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ts val="2500"/>
              </a:lnSpc>
              <a:buFont typeface="Arial" charset="0"/>
              <a:buNone/>
            </a:pPr>
            <a:r>
              <a:rPr lang="it-IT" altLang="it-IT" sz="2800" b="1">
                <a:solidFill>
                  <a:srgbClr val="000099"/>
                </a:solidFill>
                <a:latin typeface="Calibri" pitchFamily="34" charset="0"/>
              </a:rPr>
              <a:t>GLI INTERVENTI VANNO CALIBRATI SULLA RILEVANZA DEI BISOGNI: </a:t>
            </a:r>
          </a:p>
          <a:p>
            <a:pPr eaLnBrk="1" hangingPunct="1">
              <a:lnSpc>
                <a:spcPts val="2500"/>
              </a:lnSpc>
              <a:buFont typeface="Arial" charset="0"/>
              <a:buNone/>
            </a:pPr>
            <a:r>
              <a:rPr lang="it-IT" altLang="it-IT" sz="2800" b="1">
                <a:solidFill>
                  <a:srgbClr val="000099"/>
                </a:solidFill>
                <a:latin typeface="Calibri" pitchFamily="34" charset="0"/>
              </a:rPr>
              <a:t>I DATI DI SINTESI NELLE MARCHE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19063" y="1225550"/>
            <a:ext cx="4298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it-IT" altLang="it-IT" sz="1600"/>
              <a:t>Il campione del 2014 include 64.160 soggetti </a:t>
            </a:r>
          </a:p>
          <a:p>
            <a:pPr eaLnBrk="1" hangingPunct="1"/>
            <a:r>
              <a:rPr lang="it-IT" altLang="it-IT" sz="1600"/>
              <a:t>a livello nazionale (di cui 2.881 delle Marche)</a:t>
            </a: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119063" y="2060575"/>
            <a:ext cx="9024937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it-IT" altLang="it-IT" sz="2000"/>
              <a:t>Tendenza tra gli adolescenti marchigiani alla </a:t>
            </a:r>
            <a:r>
              <a:rPr lang="it-IT" altLang="it-IT" sz="2000" b="1">
                <a:solidFill>
                  <a:srgbClr val="FF0000"/>
                </a:solidFill>
              </a:rPr>
              <a:t>progressiva diminuzione di una </a:t>
            </a:r>
            <a:r>
              <a:rPr lang="it-IT" altLang="it-IT" sz="2000" b="1" u="sng">
                <a:solidFill>
                  <a:srgbClr val="FF0000"/>
                </a:solidFill>
              </a:rPr>
              <a:t>attività fisica </a:t>
            </a:r>
            <a:r>
              <a:rPr lang="it-IT" altLang="it-IT" sz="2000" b="1">
                <a:solidFill>
                  <a:srgbClr val="FF0000"/>
                </a:solidFill>
              </a:rPr>
              <a:t>adeguata con l’aumentare dell’età</a:t>
            </a:r>
            <a:r>
              <a:rPr lang="it-IT" altLang="it-IT" sz="2000"/>
              <a:t>, in termini di quantità e di intensità. </a:t>
            </a:r>
            <a:r>
              <a:rPr lang="it-IT" altLang="it-IT" sz="2000" b="1">
                <a:solidFill>
                  <a:srgbClr val="FF0000"/>
                </a:solidFill>
              </a:rPr>
              <a:t>Aumento della sedentarietà </a:t>
            </a:r>
            <a:r>
              <a:rPr lang="it-IT" altLang="it-IT" sz="2000"/>
              <a:t>legata all’utilizzo di TV, Computer, tablet, smartphone, ecc.</a:t>
            </a:r>
          </a:p>
          <a:p>
            <a:pPr eaLnBrk="1" hangingPunct="1"/>
            <a:endParaRPr lang="it-IT" altLang="it-IT" sz="800" b="1">
              <a:solidFill>
                <a:srgbClr val="FF0000"/>
              </a:solidFill>
            </a:endParaRPr>
          </a:p>
          <a:p>
            <a:pPr eaLnBrk="1" hangingPunct="1"/>
            <a:r>
              <a:rPr lang="it-IT" altLang="it-IT" sz="2000" b="1">
                <a:solidFill>
                  <a:srgbClr val="FF0000"/>
                </a:solidFill>
              </a:rPr>
              <a:t>Il 3,6% del campione dichiara di </a:t>
            </a:r>
            <a:r>
              <a:rPr lang="it-IT" altLang="it-IT" sz="2000" b="1" u="sng">
                <a:solidFill>
                  <a:srgbClr val="FF0000"/>
                </a:solidFill>
              </a:rPr>
              <a:t>fumare</a:t>
            </a:r>
            <a:r>
              <a:rPr lang="it-IT" altLang="it-IT" sz="2000" b="1">
                <a:solidFill>
                  <a:srgbClr val="FF0000"/>
                </a:solidFill>
              </a:rPr>
              <a:t> quotidianamente </a:t>
            </a:r>
            <a:r>
              <a:rPr lang="it-IT" altLang="it-IT" sz="2000">
                <a:solidFill>
                  <a:srgbClr val="FF0000"/>
                </a:solidFill>
              </a:rPr>
              <a:t>(dallo 0,1 degli 11 anni al 9,2% dei 15 anni); </a:t>
            </a:r>
          </a:p>
          <a:p>
            <a:pPr eaLnBrk="1" hangingPunct="1"/>
            <a:endParaRPr lang="it-IT" altLang="it-IT" sz="800"/>
          </a:p>
          <a:p>
            <a:pPr eaLnBrk="1" hangingPunct="1"/>
            <a:r>
              <a:rPr lang="it-IT" altLang="it-IT" sz="2000"/>
              <a:t>Il 52,2% della totalità del campione ha bevuto </a:t>
            </a:r>
            <a:r>
              <a:rPr lang="it-IT" altLang="it-IT" sz="2000" b="1" u="sng">
                <a:solidFill>
                  <a:srgbClr val="FF0000"/>
                </a:solidFill>
              </a:rPr>
              <a:t>alcolici</a:t>
            </a:r>
            <a:r>
              <a:rPr lang="it-IT" altLang="it-IT" sz="2000"/>
              <a:t>, ma questa % scende al </a:t>
            </a:r>
            <a:r>
              <a:rPr lang="it-IT" altLang="it-IT" sz="2000" b="1">
                <a:solidFill>
                  <a:srgbClr val="FF0000"/>
                </a:solidFill>
              </a:rPr>
              <a:t>10,2% quando si considera l’uso mensile </a:t>
            </a:r>
            <a:r>
              <a:rPr lang="it-IT" altLang="it-IT" sz="2000"/>
              <a:t>e si riduce ancora per l’uso quotidiano (2,8%), alta percentuale di giovani che beve raramente (30.5%). </a:t>
            </a:r>
          </a:p>
          <a:p>
            <a:pPr eaLnBrk="1" hangingPunct="1"/>
            <a:endParaRPr lang="it-IT" altLang="it-IT" sz="800"/>
          </a:p>
          <a:p>
            <a:r>
              <a:rPr lang="it-IT" altLang="it-IT" sz="2000"/>
              <a:t>Dal 2010 al 2014 </a:t>
            </a:r>
            <a:r>
              <a:rPr lang="it-IT" altLang="it-IT" sz="2000" b="1">
                <a:solidFill>
                  <a:srgbClr val="FF0000"/>
                </a:solidFill>
              </a:rPr>
              <a:t>miglioramento del 3% nel </a:t>
            </a:r>
            <a:r>
              <a:rPr lang="it-IT" altLang="it-IT" sz="2000" b="1" u="sng">
                <a:solidFill>
                  <a:srgbClr val="FF0000"/>
                </a:solidFill>
              </a:rPr>
              <a:t>sovrappeso + obesità</a:t>
            </a:r>
            <a:r>
              <a:rPr lang="it-IT" altLang="it-IT" sz="2000"/>
              <a:t> dei ragazzi di 11/13/15 anni, dell’1,6% nel consumo di </a:t>
            </a:r>
            <a:r>
              <a:rPr lang="it-IT" altLang="it-IT" sz="2000" b="1">
                <a:solidFill>
                  <a:srgbClr val="FF0000"/>
                </a:solidFill>
              </a:rPr>
              <a:t>frutta</a:t>
            </a:r>
            <a:r>
              <a:rPr lang="it-IT" altLang="it-IT" sz="2000"/>
              <a:t> e del 4,8% in quello della </a:t>
            </a:r>
            <a:r>
              <a:rPr lang="it-IT" altLang="it-IT" sz="2000" b="1">
                <a:solidFill>
                  <a:srgbClr val="FF0000"/>
                </a:solidFill>
              </a:rPr>
              <a:t>verdura</a:t>
            </a:r>
            <a:r>
              <a:rPr lang="it-IT" altLang="it-IT" sz="2000" b="1"/>
              <a:t>.   </a:t>
            </a:r>
            <a:r>
              <a:rPr lang="it-IT" altLang="it-IT" sz="2000" b="1">
                <a:solidFill>
                  <a:srgbClr val="FF0000"/>
                </a:solidFill>
              </a:rPr>
              <a:t>Calo del consumo medio di bibite zuccherate</a:t>
            </a:r>
            <a:r>
              <a:rPr lang="it-IT" altLang="it-IT" sz="2000"/>
              <a:t>. Peggiorato il ricorso alla prima colazione e l’assunzione della merenda a metà mattina e pomeriggio  ed aumentato il consumo di cioccolato e caramelle.</a:t>
            </a:r>
            <a:endParaRPr lang="it-IT" altLang="it-IT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538163" y="61913"/>
            <a:ext cx="8497887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it-IT" altLang="it-IT" sz="2800" b="1"/>
              <a:t>Ragazzini e adolescenti sono sempre più iperconnessi.</a:t>
            </a:r>
            <a:r>
              <a:rPr lang="it-IT" altLang="it-IT" sz="2800"/>
              <a:t> </a:t>
            </a:r>
          </a:p>
          <a:p>
            <a:pPr eaLnBrk="1" hangingPunct="1"/>
            <a:endParaRPr lang="it-IT" altLang="it-IT" sz="800"/>
          </a:p>
          <a:p>
            <a:pPr eaLnBrk="1" hangingPunct="1"/>
            <a:r>
              <a:rPr lang="it-IT" altLang="it-IT" sz="2000"/>
              <a:t>Con il trascorrere degli anni e l’evolversi della tecnologia, </a:t>
            </a:r>
          </a:p>
          <a:p>
            <a:pPr eaLnBrk="1" hangingPunct="1"/>
            <a:r>
              <a:rPr lang="it-IT" altLang="it-IT" sz="2000" b="1">
                <a:solidFill>
                  <a:srgbClr val="FF0000"/>
                </a:solidFill>
              </a:rPr>
              <a:t>si abbassa vertiginosamente l’età di utilizzo</a:t>
            </a:r>
            <a:r>
              <a:rPr lang="it-IT" altLang="it-IT" sz="2000">
                <a:solidFill>
                  <a:srgbClr val="FF0000"/>
                </a:solidFill>
              </a:rPr>
              <a:t>. </a:t>
            </a:r>
          </a:p>
          <a:p>
            <a:pPr eaLnBrk="1" hangingPunct="1"/>
            <a:endParaRPr lang="it-IT" altLang="it-IT" sz="800"/>
          </a:p>
          <a:p>
            <a:pPr eaLnBrk="1" hangingPunct="1"/>
            <a:r>
              <a:rPr lang="it-IT" altLang="it-IT" sz="2000" b="1">
                <a:solidFill>
                  <a:srgbClr val="FF0000"/>
                </a:solidFill>
              </a:rPr>
              <a:t>Il 30% ha avuto modo di utilizzare uno </a:t>
            </a:r>
            <a:r>
              <a:rPr lang="it-IT" altLang="it-IT" sz="2000" b="1" i="1">
                <a:solidFill>
                  <a:srgbClr val="FF0000"/>
                </a:solidFill>
              </a:rPr>
              <a:t>smartphone</a:t>
            </a:r>
            <a:r>
              <a:rPr lang="it-IT" altLang="it-IT" sz="2000" b="1">
                <a:solidFill>
                  <a:srgbClr val="FF0000"/>
                </a:solidFill>
              </a:rPr>
              <a:t> già a partire dai 18/24 mesi</a:t>
            </a:r>
            <a:r>
              <a:rPr lang="it-IT" altLang="it-IT" sz="2000">
                <a:solidFill>
                  <a:srgbClr val="FF0000"/>
                </a:solidFill>
              </a:rPr>
              <a:t> </a:t>
            </a:r>
            <a:r>
              <a:rPr lang="it-IT" altLang="it-IT" sz="2000" b="1">
                <a:solidFill>
                  <a:srgbClr val="FF0000"/>
                </a:solidFill>
              </a:rPr>
              <a:t>di età</a:t>
            </a:r>
            <a:r>
              <a:rPr lang="it-IT" altLang="it-IT" sz="2000">
                <a:solidFill>
                  <a:srgbClr val="FF0000"/>
                </a:solidFill>
              </a:rPr>
              <a:t> </a:t>
            </a:r>
            <a:r>
              <a:rPr lang="it-IT" altLang="it-IT" sz="2000"/>
              <a:t>e, tra i ragazzini della fascia 11-13 anni, </a:t>
            </a:r>
            <a:r>
              <a:rPr lang="it-IT" altLang="it-IT" sz="2000" b="1">
                <a:solidFill>
                  <a:srgbClr val="FF0000"/>
                </a:solidFill>
              </a:rPr>
              <a:t>l’età media di utilizzo della tecnologia informatica è scesa di un anno </a:t>
            </a:r>
            <a:r>
              <a:rPr lang="it-IT" altLang="it-IT" sz="2000" b="1"/>
              <a:t>per quanto riguarda l’uso del primo cellulare, l’accesso a internet e l’apertura del primo profilo social (che si aggira intorno ai 9 anni),</a:t>
            </a:r>
            <a:r>
              <a:rPr lang="it-IT" altLang="it-IT" sz="2000" b="1">
                <a:solidFill>
                  <a:srgbClr val="FF0000"/>
                </a:solidFill>
              </a:rPr>
              <a:t> rispetto a 4-5 anni fa</a:t>
            </a:r>
            <a:r>
              <a:rPr lang="it-IT" altLang="it-IT" sz="2000"/>
              <a:t>. </a:t>
            </a:r>
          </a:p>
          <a:p>
            <a:pPr eaLnBrk="1" hangingPunct="1"/>
            <a:endParaRPr lang="it-IT" altLang="it-IT" sz="1000"/>
          </a:p>
          <a:p>
            <a:pPr eaLnBrk="1" hangingPunct="1"/>
            <a:r>
              <a:rPr lang="it-IT" altLang="it-IT" b="1" i="1">
                <a:solidFill>
                  <a:srgbClr val="0000CC"/>
                </a:solidFill>
              </a:rPr>
              <a:t>(Osservatorio Nazionale Adolescenza, 2017)</a:t>
            </a:r>
          </a:p>
        </p:txBody>
      </p:sp>
      <p:pic>
        <p:nvPicPr>
          <p:cNvPr id="18435" name="Picture 9" descr="instagram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5786438"/>
            <a:ext cx="15843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34050"/>
            <a:ext cx="44196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6"/>
          <p:cNvSpPr>
            <a:spLocks noChangeArrowheads="1"/>
          </p:cNvSpPr>
          <p:nvPr/>
        </p:nvSpPr>
        <p:spPr bwMode="auto">
          <a:xfrm flipH="1">
            <a:off x="6372225" y="6553200"/>
            <a:ext cx="2771775" cy="26035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 b="1"/>
          </a:p>
        </p:txBody>
      </p:sp>
      <p:sp>
        <p:nvSpPr>
          <p:cNvPr id="18438" name="Rectangle 26"/>
          <p:cNvSpPr>
            <a:spLocks noChangeArrowheads="1"/>
          </p:cNvSpPr>
          <p:nvPr/>
        </p:nvSpPr>
        <p:spPr bwMode="auto">
          <a:xfrm>
            <a:off x="684213" y="4300538"/>
            <a:ext cx="8208962" cy="14319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eaLnBrk="1" hangingPunct="1">
              <a:spcBef>
                <a:spcPct val="20000"/>
              </a:spcBef>
            </a:pPr>
            <a:r>
              <a:rPr lang="it-IT" altLang="it-IT" sz="2400" b="1">
                <a:solidFill>
                  <a:srgbClr val="000099"/>
                </a:solidFill>
              </a:rPr>
              <a:t>SERVE PROMUOVERE  NELLE PERSONE </a:t>
            </a:r>
          </a:p>
          <a:p>
            <a:pPr indent="4763" eaLnBrk="1" hangingPunct="1">
              <a:spcBef>
                <a:spcPct val="20000"/>
              </a:spcBef>
            </a:pPr>
            <a:r>
              <a:rPr lang="it-IT" altLang="it-IT" sz="2400" b="1">
                <a:solidFill>
                  <a:srgbClr val="000099"/>
                </a:solidFill>
              </a:rPr>
              <a:t>LA CAPACITÀ DI AVVALERSI DEI MEDIA DIGITALI </a:t>
            </a:r>
          </a:p>
          <a:p>
            <a:pPr indent="4763" eaLnBrk="1" hangingPunct="1">
              <a:spcBef>
                <a:spcPct val="20000"/>
              </a:spcBef>
            </a:pPr>
            <a:r>
              <a:rPr lang="it-IT" altLang="it-IT" sz="2400" b="1">
                <a:solidFill>
                  <a:srgbClr val="000099"/>
                </a:solidFill>
              </a:rPr>
              <a:t>IN MODO CRITICO, CONSAPEVOLE E ATTIVO</a:t>
            </a:r>
          </a:p>
          <a:p>
            <a:pPr indent="4763" eaLnBrk="1" hangingPunct="1">
              <a:spcBef>
                <a:spcPct val="20000"/>
              </a:spcBef>
            </a:pPr>
            <a:endParaRPr lang="it-IT" altLang="it-IT" sz="2400" b="1">
              <a:solidFill>
                <a:srgbClr val="000099"/>
              </a:solidFill>
            </a:endParaRPr>
          </a:p>
        </p:txBody>
      </p:sp>
      <p:sp>
        <p:nvSpPr>
          <p:cNvPr id="18439" name="Line 12"/>
          <p:cNvSpPr>
            <a:spLocks noChangeShapeType="1"/>
          </p:cNvSpPr>
          <p:nvPr/>
        </p:nvSpPr>
        <p:spPr bwMode="auto">
          <a:xfrm>
            <a:off x="323850" y="260350"/>
            <a:ext cx="0" cy="3744913"/>
          </a:xfrm>
          <a:prstGeom prst="line">
            <a:avLst/>
          </a:prstGeom>
          <a:noFill/>
          <a:ln w="889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8440" name="AutoShape 22" descr="Risultati immagini per whatsapp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18441" name="AutoShape 24" descr="Risultati immagini per whatsapp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18442" name="AutoShape 26" descr="Risultati immagini per whatsapp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pic>
        <p:nvPicPr>
          <p:cNvPr id="18443" name="Picture 27" descr="WhatsApp-logo-250x2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5949950"/>
            <a:ext cx="757237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179388" y="1484313"/>
            <a:ext cx="86407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4000" b="1"/>
              <a:t>A</a:t>
            </a:r>
            <a:r>
              <a:rPr lang="it-IT" altLang="it-IT" sz="2400" b="1"/>
              <a:t>UTO-REGOLAZIONE</a:t>
            </a:r>
            <a:r>
              <a:rPr lang="it-IT" altLang="it-IT" sz="2400"/>
              <a:t>: fornire ai ragazzi ciò che serve </a:t>
            </a:r>
          </a:p>
          <a:p>
            <a:pPr eaLnBrk="1" hangingPunct="1"/>
            <a:r>
              <a:rPr lang="it-IT" altLang="it-IT" sz="2400"/>
              <a:t>per poter scegliere in maniera equilibrata (es. fissare orari limite, tempi e modalità di utilizzo…). </a:t>
            </a:r>
          </a:p>
          <a:p>
            <a:pPr eaLnBrk="1" hangingPunct="1"/>
            <a:endParaRPr lang="it-IT" altLang="it-IT" sz="800"/>
          </a:p>
          <a:p>
            <a:pPr eaLnBrk="1" hangingPunct="1"/>
            <a:r>
              <a:rPr lang="it-IT" altLang="it-IT" sz="4000" b="1"/>
              <a:t>A</a:t>
            </a:r>
            <a:r>
              <a:rPr lang="it-IT" altLang="it-IT" sz="2400" b="1"/>
              <a:t>LTERNANZA</a:t>
            </a:r>
            <a:r>
              <a:rPr lang="it-IT" altLang="it-IT" sz="2400"/>
              <a:t>: diversificare gli stimoli, la logica non è aut-aut, ma et-et (esistono anche i giochi all’aperto, di gruppo ecc. non solo i video-giochi).</a:t>
            </a:r>
          </a:p>
          <a:p>
            <a:pPr eaLnBrk="1" hangingPunct="1"/>
            <a:endParaRPr lang="it-IT" altLang="it-IT" sz="800"/>
          </a:p>
          <a:p>
            <a:pPr eaLnBrk="1" hangingPunct="1"/>
            <a:r>
              <a:rPr lang="it-IT" altLang="it-IT" sz="4000" b="1"/>
              <a:t>A</a:t>
            </a:r>
            <a:r>
              <a:rPr lang="it-IT" altLang="it-IT" sz="2400" b="1"/>
              <a:t>CCOMPAGNAMENTO</a:t>
            </a:r>
            <a:r>
              <a:rPr lang="it-IT" altLang="it-IT" sz="2400"/>
              <a:t>: disponibilità ad affiancare il ragazzo crescendo insieme a lui (navigare assieme…).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179388" y="769938"/>
            <a:ext cx="8856662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60000"/>
              </a:lnSpc>
            </a:pPr>
            <a:r>
              <a:rPr lang="it-IT" altLang="it-IT" sz="6000" b="1" baseline="30000">
                <a:solidFill>
                  <a:srgbClr val="0000CC"/>
                </a:solidFill>
              </a:rPr>
              <a:t>LE 3 A DA RICORDARE SEMPRE</a:t>
            </a:r>
          </a:p>
          <a:p>
            <a:pPr algn="ctr" eaLnBrk="1" hangingPunct="1">
              <a:lnSpc>
                <a:spcPct val="60000"/>
              </a:lnSpc>
            </a:pPr>
            <a:r>
              <a:rPr lang="it-IT" altLang="it-IT" sz="1400" b="1" i="1">
                <a:solidFill>
                  <a:srgbClr val="0000CC"/>
                </a:solidFill>
              </a:rPr>
              <a:t>(S. Tisseron “3, 6, 9, 12  -  Diventare grandi nell’epoca degli schermi digitali”)</a:t>
            </a:r>
          </a:p>
          <a:p>
            <a:pPr algn="ctr" eaLnBrk="1" hangingPunct="1">
              <a:lnSpc>
                <a:spcPct val="60000"/>
              </a:lnSpc>
            </a:pPr>
            <a:endParaRPr lang="it-IT" altLang="it-IT" sz="1200" b="1" i="1">
              <a:solidFill>
                <a:srgbClr val="0000CC"/>
              </a:solidFill>
            </a:endParaRPr>
          </a:p>
          <a:p>
            <a:pPr algn="ctr" eaLnBrk="1" hangingPunct="1">
              <a:lnSpc>
                <a:spcPct val="60000"/>
              </a:lnSpc>
            </a:pPr>
            <a:endParaRPr lang="it-IT" altLang="it-IT" sz="1200" b="1" i="1">
              <a:solidFill>
                <a:srgbClr val="0000CC"/>
              </a:solidFill>
            </a:endParaRPr>
          </a:p>
        </p:txBody>
      </p:sp>
      <p:sp>
        <p:nvSpPr>
          <p:cNvPr id="19460" name="AutoShape 10" descr="Immagine correlata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19461" name="AutoShape 12" descr="Immagine correlata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19462" name="AutoShape 14" descr="Immagine correlata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19463" name="AutoShape 16" descr="Whatsapp-293x300-264x27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19464" name="AutoShape 18" descr="Whatsapp-293x300-264x27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19465" name="AutoShape 20" descr="Risultati immagini per whatsapp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pic>
        <p:nvPicPr>
          <p:cNvPr id="19466" name="Picture 21" descr="WhatsApp-logo-250x2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025"/>
            <a:ext cx="11874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Rectangle 6"/>
          <p:cNvSpPr>
            <a:spLocks noChangeArrowheads="1"/>
          </p:cNvSpPr>
          <p:nvPr/>
        </p:nvSpPr>
        <p:spPr bwMode="auto">
          <a:xfrm flipH="1">
            <a:off x="5076825" y="6453188"/>
            <a:ext cx="4067175" cy="36036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 b="1"/>
          </a:p>
        </p:txBody>
      </p:sp>
      <p:pic>
        <p:nvPicPr>
          <p:cNvPr id="19468" name="Picture 23" descr="Facebook Messenger-logo-250x2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5661025"/>
            <a:ext cx="12255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24" descr="Skype-logo-250x2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5661025"/>
            <a:ext cx="126206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25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5705475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39688"/>
            <a:ext cx="9031288" cy="678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115888"/>
            <a:ext cx="4918075" cy="1433512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21507" name="Picture 5" descr="report2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3200" y="4852988"/>
            <a:ext cx="132080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6156325" y="131763"/>
            <a:ext cx="2808288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it-IT" altLang="it-IT" sz="1400" b="1">
                <a:solidFill>
                  <a:srgbClr val="000099"/>
                </a:solidFill>
              </a:rPr>
              <a:t>Consumo almeno settimanale </a:t>
            </a:r>
          </a:p>
        </p:txBody>
      </p:sp>
      <p:pic>
        <p:nvPicPr>
          <p:cNvPr id="2150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65275"/>
            <a:ext cx="8027988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179388" y="404813"/>
            <a:ext cx="3529012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it-IT" altLang="it-IT" b="1">
                <a:solidFill>
                  <a:srgbClr val="000099"/>
                </a:solidFill>
              </a:rPr>
              <a:t>Sperimentazione ubriachezza</a:t>
            </a:r>
          </a:p>
          <a:p>
            <a:pPr eaLnBrk="1" hangingPunct="1"/>
            <a:r>
              <a:rPr lang="it-IT" altLang="it-IT" b="1">
                <a:solidFill>
                  <a:srgbClr val="000099"/>
                </a:solidFill>
              </a:rPr>
              <a:t>(almeno 2 volte nella vita)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1763" y="1125538"/>
            <a:ext cx="7202487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1258888" y="169863"/>
            <a:ext cx="7705725" cy="95567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it-IT" altLang="it-IT" sz="2800" b="1">
                <a:solidFill>
                  <a:srgbClr val="000099"/>
                </a:solidFill>
              </a:rPr>
              <a:t>Sperimentazione </a:t>
            </a:r>
            <a:r>
              <a:rPr lang="it-IT" altLang="it-IT" sz="2800" b="1" i="1">
                <a:solidFill>
                  <a:srgbClr val="000099"/>
                </a:solidFill>
              </a:rPr>
              <a:t>binge drinking </a:t>
            </a:r>
          </a:p>
          <a:p>
            <a:pPr eaLnBrk="1" hangingPunct="1"/>
            <a:r>
              <a:rPr lang="it-IT" altLang="it-IT" sz="2800" b="1">
                <a:solidFill>
                  <a:srgbClr val="000099"/>
                </a:solidFill>
              </a:rPr>
              <a:t>nell’ultimo anno</a:t>
            </a:r>
          </a:p>
        </p:txBody>
      </p:sp>
      <p:pic>
        <p:nvPicPr>
          <p:cNvPr id="22532" name="Picture 6" descr="report2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44450"/>
            <a:ext cx="12763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3" y="134938"/>
            <a:ext cx="8869362" cy="658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report2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813300"/>
            <a:ext cx="143986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50" y="581025"/>
            <a:ext cx="8751888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5" descr="report2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589588"/>
            <a:ext cx="798513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4925" y="188913"/>
            <a:ext cx="9090025" cy="61595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3400">
                <a:solidFill>
                  <a:srgbClr val="000099"/>
                </a:solidFill>
              </a:rPr>
              <a:t>PASSAGGI… con la PdS cambia il paradigma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-36513" y="981075"/>
            <a:ext cx="9264651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it-IT" altLang="it-IT" sz="2300">
                <a:solidFill>
                  <a:srgbClr val="000099"/>
                </a:solidFill>
              </a:rPr>
              <a:t>…dalla prevenzione alla promozione della salute (e all’</a:t>
            </a:r>
            <a:r>
              <a:rPr lang="it-IT" altLang="it-IT" sz="2300" i="1">
                <a:solidFill>
                  <a:srgbClr val="000099"/>
                </a:solidFill>
              </a:rPr>
              <a:t>empowerment</a:t>
            </a:r>
            <a:r>
              <a:rPr lang="it-IT" altLang="it-IT" sz="2300">
                <a:solidFill>
                  <a:srgbClr val="000099"/>
                </a:solidFill>
              </a:rPr>
              <a:t>)</a:t>
            </a:r>
          </a:p>
          <a:p>
            <a:pPr eaLnBrk="1" hangingPunct="1">
              <a:lnSpc>
                <a:spcPct val="130000"/>
              </a:lnSpc>
            </a:pPr>
            <a:r>
              <a:rPr lang="it-IT" altLang="it-IT" sz="2300">
                <a:solidFill>
                  <a:srgbClr val="000099"/>
                </a:solidFill>
              </a:rPr>
              <a:t>…dalla patogenesi alla salutogenesi</a:t>
            </a:r>
            <a:endParaRPr lang="it-IT" altLang="it-IT" sz="2300" i="1">
              <a:solidFill>
                <a:srgbClr val="000099"/>
              </a:solidFill>
            </a:endParaRPr>
          </a:p>
          <a:p>
            <a:pPr eaLnBrk="1" hangingPunct="1">
              <a:lnSpc>
                <a:spcPct val="130000"/>
              </a:lnSpc>
            </a:pPr>
            <a:r>
              <a:rPr lang="it-IT" altLang="it-IT" sz="2300">
                <a:solidFill>
                  <a:srgbClr val="000099"/>
                </a:solidFill>
              </a:rPr>
              <a:t>…dai fattori di rischio ai fattori di protezione</a:t>
            </a:r>
          </a:p>
          <a:p>
            <a:pPr eaLnBrk="1" hangingPunct="1">
              <a:lnSpc>
                <a:spcPct val="130000"/>
              </a:lnSpc>
            </a:pPr>
            <a:r>
              <a:rPr lang="it-IT" altLang="it-IT" sz="2300">
                <a:solidFill>
                  <a:srgbClr val="000099"/>
                </a:solidFill>
              </a:rPr>
              <a:t>…dai contenuti al metodo e al contesto</a:t>
            </a:r>
          </a:p>
          <a:p>
            <a:pPr eaLnBrk="1" hangingPunct="1">
              <a:lnSpc>
                <a:spcPct val="130000"/>
              </a:lnSpc>
            </a:pPr>
            <a:r>
              <a:rPr lang="it-IT" altLang="it-IT" sz="2300">
                <a:solidFill>
                  <a:srgbClr val="000099"/>
                </a:solidFill>
              </a:rPr>
              <a:t>…dai “problemi” alle “risorse”</a:t>
            </a:r>
          </a:p>
          <a:p>
            <a:pPr eaLnBrk="1" hangingPunct="1">
              <a:lnSpc>
                <a:spcPct val="130000"/>
              </a:lnSpc>
            </a:pPr>
            <a:r>
              <a:rPr lang="it-IT" altLang="it-IT" sz="2300">
                <a:solidFill>
                  <a:srgbClr val="000099"/>
                </a:solidFill>
              </a:rPr>
              <a:t>…dalla approssimazione alla valutazione d’efficacia</a:t>
            </a:r>
          </a:p>
          <a:p>
            <a:pPr eaLnBrk="1" hangingPunct="1">
              <a:lnSpc>
                <a:spcPct val="130000"/>
              </a:lnSpc>
            </a:pPr>
            <a:r>
              <a:rPr lang="it-IT" altLang="it-IT" sz="2300">
                <a:solidFill>
                  <a:srgbClr val="000099"/>
                </a:solidFill>
              </a:rPr>
              <a:t>…</a:t>
            </a:r>
          </a:p>
          <a:p>
            <a:pPr eaLnBrk="1" hangingPunct="1">
              <a:lnSpc>
                <a:spcPct val="130000"/>
              </a:lnSpc>
            </a:pPr>
            <a:r>
              <a:rPr lang="it-IT" altLang="it-IT" sz="2300">
                <a:solidFill>
                  <a:srgbClr val="000099"/>
                </a:solidFill>
              </a:rPr>
              <a:t>…</a:t>
            </a:r>
          </a:p>
        </p:txBody>
      </p:sp>
      <p:grpSp>
        <p:nvGrpSpPr>
          <p:cNvPr id="5124" name="Group 9"/>
          <p:cNvGrpSpPr>
            <a:grpSpLocks/>
          </p:cNvGrpSpPr>
          <p:nvPr/>
        </p:nvGrpSpPr>
        <p:grpSpPr bwMode="auto">
          <a:xfrm>
            <a:off x="1547813" y="4005263"/>
            <a:ext cx="7324725" cy="2808287"/>
            <a:chOff x="2167" y="1979"/>
            <a:chExt cx="3480" cy="2160"/>
          </a:xfrm>
        </p:grpSpPr>
        <p:pic>
          <p:nvPicPr>
            <p:cNvPr id="5125" name="Picture 7" descr="Risultati immagini per ponte eraclit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67" y="1979"/>
              <a:ext cx="3480" cy="2160"/>
            </a:xfrm>
            <a:prstGeom prst="rect">
              <a:avLst/>
            </a:prstGeom>
            <a:solidFill>
              <a:srgbClr val="FFCC00"/>
            </a:solidFill>
            <a:ln w="28575">
              <a:solidFill>
                <a:srgbClr val="FFCC00"/>
              </a:solidFill>
              <a:miter lim="800000"/>
              <a:headEnd/>
              <a:tailEnd/>
            </a:ln>
          </p:spPr>
        </p:pic>
        <p:sp>
          <p:nvSpPr>
            <p:cNvPr id="5126" name="Rectangle 3"/>
            <p:cNvSpPr>
              <a:spLocks noChangeArrowheads="1"/>
            </p:cNvSpPr>
            <p:nvPr/>
          </p:nvSpPr>
          <p:spPr bwMode="auto">
            <a:xfrm>
              <a:off x="4422" y="3978"/>
              <a:ext cx="1096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1" hangingPunct="1">
                <a:buFont typeface="Arial" charset="0"/>
                <a:buNone/>
              </a:pPr>
              <a:r>
                <a:rPr lang="it-IT" altLang="it-IT" sz="900" i="1">
                  <a:solidFill>
                    <a:schemeClr val="bg1"/>
                  </a:solidFill>
                </a:rPr>
                <a:t>Il ponte di Eraclito, Magritte 1935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6373812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271463" y="4851400"/>
            <a:ext cx="8767762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buClr>
                <a:srgbClr val="FF9900"/>
              </a:buClr>
              <a:buFont typeface="Wingdings" pitchFamily="2" charset="2"/>
              <a:buChar char="ü"/>
            </a:pPr>
            <a:r>
              <a:rPr lang="it-IT" altLang="it-IT" sz="2200">
                <a:solidFill>
                  <a:srgbClr val="000099"/>
                </a:solidFill>
              </a:rPr>
              <a:t>Diminuiscono quelli che le comprano nei tabaccai, bar e distributori </a:t>
            </a: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ü"/>
            </a:pPr>
            <a:r>
              <a:rPr lang="it-IT" altLang="it-IT" sz="2200">
                <a:solidFill>
                  <a:srgbClr val="000099"/>
                </a:solidFill>
              </a:rPr>
              <a:t>Aumentano quelli che mandano un adulto a comprarle </a:t>
            </a:r>
          </a:p>
          <a:p>
            <a:pPr eaLnBrk="1" hangingPunct="1">
              <a:buClr>
                <a:srgbClr val="FF9900"/>
              </a:buClr>
              <a:buFont typeface="Wingdings" pitchFamily="2" charset="2"/>
              <a:buChar char="ü"/>
            </a:pPr>
            <a:r>
              <a:rPr lang="it-IT" altLang="it-IT" sz="2200">
                <a:solidFill>
                  <a:srgbClr val="000099"/>
                </a:solidFill>
              </a:rPr>
              <a:t>Quasi raddoppiati gli “scrocconi” </a:t>
            </a:r>
          </a:p>
        </p:txBody>
      </p:sp>
      <p:pic>
        <p:nvPicPr>
          <p:cNvPr id="25604" name="Picture 6" descr="report2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44450"/>
            <a:ext cx="950912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68275"/>
            <a:ext cx="8993188" cy="652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 descr="report2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075" y="44450"/>
            <a:ext cx="8175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>
            <a:spLocks noChangeArrowheads="1"/>
          </p:cNvSpPr>
          <p:nvPr/>
        </p:nvSpPr>
        <p:spPr bwMode="auto">
          <a:xfrm>
            <a:off x="611188" y="44450"/>
            <a:ext cx="7921625" cy="10668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it-IT" altLang="it-IT" sz="2400" b="1" i="1">
                <a:solidFill>
                  <a:srgbClr val="000099"/>
                </a:solidFill>
              </a:rPr>
              <a:t>“UNPLUGGED”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 b="1">
                <a:solidFill>
                  <a:srgbClr val="000099"/>
                </a:solidFill>
              </a:rPr>
              <a:t>un programma scolastico efficace per la prevenzione dell’uso 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 b="1">
                <a:solidFill>
                  <a:srgbClr val="000099"/>
                </a:solidFill>
              </a:rPr>
              <a:t>di tabacco, alcol e droghe nei pre-adolescenti</a:t>
            </a:r>
          </a:p>
        </p:txBody>
      </p:sp>
      <p:sp>
        <p:nvSpPr>
          <p:cNvPr id="27651" name="Rectangle 7"/>
          <p:cNvSpPr>
            <a:spLocks noChangeArrowheads="1"/>
          </p:cNvSpPr>
          <p:nvPr/>
        </p:nvSpPr>
        <p:spPr bwMode="auto">
          <a:xfrm>
            <a:off x="107950" y="1201738"/>
            <a:ext cx="8858250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4" eaLnBrk="1" hangingPunct="1"/>
            <a:r>
              <a:rPr lang="it-IT" altLang="it-IT" sz="2400">
                <a:solidFill>
                  <a:srgbClr val="000099"/>
                </a:solidFill>
              </a:rPr>
              <a:t>Favorire lo sviluppo ed il consolidamento </a:t>
            </a:r>
          </a:p>
          <a:p>
            <a:pPr lvl="4" eaLnBrk="1" hangingPunct="1"/>
            <a:r>
              <a:rPr lang="it-IT" altLang="it-IT" sz="2400">
                <a:solidFill>
                  <a:srgbClr val="000099"/>
                </a:solidFill>
              </a:rPr>
              <a:t>delle</a:t>
            </a:r>
            <a:r>
              <a:rPr lang="it-IT" altLang="it-IT" sz="2400" b="1">
                <a:solidFill>
                  <a:srgbClr val="000099"/>
                </a:solidFill>
              </a:rPr>
              <a:t> </a:t>
            </a:r>
            <a:r>
              <a:rPr lang="it-IT" altLang="it-IT" sz="2400" b="1" u="sng">
                <a:solidFill>
                  <a:srgbClr val="000099"/>
                </a:solidFill>
              </a:rPr>
              <a:t>competenze interpersonali</a:t>
            </a:r>
            <a:endParaRPr lang="it-IT" altLang="it-IT" sz="2400" b="1">
              <a:solidFill>
                <a:srgbClr val="000099"/>
              </a:solidFill>
            </a:endParaRPr>
          </a:p>
          <a:p>
            <a:pPr lvl="4" eaLnBrk="1" hangingPunct="1"/>
            <a:endParaRPr lang="it-IT" altLang="it-IT" sz="1000" b="1">
              <a:solidFill>
                <a:srgbClr val="000099"/>
              </a:solidFill>
            </a:endParaRPr>
          </a:p>
          <a:p>
            <a:pPr lvl="4" eaLnBrk="1" hangingPunct="1"/>
            <a:endParaRPr lang="it-IT" altLang="it-IT" sz="1000" b="1">
              <a:solidFill>
                <a:srgbClr val="000099"/>
              </a:solidFill>
            </a:endParaRPr>
          </a:p>
          <a:p>
            <a:pPr lvl="4" eaLnBrk="1" hangingPunct="1"/>
            <a:r>
              <a:rPr lang="it-IT" altLang="it-IT" sz="2400">
                <a:solidFill>
                  <a:srgbClr val="000099"/>
                </a:solidFill>
              </a:rPr>
              <a:t>Sviluppare e potenziare </a:t>
            </a:r>
            <a:r>
              <a:rPr lang="it-IT" altLang="it-IT" sz="2400" b="1" u="sng">
                <a:solidFill>
                  <a:srgbClr val="000099"/>
                </a:solidFill>
              </a:rPr>
              <a:t>l’Educazione Socio-Affettiva.</a:t>
            </a:r>
          </a:p>
          <a:p>
            <a:pPr lvl="4" eaLnBrk="1" hangingPunct="1"/>
            <a:endParaRPr lang="it-IT" altLang="it-IT" sz="1000" b="1">
              <a:solidFill>
                <a:srgbClr val="000099"/>
              </a:solidFill>
            </a:endParaRPr>
          </a:p>
          <a:p>
            <a:pPr lvl="4" eaLnBrk="1" hangingPunct="1"/>
            <a:endParaRPr lang="it-IT" altLang="it-IT" sz="1000" b="1">
              <a:solidFill>
                <a:srgbClr val="000099"/>
              </a:solidFill>
            </a:endParaRPr>
          </a:p>
          <a:p>
            <a:pPr lvl="4" eaLnBrk="1" hangingPunct="1"/>
            <a:endParaRPr lang="it-IT" altLang="it-IT" sz="1000" b="1">
              <a:solidFill>
                <a:srgbClr val="000099"/>
              </a:solidFill>
            </a:endParaRPr>
          </a:p>
          <a:p>
            <a:pPr lvl="4" eaLnBrk="1" hangingPunct="1"/>
            <a:r>
              <a:rPr lang="it-IT" altLang="it-IT" sz="2400" b="1" u="sng">
                <a:solidFill>
                  <a:srgbClr val="000099"/>
                </a:solidFill>
              </a:rPr>
              <a:t>Correggere le errate convinzioni</a:t>
            </a:r>
            <a:r>
              <a:rPr lang="it-IT" altLang="it-IT" sz="2400" b="1">
                <a:solidFill>
                  <a:srgbClr val="000099"/>
                </a:solidFill>
              </a:rPr>
              <a:t> </a:t>
            </a:r>
            <a:r>
              <a:rPr lang="it-IT" altLang="it-IT" sz="2400">
                <a:solidFill>
                  <a:srgbClr val="000099"/>
                </a:solidFill>
              </a:rPr>
              <a:t>dei ragazzi </a:t>
            </a:r>
          </a:p>
          <a:p>
            <a:pPr lvl="4" eaLnBrk="1" hangingPunct="1"/>
            <a:r>
              <a:rPr lang="it-IT" altLang="it-IT" sz="2400">
                <a:solidFill>
                  <a:srgbClr val="000099"/>
                </a:solidFill>
              </a:rPr>
              <a:t>sulla diffusione e l’accettazione dell’uso di sostanze psicoattive, nonché sugli interessi legati alla loro commercializzazione.</a:t>
            </a:r>
          </a:p>
          <a:p>
            <a:pPr lvl="4" eaLnBrk="1" hangingPunct="1"/>
            <a:endParaRPr lang="it-IT" altLang="it-IT" sz="1000">
              <a:solidFill>
                <a:srgbClr val="000099"/>
              </a:solidFill>
            </a:endParaRPr>
          </a:p>
          <a:p>
            <a:pPr lvl="4" eaLnBrk="1" hangingPunct="1"/>
            <a:endParaRPr lang="it-IT" altLang="it-IT" sz="1000">
              <a:solidFill>
                <a:srgbClr val="000099"/>
              </a:solidFill>
            </a:endParaRPr>
          </a:p>
          <a:p>
            <a:pPr lvl="4" eaLnBrk="1" hangingPunct="1"/>
            <a:endParaRPr lang="it-IT" altLang="it-IT" sz="1000">
              <a:solidFill>
                <a:srgbClr val="000099"/>
              </a:solidFill>
            </a:endParaRPr>
          </a:p>
          <a:p>
            <a:pPr eaLnBrk="1" hangingPunct="1"/>
            <a:r>
              <a:rPr lang="it-IT" altLang="it-IT" sz="2400" b="1" u="sng">
                <a:solidFill>
                  <a:srgbClr val="000099"/>
                </a:solidFill>
              </a:rPr>
              <a:t>Migliorare le conoscenze sui rischi dell’uso</a:t>
            </a:r>
            <a:r>
              <a:rPr lang="it-IT" altLang="it-IT" sz="2400" b="1">
                <a:solidFill>
                  <a:srgbClr val="000099"/>
                </a:solidFill>
              </a:rPr>
              <a:t> </a:t>
            </a:r>
            <a:r>
              <a:rPr lang="it-IT" altLang="it-IT" sz="2400">
                <a:solidFill>
                  <a:srgbClr val="000099"/>
                </a:solidFill>
              </a:rPr>
              <a:t>di   </a:t>
            </a:r>
          </a:p>
          <a:p>
            <a:pPr eaLnBrk="1" hangingPunct="1"/>
            <a:r>
              <a:rPr lang="it-IT" altLang="it-IT" sz="2400">
                <a:solidFill>
                  <a:srgbClr val="000099"/>
                </a:solidFill>
              </a:rPr>
              <a:t>tabacco, alcol e sostanze psicoattive e</a:t>
            </a:r>
            <a:r>
              <a:rPr lang="it-IT" altLang="it-IT" sz="2400" b="1">
                <a:solidFill>
                  <a:srgbClr val="000099"/>
                </a:solidFill>
              </a:rPr>
              <a:t> </a:t>
            </a:r>
            <a:r>
              <a:rPr lang="it-IT" altLang="it-IT" sz="2400" b="1" u="sng">
                <a:solidFill>
                  <a:srgbClr val="000099"/>
                </a:solidFill>
              </a:rPr>
              <a:t>sviluppare</a:t>
            </a:r>
          </a:p>
          <a:p>
            <a:pPr eaLnBrk="1" hangingPunct="1"/>
            <a:r>
              <a:rPr lang="it-IT" altLang="it-IT" sz="2400" b="1" u="sng">
                <a:solidFill>
                  <a:srgbClr val="000099"/>
                </a:solidFill>
              </a:rPr>
              <a:t>un atteggiamento non favorevole alle sostanze</a:t>
            </a:r>
            <a:r>
              <a:rPr lang="it-IT" altLang="it-IT" sz="2400" b="1">
                <a:solidFill>
                  <a:srgbClr val="000099"/>
                </a:solidFill>
              </a:rPr>
              <a:t>.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24099">
            <a:off x="261938" y="1470025"/>
            <a:ext cx="1560512" cy="214153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81940">
            <a:off x="7410450" y="4803775"/>
            <a:ext cx="1452563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517525"/>
            <a:ext cx="7986713" cy="5791200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71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44463" y="115888"/>
            <a:ext cx="8820150" cy="519112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lIns="91434" tIns="45717" rIns="91434" bIns="45717" anchor="ctr">
            <a:spAutoFit/>
          </a:bodyPr>
          <a:lstStyle/>
          <a:p>
            <a:pPr eaLnBrk="1" hangingPunct="1"/>
            <a:r>
              <a:rPr lang="it-IT" altLang="it-IT" sz="2800" b="1">
                <a:solidFill>
                  <a:srgbClr val="000099"/>
                </a:solidFill>
              </a:rPr>
              <a:t>“GUADAGNARE SALUTE… CON LE </a:t>
            </a:r>
            <a:r>
              <a:rPr lang="it-IT" altLang="it-IT" sz="2800" b="1" i="1">
                <a:solidFill>
                  <a:srgbClr val="000099"/>
                </a:solidFill>
              </a:rPr>
              <a:t>LIFE SKILLS</a:t>
            </a:r>
            <a:r>
              <a:rPr lang="it-IT" altLang="it-IT" sz="2800" b="1">
                <a:solidFill>
                  <a:srgbClr val="000099"/>
                </a:solidFill>
              </a:rPr>
              <a:t>”</a:t>
            </a:r>
            <a:endParaRPr lang="it-IT" altLang="it-IT" sz="2800">
              <a:solidFill>
                <a:srgbClr val="000099"/>
              </a:solidFill>
            </a:endParaRPr>
          </a:p>
        </p:txBody>
      </p:sp>
      <p:sp>
        <p:nvSpPr>
          <p:cNvPr id="31747" name="AutoShape 3" descr="Risultati immagini per scuola salute marche"/>
          <p:cNvSpPr>
            <a:spLocks noChangeAspect="1" noChangeArrowheads="1"/>
          </p:cNvSpPr>
          <p:nvPr/>
        </p:nvSpPr>
        <p:spPr bwMode="auto">
          <a:xfrm>
            <a:off x="3338513" y="1557338"/>
            <a:ext cx="24669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31748" name="AutoShape 4" descr="Risultati immagini per scuola salute marche"/>
          <p:cNvSpPr>
            <a:spLocks noChangeAspect="1" noChangeArrowheads="1"/>
          </p:cNvSpPr>
          <p:nvPr/>
        </p:nvSpPr>
        <p:spPr bwMode="auto">
          <a:xfrm>
            <a:off x="3338513" y="1557338"/>
            <a:ext cx="24669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-2147483648" y="-177436463"/>
            <a:ext cx="470217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4" tIns="45717" rIns="91434" bIns="45717" anchor="ctr">
            <a:spAutoFit/>
          </a:bodyPr>
          <a:lstStyle/>
          <a:p>
            <a:pPr eaLnBrk="1" hangingPunct="1"/>
            <a:r>
              <a:rPr lang="it-IT" altLang="it-IT" sz="1600"/>
              <a:t>Progetto di promozione della salute attraverso lo s</a:t>
            </a:r>
            <a:endParaRPr lang="it-IT" altLang="it-IT" sz="1400"/>
          </a:p>
          <a:p>
            <a:endParaRPr lang="it-IT" altLang="it-IT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2147483647" y="-177436463"/>
            <a:ext cx="131127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4" tIns="45717" rIns="91434" bIns="45717" anchor="ctr">
            <a:spAutoFit/>
          </a:bodyPr>
          <a:lstStyle/>
          <a:p>
            <a:pPr eaLnBrk="1" hangingPunct="1"/>
            <a:r>
              <a:rPr lang="it-IT" altLang="it-IT" sz="1600"/>
              <a:t>viluppo ed il </a:t>
            </a:r>
            <a:endParaRPr lang="it-IT" altLang="it-IT" sz="1400"/>
          </a:p>
          <a:p>
            <a:endParaRPr lang="it-IT" altLang="it-IT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-2009454325" y="183957913"/>
            <a:ext cx="4603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4" tIns="45717" rIns="91434" bIns="45717" anchor="ctr">
            <a:spAutoFit/>
          </a:bodyPr>
          <a:lstStyle/>
          <a:p>
            <a:pPr eaLnBrk="1" hangingPunct="1"/>
            <a:r>
              <a:rPr lang="it-IT" altLang="it-IT" sz="1600"/>
              <a:t>potenziamento delle abilità personali e relazionali</a:t>
            </a:r>
            <a:endParaRPr lang="it-IT" altLang="it-IT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-2147483648" y="-177436463"/>
            <a:ext cx="470217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4" tIns="45717" rIns="91434" bIns="45717" anchor="ctr">
            <a:spAutoFit/>
          </a:bodyPr>
          <a:lstStyle/>
          <a:p>
            <a:pPr eaLnBrk="1" hangingPunct="1"/>
            <a:r>
              <a:rPr lang="it-IT" altLang="it-IT" sz="1600"/>
              <a:t>Progetto di promozione della salute attraverso lo s</a:t>
            </a:r>
            <a:endParaRPr lang="it-IT" altLang="it-IT" sz="1400"/>
          </a:p>
          <a:p>
            <a:endParaRPr lang="it-IT" altLang="it-IT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2147483647" y="-177436463"/>
            <a:ext cx="131127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4" tIns="45717" rIns="91434" bIns="45717" anchor="ctr">
            <a:spAutoFit/>
          </a:bodyPr>
          <a:lstStyle/>
          <a:p>
            <a:pPr eaLnBrk="1" hangingPunct="1"/>
            <a:r>
              <a:rPr lang="it-IT" altLang="it-IT" sz="1600"/>
              <a:t>viluppo ed il </a:t>
            </a:r>
            <a:endParaRPr lang="it-IT" altLang="it-IT" sz="1400"/>
          </a:p>
          <a:p>
            <a:endParaRPr lang="it-IT" altLang="it-IT"/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-2009454325" y="183957913"/>
            <a:ext cx="4603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4" tIns="45717" rIns="91434" bIns="45717" anchor="ctr">
            <a:spAutoFit/>
          </a:bodyPr>
          <a:lstStyle/>
          <a:p>
            <a:pPr eaLnBrk="1" hangingPunct="1"/>
            <a:r>
              <a:rPr lang="it-IT" altLang="it-IT" sz="1600"/>
              <a:t>potenziamento delle abilità personali e relazionali</a:t>
            </a:r>
            <a:endParaRPr lang="it-IT" altLang="it-IT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2771775" y="765175"/>
            <a:ext cx="604837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4" tIns="45717" rIns="91434" bIns="45717">
            <a:spAutoFit/>
          </a:bodyPr>
          <a:lstStyle/>
          <a:p>
            <a:pPr eaLnBrk="1" hangingPunct="1"/>
            <a:r>
              <a:rPr lang="it-IT" altLang="it-IT" sz="2200" b="1">
                <a:solidFill>
                  <a:srgbClr val="000099"/>
                </a:solidFill>
              </a:rPr>
              <a:t>Programma di promozione della salute attraverso lo sviluppo ed il potenziamento delle abilità personali e relazionali.</a:t>
            </a:r>
          </a:p>
        </p:txBody>
      </p:sp>
      <p:pic>
        <p:nvPicPr>
          <p:cNvPr id="31756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836613"/>
            <a:ext cx="2039937" cy="28797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ffectLst/>
        </p:spPr>
      </p:pic>
      <p:pic>
        <p:nvPicPr>
          <p:cNvPr id="3175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1675" y="3900488"/>
            <a:ext cx="1879600" cy="280035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ffectLst/>
        </p:spPr>
      </p:pic>
      <p:pic>
        <p:nvPicPr>
          <p:cNvPr id="3175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6413" y="1989138"/>
            <a:ext cx="1911350" cy="28797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ffectLst/>
        </p:spPr>
      </p:pic>
      <p:pic>
        <p:nvPicPr>
          <p:cNvPr id="3175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0038" y="2924175"/>
            <a:ext cx="1954212" cy="2779713"/>
          </a:xfrm>
          <a:prstGeom prst="rect">
            <a:avLst/>
          </a:prstGeom>
          <a:noFill/>
          <a:ln w="12700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31760" name="CasellaDiTesto 1"/>
          <p:cNvSpPr txBox="1">
            <a:spLocks noChangeArrowheads="1"/>
          </p:cNvSpPr>
          <p:nvPr/>
        </p:nvSpPr>
        <p:spPr bwMode="auto">
          <a:xfrm>
            <a:off x="4932363" y="6092825"/>
            <a:ext cx="1928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altLang="it-IT" sz="2400" b="1"/>
              <a:t>+ GENITORI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115888"/>
            <a:ext cx="3221038" cy="3241675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32771" name="Rectangle 9"/>
          <p:cNvSpPr>
            <a:spLocks noChangeArrowheads="1"/>
          </p:cNvSpPr>
          <p:nvPr/>
        </p:nvSpPr>
        <p:spPr bwMode="auto">
          <a:xfrm>
            <a:off x="2627313" y="1533525"/>
            <a:ext cx="6350000" cy="5064125"/>
          </a:xfrm>
          <a:prstGeom prst="rect">
            <a:avLst/>
          </a:prstGeom>
          <a:solidFill>
            <a:schemeClr val="bg1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it-IT" altLang="it-IT" b="1">
                <a:solidFill>
                  <a:srgbClr val="000099"/>
                </a:solidFill>
              </a:rPr>
              <a:t>Formare gli operatori socio-sanitari</a:t>
            </a:r>
            <a:r>
              <a:rPr lang="it-IT" altLang="it-IT">
                <a:solidFill>
                  <a:srgbClr val="000099"/>
                </a:solidFill>
              </a:rPr>
              <a:t> sulla promozione della salute e delle </a:t>
            </a:r>
            <a:r>
              <a:rPr lang="it-IT" altLang="it-IT" i="1">
                <a:solidFill>
                  <a:srgbClr val="000099"/>
                </a:solidFill>
              </a:rPr>
              <a:t>life skills</a:t>
            </a:r>
            <a:r>
              <a:rPr lang="it-IT" altLang="it-IT">
                <a:solidFill>
                  <a:srgbClr val="000099"/>
                </a:solidFill>
              </a:rPr>
              <a:t> fornendo loro metodi e strumenti di pedagogia attiva da utilizzare con i docenti.</a:t>
            </a:r>
          </a:p>
          <a:p>
            <a:pPr eaLnBrk="1" hangingPunct="1"/>
            <a:endParaRPr lang="it-IT" altLang="it-IT">
              <a:solidFill>
                <a:srgbClr val="000099"/>
              </a:solidFill>
            </a:endParaRPr>
          </a:p>
          <a:p>
            <a:pPr eaLnBrk="1" hangingPunct="1"/>
            <a:r>
              <a:rPr lang="it-IT" altLang="ja-JP" b="1">
                <a:solidFill>
                  <a:srgbClr val="000099"/>
                </a:solidFill>
              </a:rPr>
              <a:t>Fornire ai docenti strumenti e metodi di pedagogia attiva</a:t>
            </a:r>
            <a:r>
              <a:rPr lang="it-IT" altLang="ja-JP">
                <a:solidFill>
                  <a:srgbClr val="000099"/>
                </a:solidFill>
              </a:rPr>
              <a:t> per potenziare nei ragazzi le </a:t>
            </a:r>
            <a:r>
              <a:rPr lang="it-IT" altLang="ja-JP" b="1">
                <a:solidFill>
                  <a:srgbClr val="FF0000"/>
                </a:solidFill>
              </a:rPr>
              <a:t>competenze pro-sociali, la coesione del gruppo classe, la conoscenza dei rischi e delle opportunità dello “stare in rete”, la valorizzazione della ‘diversità’ come risorsa. </a:t>
            </a:r>
          </a:p>
          <a:p>
            <a:pPr eaLnBrk="1" hangingPunct="1"/>
            <a:endParaRPr lang="it-IT" altLang="ja-JP">
              <a:solidFill>
                <a:srgbClr val="000099"/>
              </a:solidFill>
            </a:endParaRPr>
          </a:p>
          <a:p>
            <a:pPr eaLnBrk="1" hangingPunct="1"/>
            <a:r>
              <a:rPr lang="it-IT" altLang="ja-JP" b="1">
                <a:solidFill>
                  <a:srgbClr val="000099"/>
                </a:solidFill>
              </a:rPr>
              <a:t>Migliorare l’autoefficacia, l’intelligenza emotiva</a:t>
            </a:r>
            <a:r>
              <a:rPr lang="it-IT" altLang="ja-JP">
                <a:solidFill>
                  <a:srgbClr val="000099"/>
                </a:solidFill>
              </a:rPr>
              <a:t>, </a:t>
            </a:r>
            <a:r>
              <a:rPr lang="it-IT" altLang="ja-JP" b="1">
                <a:solidFill>
                  <a:srgbClr val="000099"/>
                </a:solidFill>
              </a:rPr>
              <a:t>i punti di forza e di debolezza </a:t>
            </a:r>
            <a:r>
              <a:rPr lang="it-IT" altLang="ja-JP">
                <a:solidFill>
                  <a:srgbClr val="000099"/>
                </a:solidFill>
              </a:rPr>
              <a:t>degli studenti delle prime classi secondarie di primo grado, per far fronte adeguatamente alle sfide evolutive connesse con i processi di socializzazione e di crescita a questa età.</a:t>
            </a:r>
          </a:p>
          <a:p>
            <a:pPr eaLnBrk="1" hangingPunct="1"/>
            <a:endParaRPr lang="it-IT" altLang="ja-JP">
              <a:solidFill>
                <a:srgbClr val="000099"/>
              </a:solidFill>
            </a:endParaRPr>
          </a:p>
          <a:p>
            <a:pPr eaLnBrk="1" hangingPunct="1"/>
            <a:r>
              <a:rPr lang="it-IT" altLang="ja-JP" b="1">
                <a:solidFill>
                  <a:srgbClr val="000099"/>
                </a:solidFill>
              </a:rPr>
              <a:t>Contribuire a modificare il clima e l’ambiente scolastico secondo gli indirizzi delle “Scuole Promotrici di Salute”.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412875"/>
            <a:ext cx="470217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13000"/>
            <a:ext cx="37084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28588"/>
            <a:ext cx="52562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3419475" y="2420938"/>
            <a:ext cx="5834063" cy="4800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Obiettivi del Progetto Benessere Globale - Gaia:</a:t>
            </a:r>
          </a:p>
          <a:p>
            <a:pPr>
              <a:defRPr/>
            </a:pPr>
            <a:endParaRPr lang="it-IT" sz="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Maggiore consapevolezza di sé e del mondo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Sviluppo di una cittadinanza globale e sostenibile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Consapevolezza della propria salute psicosomatica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benessere   - stress ansia e depressione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intelligenza e gestione emotiva  - aggressività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Migliore comunicazione, cooperazione e relazioni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Migliore rendimento scolastico e lavorativo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Riduzione delle tensioni e delle lamentele somatiche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Riduzione delle trasgressioni alle regole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Riduzione dell’impulsività e dell’iperattività</a:t>
            </a:r>
          </a:p>
          <a:p>
            <a:pPr>
              <a:defRPr/>
            </a:pPr>
            <a:endParaRPr lang="it-IT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Miglioramento di tutti i repertori emotivo-</a:t>
            </a:r>
            <a:r>
              <a:rPr lang="it-IT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comportamen</a:t>
            </a: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tali nelle Scale TFR (</a:t>
            </a:r>
            <a:r>
              <a:rPr lang="it-IT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r>
              <a:rPr lang="it-IT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Report Format</a:t>
            </a: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e CBCL </a:t>
            </a:r>
          </a:p>
          <a:p>
            <a:pPr>
              <a:defRPr/>
            </a:pP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 </a:t>
            </a:r>
            <a:r>
              <a:rPr lang="it-IT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Behaviour</a:t>
            </a:r>
            <a:r>
              <a:rPr lang="it-IT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Checklist</a:t>
            </a:r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nei trattati vs controlli.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1113"/>
            <a:ext cx="39957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42875" y="2709863"/>
            <a:ext cx="32766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4" tIns="45717" rIns="91434" bIns="45717">
            <a:spAutoFit/>
          </a:bodyPr>
          <a:lstStyle/>
          <a:p>
            <a:pPr eaLnBrk="1" hangingPunct="1"/>
            <a:r>
              <a:rPr lang="it-IT" altLang="it-IT" b="1"/>
              <a:t>PROGETTO DI EDUCAZIONE AFFETTIVA </a:t>
            </a:r>
          </a:p>
          <a:p>
            <a:pPr eaLnBrk="1" hangingPunct="1"/>
            <a:r>
              <a:rPr lang="it-IT" altLang="it-IT" b="1"/>
              <a:t>E SESSUALE PER DOCENTI, GENITORI E STUDENTI DELLE TERZE</a:t>
            </a:r>
          </a:p>
          <a:p>
            <a:pPr eaLnBrk="1" hangingPunct="1"/>
            <a:r>
              <a:rPr lang="it-IT" altLang="it-IT" b="1"/>
              <a:t>CLASSI DELLE SCUOLE SECONDARIE DI 1°.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8875" y="0"/>
            <a:ext cx="5445125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988050"/>
            <a:ext cx="914400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179388" y="1989138"/>
            <a:ext cx="2292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1600" b="1" i="1"/>
              <a:t>http://www.wlamore.it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/>
          </p:cNvSpPr>
          <p:nvPr/>
        </p:nvSpPr>
        <p:spPr bwMode="auto">
          <a:xfrm>
            <a:off x="465138" y="188913"/>
            <a:ext cx="8067675" cy="571500"/>
          </a:xfrm>
          <a:prstGeom prst="rect">
            <a:avLst/>
          </a:prstGeom>
          <a:solidFill>
            <a:srgbClr val="FFCC0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it-IT" altLang="it-IT" sz="3600" b="1" dirty="0" smtClean="0">
                <a:solidFill>
                  <a:srgbClr val="000066"/>
                </a:solidFill>
                <a:cs typeface="Arial" panose="020B0604020202020204" pitchFamily="34" charset="0"/>
              </a:rPr>
              <a:t>COLLOQUIO MOTIVAZIONALE</a:t>
            </a:r>
            <a:endParaRPr lang="it-IT" altLang="it-IT" sz="3600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/>
          </p:cNvSpPr>
          <p:nvPr/>
        </p:nvSpPr>
        <p:spPr bwMode="auto">
          <a:xfrm>
            <a:off x="2771775" y="2420938"/>
            <a:ext cx="6192838" cy="30956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marL="9525" indent="-9525" eaLnBrk="1" hangingPunct="1">
              <a:spcBef>
                <a:spcPts val="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it-IT" alt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“Un metodo direttivo centrato sulla persona, per aumentare la motivazione intrinseca </a:t>
            </a:r>
          </a:p>
          <a:p>
            <a:pPr marL="9525" indent="-9525" eaLnBrk="1" hangingPunct="1">
              <a:spcBef>
                <a:spcPts val="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it-IT" altLang="it-IT" sz="2800" i="1" dirty="0">
                <a:latin typeface="Arial" panose="020B0604020202020204" pitchFamily="34" charset="0"/>
                <a:cs typeface="Arial" panose="020B0604020202020204" pitchFamily="34" charset="0"/>
              </a:rPr>
              <a:t>al cambiamento attraverso l’esplorazione o la risoluzione dell’ambivalenza”</a:t>
            </a:r>
          </a:p>
          <a:p>
            <a:pPr marL="9525" indent="-9525" algn="r"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it-IT" altLang="it-IT" sz="2800" b="1" i="1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it-IT" altLang="it-IT" sz="20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Miller &amp; </a:t>
            </a:r>
            <a:r>
              <a:rPr lang="it-IT" altLang="it-IT" sz="2000" b="1" i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Rollnick</a:t>
            </a:r>
            <a:r>
              <a:rPr lang="it-IT" altLang="it-IT" sz="20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1991</a:t>
            </a:r>
          </a:p>
        </p:txBody>
      </p:sp>
      <p:sp>
        <p:nvSpPr>
          <p:cNvPr id="35844" name="Rettangolo 3"/>
          <p:cNvSpPr>
            <a:spLocks noChangeArrowheads="1"/>
          </p:cNvSpPr>
          <p:nvPr/>
        </p:nvSpPr>
        <p:spPr bwMode="auto">
          <a:xfrm>
            <a:off x="250825" y="981075"/>
            <a:ext cx="82819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it-IT" altLang="it-IT" b="1" i="1">
                <a:solidFill>
                  <a:srgbClr val="000066"/>
                </a:solidFill>
              </a:rPr>
              <a:t>«È come entrare a casa altrui. Si dovrebbe entrare con rispetto, interesse e gentilezza, notando le cose belle e astenendosi dal dare consigli non richiesti su come disporre la mobilia».</a:t>
            </a:r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997200"/>
            <a:ext cx="2305050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asellaDiTesto 1"/>
          <p:cNvSpPr txBox="1">
            <a:spLocks noChangeArrowheads="1"/>
          </p:cNvSpPr>
          <p:nvPr/>
        </p:nvSpPr>
        <p:spPr bwMode="auto">
          <a:xfrm>
            <a:off x="2073275" y="519113"/>
            <a:ext cx="4545013" cy="46196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altLang="it-IT" sz="2400" b="1">
                <a:solidFill>
                  <a:srgbClr val="000099"/>
                </a:solidFill>
              </a:rPr>
              <a:t>LE PERSONE CAMBIANO SE: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07950" y="1628775"/>
            <a:ext cx="9180513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Ritengono importante farlo………….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IMPORTANZA</a:t>
            </a:r>
          </a:p>
          <a:p>
            <a:pPr>
              <a:defRPr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Si sentono in grado di riuscirci		     </a:t>
            </a:r>
          </a:p>
          <a:p>
            <a:pPr>
              <a:defRPr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   o di provarci…………………………..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FIDUCIA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MOTIVAZIONE</a:t>
            </a:r>
          </a:p>
          <a:p>
            <a:pPr>
              <a:defRPr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Ritengono sia arrivato il momento</a:t>
            </a:r>
          </a:p>
          <a:p>
            <a:pPr>
              <a:defRPr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   di provarci e decidono di farlo ora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DISPONIBILITÀ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7" name="Freccia a destra 6"/>
          <p:cNvSpPr/>
          <p:nvPr/>
        </p:nvSpPr>
        <p:spPr>
          <a:xfrm>
            <a:off x="6300788" y="1557338"/>
            <a:ext cx="544512" cy="2303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3317" name="CasellaDiTesto 7"/>
          <p:cNvSpPr txBox="1">
            <a:spLocks noChangeArrowheads="1"/>
          </p:cNvSpPr>
          <p:nvPr/>
        </p:nvSpPr>
        <p:spPr bwMode="auto">
          <a:xfrm>
            <a:off x="395288" y="4581525"/>
            <a:ext cx="84264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altLang="it-IT" sz="2200" b="1">
                <a:solidFill>
                  <a:srgbClr val="008000"/>
                </a:solidFill>
              </a:rPr>
              <a:t>DISPONIBILITÀ, IMPORTANZA E FIDUCIA sono i tre principali</a:t>
            </a:r>
          </a:p>
          <a:p>
            <a:r>
              <a:rPr lang="it-IT" altLang="it-IT" sz="2200" b="1">
                <a:solidFill>
                  <a:srgbClr val="008000"/>
                </a:solidFill>
              </a:rPr>
              <a:t>fattori della MOTIVAZIONE AL CAMBIAMENTO: </a:t>
            </a:r>
          </a:p>
          <a:p>
            <a:r>
              <a:rPr lang="it-IT" altLang="it-IT" sz="2200" b="1">
                <a:solidFill>
                  <a:srgbClr val="008000"/>
                </a:solidFill>
              </a:rPr>
              <a:t>ciò che spinge una persona a cambiare.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Immagine correlata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124075" y="1328738"/>
            <a:ext cx="7019925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50825" y="3730625"/>
            <a:ext cx="864235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it-IT" altLang="it-IT" sz="2000" b="1">
                <a:solidFill>
                  <a:srgbClr val="FF0000"/>
                </a:solidFill>
              </a:rPr>
              <a:t>Come il tutto e il nulla… l’onnipotenza e l’impotenza… la dipendenza e l’autonomia…  l’appartenenza e la differenziazione… il conformismo e la trasgressione (</a:t>
            </a:r>
            <a:r>
              <a:rPr lang="it-IT" altLang="it-IT" sz="2000" b="1" i="1">
                <a:solidFill>
                  <a:srgbClr val="FF0000"/>
                </a:solidFill>
              </a:rPr>
              <a:t>Risk Taking </a:t>
            </a:r>
            <a:r>
              <a:rPr lang="it-IT" altLang="it-IT" sz="2000" b="1">
                <a:solidFill>
                  <a:srgbClr val="FF0000"/>
                </a:solidFill>
              </a:rPr>
              <a:t> +  </a:t>
            </a:r>
            <a:r>
              <a:rPr lang="it-IT" altLang="it-IT" sz="2000" b="1" i="1">
                <a:solidFill>
                  <a:srgbClr val="FF0000"/>
                </a:solidFill>
              </a:rPr>
              <a:t>Sensation and Novelty Seeking).</a:t>
            </a:r>
          </a:p>
          <a:p>
            <a:pPr eaLnBrk="1" hangingPunct="1">
              <a:lnSpc>
                <a:spcPct val="120000"/>
              </a:lnSpc>
            </a:pPr>
            <a:endParaRPr lang="it-IT" altLang="it-IT" sz="800" b="1">
              <a:solidFill>
                <a:srgbClr val="FF0000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it-IT" altLang="it-IT" sz="2000">
                <a:solidFill>
                  <a:srgbClr val="000099"/>
                </a:solidFill>
              </a:rPr>
              <a:t>L’adolescenza è la terra della </a:t>
            </a:r>
            <a:r>
              <a:rPr lang="it-IT" altLang="it-IT" sz="2000" b="1">
                <a:solidFill>
                  <a:srgbClr val="000099"/>
                </a:solidFill>
              </a:rPr>
              <a:t>compresenza dell’acqua e del fuoco</a:t>
            </a:r>
            <a:r>
              <a:rPr lang="it-IT" altLang="it-IT" sz="2000">
                <a:solidFill>
                  <a:srgbClr val="000099"/>
                </a:solidFill>
              </a:rPr>
              <a:t>,  dove </a:t>
            </a:r>
            <a:r>
              <a:rPr lang="it-IT" altLang="it-IT" sz="2000" b="1">
                <a:solidFill>
                  <a:srgbClr val="000099"/>
                </a:solidFill>
              </a:rPr>
              <a:t>le risorse incontrano i rischi</a:t>
            </a:r>
            <a:r>
              <a:rPr lang="it-IT" altLang="it-IT" sz="2000">
                <a:solidFill>
                  <a:srgbClr val="000099"/>
                </a:solidFill>
              </a:rPr>
              <a:t> e dove </a:t>
            </a:r>
            <a:r>
              <a:rPr lang="it-IT" altLang="it-IT" sz="2000" b="1">
                <a:solidFill>
                  <a:srgbClr val="000099"/>
                </a:solidFill>
              </a:rPr>
              <a:t>i rischi interrogano le risorse individuali e sociali</a:t>
            </a:r>
            <a:r>
              <a:rPr lang="it-IT" altLang="it-IT" sz="2000">
                <a:solidFill>
                  <a:srgbClr val="000099"/>
                </a:solidFill>
              </a:rPr>
              <a:t>.                                                    								</a:t>
            </a:r>
            <a:r>
              <a:rPr lang="it-IT" altLang="it-IT" sz="1000" b="1" i="1">
                <a:solidFill>
                  <a:srgbClr val="000099"/>
                </a:solidFill>
              </a:rPr>
              <a:t>Progetto “Abitare la Patagonia”, Sesto San Giovanni 2006bf</a:t>
            </a:r>
          </a:p>
        </p:txBody>
      </p:sp>
      <p:pic>
        <p:nvPicPr>
          <p:cNvPr id="6148" name="Picture 6" descr="Immagine correl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941388"/>
            <a:ext cx="4105275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-36513" y="188913"/>
            <a:ext cx="9288463" cy="61595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it-IT" altLang="it-IT" sz="3400">
                <a:solidFill>
                  <a:srgbClr val="000099"/>
                </a:solidFill>
              </a:rPr>
              <a:t>PASSAGGI… PdS adolescenza e ambivalenza</a:t>
            </a:r>
          </a:p>
        </p:txBody>
      </p:sp>
      <p:sp>
        <p:nvSpPr>
          <p:cNvPr id="6150" name="CasellaDiTesto 6"/>
          <p:cNvSpPr txBox="1">
            <a:spLocks noChangeArrowheads="1"/>
          </p:cNvSpPr>
          <p:nvPr/>
        </p:nvSpPr>
        <p:spPr bwMode="auto">
          <a:xfrm>
            <a:off x="4427538" y="1052513"/>
            <a:ext cx="46450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2000">
                <a:solidFill>
                  <a:srgbClr val="000099"/>
                </a:solidFill>
              </a:rPr>
              <a:t>….l’adolescenza è una terra  dove        si sperimenta </a:t>
            </a:r>
            <a:r>
              <a:rPr lang="it-IT" altLang="it-IT" sz="2000" b="1">
                <a:solidFill>
                  <a:srgbClr val="000099"/>
                </a:solidFill>
              </a:rPr>
              <a:t>la presenza di stati d’animo tra loro distanti</a:t>
            </a:r>
            <a:r>
              <a:rPr lang="it-IT" altLang="it-IT" sz="2000">
                <a:solidFill>
                  <a:srgbClr val="000099"/>
                </a:solidFill>
              </a:rPr>
              <a:t>… </a:t>
            </a:r>
          </a:p>
          <a:p>
            <a:r>
              <a:rPr lang="it-IT" altLang="it-IT" sz="2000" b="1">
                <a:solidFill>
                  <a:srgbClr val="000099"/>
                </a:solidFill>
              </a:rPr>
              <a:t>vissuti ed esperienze diverse e tra loro contraddittorie</a:t>
            </a:r>
            <a:r>
              <a:rPr lang="it-IT" altLang="it-IT" sz="2000">
                <a:solidFill>
                  <a:srgbClr val="000099"/>
                </a:solidFill>
              </a:rPr>
              <a:t>… </a:t>
            </a:r>
          </a:p>
          <a:p>
            <a:r>
              <a:rPr lang="it-IT" altLang="it-IT" sz="2000" b="1">
                <a:solidFill>
                  <a:srgbClr val="000099"/>
                </a:solidFill>
              </a:rPr>
              <a:t>continui mutamenti e profonde oscillazioni tra posizioni estreme… </a:t>
            </a:r>
            <a:endParaRPr lang="it-IT" altLang="it-IT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numero diapositiva 1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F9D032-FDE8-4A41-90E1-80878089175B}" type="slidenum">
              <a:rPr lang="it-IT" altLang="it-IT">
                <a:solidFill>
                  <a:schemeClr val="tx1"/>
                </a:solidFill>
                <a:latin typeface="Garamond" pitchFamily="18" charset="0"/>
              </a:rPr>
              <a:pPr/>
              <a:t>30</a:t>
            </a:fld>
            <a:endParaRPr lang="it-IT" altLang="it-IT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409825"/>
            <a:ext cx="8218487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684213" y="188913"/>
            <a:ext cx="7921625" cy="48895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altLang="it-IT" sz="2400" b="1">
                <a:solidFill>
                  <a:srgbClr val="0000CC"/>
                </a:solidFill>
              </a:rPr>
              <a:t>GLI STADI DEL CAMBIAMENTO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07950" y="903288"/>
            <a:ext cx="8785225" cy="144621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it-IT" alt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 persone con cui affrontiamo il tema del cambiamento presentano diversi livelli di disponibilità a cambiare: è necessario tener conto di queste differenze e adeguare ad esse le modalità della comunicazione..</a:t>
            </a:r>
          </a:p>
        </p:txBody>
      </p:sp>
      <p:sp>
        <p:nvSpPr>
          <p:cNvPr id="37894" name="CasellaDiTesto 1"/>
          <p:cNvSpPr txBox="1">
            <a:spLocks noChangeArrowheads="1"/>
          </p:cNvSpPr>
          <p:nvPr/>
        </p:nvSpPr>
        <p:spPr bwMode="auto">
          <a:xfrm>
            <a:off x="6184900" y="6219825"/>
            <a:ext cx="2708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1400" i="1"/>
              <a:t>Di Clemente &amp; Prochaska 1986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 txBox="1">
            <a:spLocks noChangeArrowheads="1"/>
          </p:cNvSpPr>
          <p:nvPr/>
        </p:nvSpPr>
        <p:spPr bwMode="auto">
          <a:xfrm>
            <a:off x="395288" y="187325"/>
            <a:ext cx="8353425" cy="7207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altLang="it-IT" sz="2800" b="1">
                <a:solidFill>
                  <a:srgbClr val="000066"/>
                </a:solidFill>
              </a:rPr>
              <a:t>D</a:t>
            </a:r>
            <a:r>
              <a:rPr lang="es-ES" altLang="it-IT" sz="2800" b="1">
                <a:solidFill>
                  <a:srgbClr val="000066"/>
                </a:solidFill>
              </a:rPr>
              <a:t>iagnosi motivazionale nell’intervento breve</a:t>
            </a:r>
          </a:p>
        </p:txBody>
      </p:sp>
      <p:pic>
        <p:nvPicPr>
          <p:cNvPr id="38915" name="Picture 6" descr="Risultati immagini per semaf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2349500"/>
            <a:ext cx="18034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Segnaposto contenuto 2"/>
          <p:cNvSpPr>
            <a:spLocks/>
          </p:cNvSpPr>
          <p:nvPr/>
        </p:nvSpPr>
        <p:spPr bwMode="auto">
          <a:xfrm>
            <a:off x="1476375" y="1196975"/>
            <a:ext cx="7313613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Garamond" pitchFamily="18" charset="0"/>
              <a:buNone/>
              <a:tabLst>
                <a:tab pos="2333625" algn="l"/>
              </a:tabLst>
            </a:pPr>
            <a:r>
              <a:rPr lang="it-IT" altLang="it-IT" sz="2800"/>
              <a:t>Si tratta di identificare durante 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Garamond" pitchFamily="18" charset="0"/>
              <a:buNone/>
              <a:tabLst>
                <a:tab pos="2333625" algn="l"/>
              </a:tabLst>
            </a:pPr>
            <a:r>
              <a:rPr lang="it-IT" altLang="it-IT" sz="2800"/>
              <a:t>il colloquio breve la disponibilità 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Garamond" pitchFamily="18" charset="0"/>
              <a:buNone/>
              <a:tabLst>
                <a:tab pos="2333625" algn="l"/>
              </a:tabLst>
            </a:pPr>
            <a:r>
              <a:rPr lang="it-IT" altLang="it-IT" sz="2800"/>
              <a:t>al cambiamento della persona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Garamond" pitchFamily="18" charset="0"/>
              <a:buNone/>
              <a:tabLst>
                <a:tab pos="2333625" algn="l"/>
              </a:tabLst>
            </a:pPr>
            <a:endParaRPr lang="it-IT" altLang="it-IT" sz="2400"/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Garamond" pitchFamily="18" charset="0"/>
              <a:buNone/>
              <a:tabLst>
                <a:tab pos="2333625" algn="l"/>
              </a:tabLst>
            </a:pPr>
            <a:endParaRPr lang="it-IT" altLang="it-IT" sz="2400" b="1"/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Garamond" pitchFamily="18" charset="0"/>
              <a:buChar char="•"/>
              <a:tabLst>
                <a:tab pos="2333625" algn="l"/>
              </a:tabLst>
            </a:pPr>
            <a:endParaRPr lang="it-IT" altLang="it-IT" sz="2400" b="1"/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Garamond" pitchFamily="18" charset="0"/>
              <a:buChar char="•"/>
              <a:tabLst>
                <a:tab pos="2333625" algn="l"/>
              </a:tabLst>
            </a:pPr>
            <a:endParaRPr lang="it-IT" altLang="it-IT" sz="3000"/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Garamond" pitchFamily="18" charset="0"/>
              <a:buNone/>
              <a:tabLst>
                <a:tab pos="2333625" algn="l"/>
              </a:tabLst>
            </a:pPr>
            <a:endParaRPr lang="it-IT" altLang="it-IT" sz="2400" b="1" u="sng">
              <a:solidFill>
                <a:srgbClr val="990033"/>
              </a:solidFill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Garamond" pitchFamily="18" charset="0"/>
              <a:buNone/>
              <a:tabLst>
                <a:tab pos="2333625" algn="l"/>
              </a:tabLst>
            </a:pPr>
            <a:endParaRPr lang="it-IT" altLang="it-IT" sz="2600" b="1" u="sng"/>
          </a:p>
        </p:txBody>
      </p:sp>
      <p:sp>
        <p:nvSpPr>
          <p:cNvPr id="40968" name="Rettangolo 10"/>
          <p:cNvSpPr>
            <a:spLocks noChangeArrowheads="1"/>
          </p:cNvSpPr>
          <p:nvPr/>
        </p:nvSpPr>
        <p:spPr bwMode="auto">
          <a:xfrm>
            <a:off x="1589088" y="3295650"/>
            <a:ext cx="1366837" cy="5080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it-IT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NON PRONTA</a:t>
            </a:r>
          </a:p>
        </p:txBody>
      </p:sp>
      <p:sp>
        <p:nvSpPr>
          <p:cNvPr id="40969" name="Rettangolo 11"/>
          <p:cNvSpPr>
            <a:spLocks noChangeArrowheads="1"/>
          </p:cNvSpPr>
          <p:nvPr/>
        </p:nvSpPr>
        <p:spPr bwMode="auto">
          <a:xfrm>
            <a:off x="4252913" y="3295650"/>
            <a:ext cx="1584325" cy="508000"/>
          </a:xfrm>
          <a:prstGeom prst="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it-IT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INCERTA</a:t>
            </a:r>
          </a:p>
        </p:txBody>
      </p:sp>
      <p:sp>
        <p:nvSpPr>
          <p:cNvPr id="40970" name="Rettangolo 12"/>
          <p:cNvSpPr>
            <a:spLocks noChangeArrowheads="1"/>
          </p:cNvSpPr>
          <p:nvPr/>
        </p:nvSpPr>
        <p:spPr bwMode="auto">
          <a:xfrm>
            <a:off x="7205663" y="3284538"/>
            <a:ext cx="1295400" cy="508000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it-IT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PRONTA</a:t>
            </a:r>
          </a:p>
        </p:txBody>
      </p:sp>
      <p:sp>
        <p:nvSpPr>
          <p:cNvPr id="38920" name="AutoShape 16" descr="Risultati immagini per fumetto uomo che parla"/>
          <p:cNvSpPr>
            <a:spLocks noChangeAspect="1" noChangeArrowheads="1"/>
          </p:cNvSpPr>
          <p:nvPr/>
        </p:nvSpPr>
        <p:spPr bwMode="auto">
          <a:xfrm>
            <a:off x="5037138" y="4079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it-IT" altLang="it-IT" sz="1900"/>
          </a:p>
        </p:txBody>
      </p:sp>
      <p:sp>
        <p:nvSpPr>
          <p:cNvPr id="38921" name="AutoShape 17" descr="Risultati immagini per fumetto uomo che parla"/>
          <p:cNvSpPr>
            <a:spLocks noChangeAspect="1" noChangeArrowheads="1"/>
          </p:cNvSpPr>
          <p:nvPr/>
        </p:nvSpPr>
        <p:spPr bwMode="auto">
          <a:xfrm>
            <a:off x="5037138" y="4079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it-IT" altLang="it-IT" sz="1900"/>
          </a:p>
        </p:txBody>
      </p:sp>
      <p:sp>
        <p:nvSpPr>
          <p:cNvPr id="38922" name="AutoShape 20" descr="Risultati immagini per stop"/>
          <p:cNvSpPr>
            <a:spLocks noChangeAspect="1" noChangeArrowheads="1"/>
          </p:cNvSpPr>
          <p:nvPr/>
        </p:nvSpPr>
        <p:spPr bwMode="auto">
          <a:xfrm>
            <a:off x="5037138" y="4079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it-IT" altLang="it-IT" sz="1900"/>
          </a:p>
        </p:txBody>
      </p:sp>
      <p:sp>
        <p:nvSpPr>
          <p:cNvPr id="38923" name="AutoShape 21" descr="Risultati immagini per stop"/>
          <p:cNvSpPr>
            <a:spLocks noChangeAspect="1" noChangeArrowheads="1"/>
          </p:cNvSpPr>
          <p:nvPr/>
        </p:nvSpPr>
        <p:spPr bwMode="auto">
          <a:xfrm>
            <a:off x="5037138" y="4079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it-IT" altLang="it-IT" sz="1900"/>
          </a:p>
        </p:txBody>
      </p:sp>
      <p:sp>
        <p:nvSpPr>
          <p:cNvPr id="38924" name="Line 20"/>
          <p:cNvSpPr>
            <a:spLocks noChangeShapeType="1"/>
          </p:cNvSpPr>
          <p:nvPr/>
        </p:nvSpPr>
        <p:spPr bwMode="auto">
          <a:xfrm>
            <a:off x="1619250" y="4513263"/>
            <a:ext cx="68405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8925" name="Line 21"/>
          <p:cNvSpPr>
            <a:spLocks noChangeShapeType="1"/>
          </p:cNvSpPr>
          <p:nvPr/>
        </p:nvSpPr>
        <p:spPr bwMode="auto">
          <a:xfrm>
            <a:off x="2268538" y="4440238"/>
            <a:ext cx="0" cy="144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8926" name="Line 22"/>
          <p:cNvSpPr>
            <a:spLocks noChangeShapeType="1"/>
          </p:cNvSpPr>
          <p:nvPr/>
        </p:nvSpPr>
        <p:spPr bwMode="auto">
          <a:xfrm>
            <a:off x="5003800" y="4440238"/>
            <a:ext cx="0" cy="144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8927" name="Line 23"/>
          <p:cNvSpPr>
            <a:spLocks noChangeShapeType="1"/>
          </p:cNvSpPr>
          <p:nvPr/>
        </p:nvSpPr>
        <p:spPr bwMode="auto">
          <a:xfrm>
            <a:off x="7885113" y="4440238"/>
            <a:ext cx="0" cy="144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contenuto 2"/>
          <p:cNvSpPr>
            <a:spLocks noGrp="1"/>
          </p:cNvSpPr>
          <p:nvPr>
            <p:ph idx="4294967295"/>
          </p:nvPr>
        </p:nvSpPr>
        <p:spPr>
          <a:xfrm>
            <a:off x="34925" y="476250"/>
            <a:ext cx="6057900" cy="3744913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it-IT" altLang="it-IT" sz="2400" b="1" i="1" smtClean="0"/>
              <a:t>‘Le persone </a:t>
            </a:r>
          </a:p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it-IT" altLang="it-IT" sz="2400" b="1" i="1" smtClean="0"/>
              <a:t>si lasciano convincere più facilmente </a:t>
            </a:r>
          </a:p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it-IT" altLang="it-IT" sz="2400" b="1" i="1" smtClean="0"/>
              <a:t>dalle ragioni </a:t>
            </a:r>
          </a:p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it-IT" altLang="it-IT" sz="2400" b="1" i="1" smtClean="0"/>
              <a:t>che esse stesse hanno scoperto </a:t>
            </a:r>
          </a:p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it-IT" altLang="it-IT" sz="2400" b="1" i="1" smtClean="0"/>
              <a:t>piuttosto che da quelle </a:t>
            </a:r>
          </a:p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it-IT" altLang="it-IT" sz="2400" b="1" i="1" smtClean="0"/>
              <a:t>scaturite dalla mente di altri’.</a:t>
            </a:r>
          </a:p>
        </p:txBody>
      </p:sp>
      <p:sp>
        <p:nvSpPr>
          <p:cNvPr id="39939" name="AutoShape 3" descr="9k="/>
          <p:cNvSpPr>
            <a:spLocks noChangeAspect="1" noChangeArrowheads="1"/>
          </p:cNvSpPr>
          <p:nvPr/>
        </p:nvSpPr>
        <p:spPr bwMode="auto">
          <a:xfrm>
            <a:off x="134938" y="46038"/>
            <a:ext cx="24003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altLang="it-IT"/>
          </a:p>
        </p:txBody>
      </p:sp>
      <p:sp>
        <p:nvSpPr>
          <p:cNvPr id="39940" name="AutoShape 4" descr="9k="/>
          <p:cNvSpPr>
            <a:spLocks noChangeAspect="1" noChangeArrowheads="1"/>
          </p:cNvSpPr>
          <p:nvPr/>
        </p:nvSpPr>
        <p:spPr bwMode="auto">
          <a:xfrm>
            <a:off x="3371850" y="1182688"/>
            <a:ext cx="24003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altLang="it-IT"/>
          </a:p>
        </p:txBody>
      </p:sp>
      <p:pic>
        <p:nvPicPr>
          <p:cNvPr id="39941" name="Picture 5" descr="pascal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3588" y="620713"/>
            <a:ext cx="274002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42" name="Group 4"/>
          <p:cNvGrpSpPr>
            <a:grpSpLocks/>
          </p:cNvGrpSpPr>
          <p:nvPr/>
        </p:nvGrpSpPr>
        <p:grpSpPr bwMode="auto">
          <a:xfrm>
            <a:off x="179388" y="5984875"/>
            <a:ext cx="6048375" cy="669925"/>
            <a:chOff x="113" y="3770"/>
            <a:chExt cx="3810" cy="422"/>
          </a:xfrm>
        </p:grpSpPr>
        <p:pic>
          <p:nvPicPr>
            <p:cNvPr id="3994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3770"/>
              <a:ext cx="635" cy="422"/>
            </a:xfrm>
            <a:prstGeom prst="rect">
              <a:avLst/>
            </a:prstGeom>
            <a:noFill/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</p:pic>
        <p:sp>
          <p:nvSpPr>
            <p:cNvPr id="39947" name="Text Box 6"/>
            <p:cNvSpPr txBox="1">
              <a:spLocks noChangeArrowheads="1"/>
            </p:cNvSpPr>
            <p:nvPr/>
          </p:nvSpPr>
          <p:spPr bwMode="auto">
            <a:xfrm>
              <a:off x="748" y="3884"/>
              <a:ext cx="3175" cy="224"/>
            </a:xfrm>
            <a:prstGeom prst="rect">
              <a:avLst/>
            </a:prstGeom>
            <a:solidFill>
              <a:srgbClr val="000099"/>
            </a:solidFill>
            <a:ln w="19050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it-IT" altLang="it-IT" sz="1600">
                  <a:solidFill>
                    <a:srgbClr val="FFCC00"/>
                  </a:solidFill>
                </a:rPr>
                <a:t>La scuola, la sanità, i servizi sociali e l’adolescenza</a:t>
              </a:r>
            </a:p>
          </p:txBody>
        </p:sp>
      </p:grp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50825" y="4389438"/>
            <a:ext cx="8207375" cy="1076325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altLang="it-IT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 PIATTAFORMA WEB</a:t>
            </a:r>
          </a:p>
          <a:p>
            <a:pPr algn="ctr" eaLnBrk="1" hangingPunct="1">
              <a:defRPr/>
            </a:pPr>
            <a:r>
              <a:rPr lang="it-IT" altLang="it-IT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www.scuolasalutemarche.it </a:t>
            </a:r>
          </a:p>
        </p:txBody>
      </p:sp>
      <p:sp>
        <p:nvSpPr>
          <p:cNvPr id="2" name="Rettangolo 1"/>
          <p:cNvSpPr/>
          <p:nvPr/>
        </p:nvSpPr>
        <p:spPr>
          <a:xfrm>
            <a:off x="5508625" y="3478213"/>
            <a:ext cx="3575050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hangingPunct="1">
              <a:lnSpc>
                <a:spcPct val="140000"/>
              </a:lnSpc>
              <a:spcBef>
                <a:spcPct val="20000"/>
              </a:spcBef>
              <a:defRPr/>
            </a:pPr>
            <a:r>
              <a:rPr lang="it-IT" altLang="it-IT" sz="2000" b="1" dirty="0" err="1">
                <a:solidFill>
                  <a:srgbClr val="00194D"/>
                </a:solidFill>
                <a:latin typeface="Calibri"/>
                <a:cs typeface="+mn-cs"/>
              </a:rPr>
              <a:t>Blaise</a:t>
            </a:r>
            <a:r>
              <a:rPr lang="it-IT" altLang="it-IT" sz="2000" b="1" dirty="0">
                <a:solidFill>
                  <a:srgbClr val="00194D"/>
                </a:solidFill>
                <a:latin typeface="Calibri"/>
                <a:cs typeface="+mn-cs"/>
              </a:rPr>
              <a:t> Pascal (1623-1662)</a:t>
            </a:r>
          </a:p>
        </p:txBody>
      </p:sp>
      <p:pic>
        <p:nvPicPr>
          <p:cNvPr id="39945" name="Picture 7" descr="Risultati immagini per grazie per l'attenzio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019500">
            <a:off x="6977063" y="5005388"/>
            <a:ext cx="1978025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3"/>
          <p:cNvSpPr txBox="1">
            <a:spLocks noChangeArrowheads="1"/>
          </p:cNvSpPr>
          <p:nvPr/>
        </p:nvSpPr>
        <p:spPr bwMode="auto">
          <a:xfrm>
            <a:off x="179388" y="188913"/>
            <a:ext cx="8569325" cy="595312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Wingdings 2" pitchFamily="18" charset="2"/>
              <a:buNone/>
            </a:pPr>
            <a:r>
              <a:rPr lang="it-IT" altLang="it-IT" sz="3300" b="1">
                <a:solidFill>
                  <a:srgbClr val="0000CC"/>
                </a:solidFill>
              </a:rPr>
              <a:t>LA PROMOZIONE DELLA SALUTE</a:t>
            </a:r>
          </a:p>
        </p:txBody>
      </p:sp>
      <p:sp>
        <p:nvSpPr>
          <p:cNvPr id="7171" name="Line 14"/>
          <p:cNvSpPr>
            <a:spLocks noChangeShapeType="1"/>
          </p:cNvSpPr>
          <p:nvPr/>
        </p:nvSpPr>
        <p:spPr bwMode="auto">
          <a:xfrm>
            <a:off x="539750" y="908050"/>
            <a:ext cx="80645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grpSp>
        <p:nvGrpSpPr>
          <p:cNvPr id="7172" name="Group 11"/>
          <p:cNvGrpSpPr>
            <a:grpSpLocks/>
          </p:cNvGrpSpPr>
          <p:nvPr/>
        </p:nvGrpSpPr>
        <p:grpSpPr bwMode="auto">
          <a:xfrm>
            <a:off x="134938" y="1196975"/>
            <a:ext cx="8829675" cy="5224463"/>
            <a:chOff x="85" y="935"/>
            <a:chExt cx="5562" cy="3291"/>
          </a:xfrm>
        </p:grpSpPr>
        <p:pic>
          <p:nvPicPr>
            <p:cNvPr id="7173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" y="935"/>
              <a:ext cx="5562" cy="329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7174" name="Line 14"/>
            <p:cNvSpPr>
              <a:spLocks noChangeShapeType="1"/>
            </p:cNvSpPr>
            <p:nvPr/>
          </p:nvSpPr>
          <p:spPr bwMode="auto">
            <a:xfrm>
              <a:off x="4105" y="1344"/>
              <a:ext cx="363" cy="589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7175" name="Rettangolo 1"/>
            <p:cNvSpPr>
              <a:spLocks noChangeArrowheads="1"/>
            </p:cNvSpPr>
            <p:nvPr/>
          </p:nvSpPr>
          <p:spPr bwMode="auto">
            <a:xfrm>
              <a:off x="204" y="2630"/>
              <a:ext cx="2041" cy="1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Wingdings 2" pitchFamily="18" charset="2"/>
                <a:buNone/>
              </a:pPr>
              <a:r>
                <a:rPr lang="it-IT" altLang="it-IT" sz="3000" b="1">
                  <a:solidFill>
                    <a:srgbClr val="333399"/>
                  </a:solidFill>
                </a:rPr>
                <a:t>Serve esercitare </a:t>
              </a:r>
            </a:p>
            <a:p>
              <a:pPr eaLnBrk="1" hangingPunct="1">
                <a:buFont typeface="Wingdings 2" pitchFamily="18" charset="2"/>
                <a:buNone/>
              </a:pPr>
              <a:r>
                <a:rPr lang="it-IT" altLang="it-IT" sz="3000" b="1">
                  <a:solidFill>
                    <a:srgbClr val="333399"/>
                  </a:solidFill>
                </a:rPr>
                <a:t>un controllo </a:t>
              </a:r>
            </a:p>
            <a:p>
              <a:pPr eaLnBrk="1" hangingPunct="1">
                <a:buFont typeface="Wingdings 2" pitchFamily="18" charset="2"/>
                <a:buNone/>
              </a:pPr>
              <a:r>
                <a:rPr lang="it-IT" altLang="it-IT" sz="3000" b="1">
                  <a:solidFill>
                    <a:srgbClr val="333399"/>
                  </a:solidFill>
                </a:rPr>
                <a:t>sui determinanti della salute</a:t>
              </a:r>
              <a:endParaRPr lang="it-IT" altLang="it-IT" sz="3000" b="1"/>
            </a:p>
          </p:txBody>
        </p:sp>
        <p:sp>
          <p:nvSpPr>
            <p:cNvPr id="7176" name="Line 14"/>
            <p:cNvSpPr>
              <a:spLocks noChangeShapeType="1"/>
            </p:cNvSpPr>
            <p:nvPr/>
          </p:nvSpPr>
          <p:spPr bwMode="auto">
            <a:xfrm>
              <a:off x="113" y="1706"/>
              <a:ext cx="3992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7177" name="Line 14"/>
            <p:cNvSpPr>
              <a:spLocks noChangeShapeType="1"/>
            </p:cNvSpPr>
            <p:nvPr/>
          </p:nvSpPr>
          <p:spPr bwMode="auto">
            <a:xfrm flipV="1">
              <a:off x="4105" y="1933"/>
              <a:ext cx="363" cy="59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7178" name="Line 14"/>
            <p:cNvSpPr>
              <a:spLocks noChangeShapeType="1"/>
            </p:cNvSpPr>
            <p:nvPr/>
          </p:nvSpPr>
          <p:spPr bwMode="auto">
            <a:xfrm flipV="1">
              <a:off x="4105" y="1344"/>
              <a:ext cx="0" cy="362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7179" name="Line 14"/>
            <p:cNvSpPr>
              <a:spLocks noChangeShapeType="1"/>
            </p:cNvSpPr>
            <p:nvPr/>
          </p:nvSpPr>
          <p:spPr bwMode="auto">
            <a:xfrm flipV="1">
              <a:off x="4105" y="2160"/>
              <a:ext cx="0" cy="362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130175"/>
            <a:ext cx="9144000" cy="1138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it-IT" altLang="it-IT" sz="2800" b="1">
                <a:solidFill>
                  <a:srgbClr val="0000CC"/>
                </a:solidFill>
              </a:rPr>
              <a:t>DETERMINANTI DELLA SALUTE:</a:t>
            </a:r>
          </a:p>
          <a:p>
            <a:pPr algn="ctr"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</a:rPr>
              <a:t>l’insieme dei fattori biologici, personali, sociali, economici ed ambientali         che </a:t>
            </a:r>
            <a:r>
              <a:rPr lang="it-IT" altLang="it-IT" sz="2000" b="1">
                <a:solidFill>
                  <a:srgbClr val="0000CC"/>
                </a:solidFill>
              </a:rPr>
              <a:t>determinano lo </a:t>
            </a:r>
            <a:r>
              <a:rPr lang="it-IT" altLang="it-IT" sz="2000" b="1" i="1">
                <a:solidFill>
                  <a:srgbClr val="0000CC"/>
                </a:solidFill>
              </a:rPr>
              <a:t>stato di salute </a:t>
            </a:r>
            <a:r>
              <a:rPr lang="it-IT" altLang="it-IT" sz="2000" b="1">
                <a:solidFill>
                  <a:srgbClr val="0000CC"/>
                </a:solidFill>
              </a:rPr>
              <a:t>di individui o popolazioni</a:t>
            </a:r>
            <a:r>
              <a:rPr lang="it-IT" altLang="it-IT" sz="200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985000" y="6453188"/>
            <a:ext cx="2159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it-IT" altLang="it-IT" sz="1200" i="1">
                <a:latin typeface="Calibri" pitchFamily="34" charset="0"/>
              </a:rPr>
              <a:t>Dahlgren e Whitehead, 1993 </a:t>
            </a:r>
          </a:p>
        </p:txBody>
      </p:sp>
      <p:pic>
        <p:nvPicPr>
          <p:cNvPr id="8196" name="Picture 4" descr="Determinanti della salu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412875"/>
            <a:ext cx="7021512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2"/>
          <p:cNvSpPr>
            <a:spLocks noChangeArrowheads="1"/>
          </p:cNvSpPr>
          <p:nvPr/>
        </p:nvSpPr>
        <p:spPr bwMode="auto">
          <a:xfrm>
            <a:off x="1116013" y="6199188"/>
            <a:ext cx="585787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it-IT" altLang="it-IT" sz="2000" b="1">
                <a:solidFill>
                  <a:srgbClr val="0000CC"/>
                </a:solidFill>
              </a:rPr>
              <a:t>...si dividono in modificabili e non modificabili.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755650" y="188913"/>
            <a:ext cx="7272338" cy="93662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buFont typeface="Arial" charset="0"/>
              <a:buNone/>
            </a:pPr>
            <a:r>
              <a:rPr lang="it-IT" altLang="it-IT" sz="2800" b="1">
                <a:solidFill>
                  <a:srgbClr val="0000CC"/>
                </a:solidFill>
              </a:rPr>
              <a:t>LA PDS: UNA NUOVA STRATEGIA </a:t>
            </a:r>
            <a:br>
              <a:rPr lang="it-IT" altLang="it-IT" sz="2800" b="1">
                <a:solidFill>
                  <a:srgbClr val="0000CC"/>
                </a:solidFill>
              </a:rPr>
            </a:br>
            <a:r>
              <a:rPr lang="it-IT" altLang="it-IT" sz="2800" b="1">
                <a:solidFill>
                  <a:srgbClr val="0000CC"/>
                </a:solidFill>
              </a:rPr>
              <a:t>PER LA SALUTE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1844675"/>
            <a:ext cx="4572000" cy="4537075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it-IT" altLang="it-IT" sz="2600" b="1">
                <a:solidFill>
                  <a:srgbClr val="0000CC"/>
                </a:solidFill>
              </a:rPr>
              <a:t>Mette le persone </a:t>
            </a: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it-IT" altLang="it-IT" sz="2600" b="1">
                <a:solidFill>
                  <a:srgbClr val="0000CC"/>
                </a:solidFill>
              </a:rPr>
              <a:t>al centro dell’agire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it-IT" altLang="it-IT" sz="1000" b="1"/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it-IT" altLang="it-IT" sz="2400" b="1"/>
              <a:t>informare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it-IT" altLang="it-IT" sz="2400" b="1"/>
              <a:t>educare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it-IT" altLang="it-IT" sz="2400" b="1"/>
              <a:t>assistere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it-IT" altLang="it-IT" sz="2400" b="1"/>
              <a:t>stimolare la responsabilità individuale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it-IT" altLang="it-IT" sz="800"/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it-IT" altLang="it-IT" sz="800"/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it-IT" altLang="it-IT" sz="2500" b="1">
                <a:solidFill>
                  <a:srgbClr val="0000CC"/>
                </a:solidFill>
              </a:rPr>
              <a:t>I cittadini diventano partner</a:t>
            </a: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it-IT" altLang="it-IT" sz="2500" b="1">
                <a:solidFill>
                  <a:srgbClr val="0000CC"/>
                </a:solidFill>
              </a:rPr>
              <a:t>attivi della promozione </a:t>
            </a: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it-IT" altLang="it-IT" sz="2500" b="1">
                <a:solidFill>
                  <a:srgbClr val="0000CC"/>
                </a:solidFill>
              </a:rPr>
              <a:t>della salute</a:t>
            </a:r>
            <a:endParaRPr lang="it-IT" altLang="it-IT" sz="2500" b="1" i="1">
              <a:solidFill>
                <a:srgbClr val="0000CC"/>
              </a:solidFill>
            </a:endParaRP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it-IT" altLang="it-IT"/>
          </a:p>
        </p:txBody>
      </p:sp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4572000" y="1844675"/>
            <a:ext cx="4572000" cy="4537075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it-IT" altLang="it-IT" sz="26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Sviluppa sinergie </a:t>
            </a:r>
          </a:p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it-IT" altLang="it-IT" sz="26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azioni sistemiche</a:t>
            </a:r>
            <a:endParaRPr lang="it-IT" altLang="it-IT" sz="2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it-IT" altLang="it-I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Amministrazioni centrali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Amministrazioni locali (Regioni, Province, Comuni)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Servizio Sanitario Nazionale/Reg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Professionisti della salute </a:t>
            </a:r>
            <a:r>
              <a:rPr lang="it-IT" alt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Mmg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alt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Pls</a:t>
            </a:r>
            <a:endParaRPr lang="it-IT" alt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Scuola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Mondo del lavoro e dell’industria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Associazionismo, Volontariato e </a:t>
            </a:r>
          </a:p>
          <a:p>
            <a:pPr algn="just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Privato sociale… </a:t>
            </a:r>
          </a:p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it-IT" altLang="it-IT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it-IT" altLang="it-IT" sz="24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Azioni e politiche concrete </a:t>
            </a:r>
          </a:p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it-IT" altLang="it-IT" sz="24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 facilitare scelte salutari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684213" y="250825"/>
            <a:ext cx="7829550" cy="1306513"/>
          </a:xfrm>
          <a:solidFill>
            <a:srgbClr val="FFCC00"/>
          </a:solidFill>
        </p:spPr>
        <p:txBody>
          <a:bodyPr/>
          <a:lstStyle/>
          <a:p>
            <a:pPr eaLnBrk="1" hangingPunct="1"/>
            <a:r>
              <a:rPr lang="it-IT" altLang="it-IT" sz="2800" smtClean="0">
                <a:solidFill>
                  <a:srgbClr val="000099"/>
                </a:solidFill>
                <a:latin typeface="Arial" charset="0"/>
              </a:rPr>
              <a:t>PDS  come </a:t>
            </a:r>
            <a:r>
              <a:rPr lang="it-IT" altLang="it-IT" sz="2800" b="1" smtClean="0">
                <a:solidFill>
                  <a:srgbClr val="000099"/>
                </a:solidFill>
                <a:latin typeface="Arial" charset="0"/>
              </a:rPr>
              <a:t>“accompagnamento”</a:t>
            </a:r>
            <a:r>
              <a:rPr lang="it-IT" altLang="it-IT" sz="2800" smtClean="0">
                <a:solidFill>
                  <a:srgbClr val="000099"/>
                </a:solidFill>
                <a:latin typeface="Arial" charset="0"/>
              </a:rPr>
              <a:t> </a:t>
            </a:r>
            <a:br>
              <a:rPr lang="it-IT" altLang="it-IT" sz="2800" smtClean="0">
                <a:solidFill>
                  <a:srgbClr val="000099"/>
                </a:solidFill>
                <a:latin typeface="Arial" charset="0"/>
              </a:rPr>
            </a:br>
            <a:r>
              <a:rPr lang="it-IT" altLang="it-IT" sz="2800" smtClean="0">
                <a:solidFill>
                  <a:srgbClr val="000099"/>
                </a:solidFill>
                <a:latin typeface="Arial" charset="0"/>
              </a:rPr>
              <a:t>nella crescita, nella ricerca e nella costruzione consapevole di nuovi stili e modelli di vita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 rot="-1051712">
            <a:off x="381000" y="46482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it-IT" altLang="it-IT" sz="2400" b="1">
                <a:solidFill>
                  <a:srgbClr val="000099"/>
                </a:solidFill>
              </a:rPr>
              <a:t>Ascolto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843213" y="5589588"/>
            <a:ext cx="3276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it-IT" altLang="it-IT" sz="2400" b="1">
                <a:solidFill>
                  <a:srgbClr val="000099"/>
                </a:solidFill>
              </a:rPr>
              <a:t>Valorizzazione cultura del gruppo dei pari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 rot="710858">
            <a:off x="228600" y="2057400"/>
            <a:ext cx="304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it-IT" altLang="it-IT" sz="2400" b="1">
                <a:solidFill>
                  <a:srgbClr val="000099"/>
                </a:solidFill>
              </a:rPr>
              <a:t>Approccio “aperto” all’adolescenza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 rot="-713518">
            <a:off x="6096000" y="1916113"/>
            <a:ext cx="2895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it-IT" altLang="it-IT" sz="2400" b="1">
                <a:solidFill>
                  <a:srgbClr val="000099"/>
                </a:solidFill>
              </a:rPr>
              <a:t>Occasioni di collaborazione per produrre nuova cultura</a:t>
            </a:r>
          </a:p>
        </p:txBody>
      </p:sp>
      <p:pic>
        <p:nvPicPr>
          <p:cNvPr id="10247" name="Picture 7" descr="j0089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9925" y="1981200"/>
            <a:ext cx="28908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7793038" y="6257925"/>
            <a:ext cx="11858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1200" b="1" i="1">
                <a:solidFill>
                  <a:srgbClr val="000099"/>
                </a:solidFill>
              </a:rPr>
              <a:t>DORS, Torino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 rot="655050">
            <a:off x="6437313" y="4508500"/>
            <a:ext cx="23431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it-IT" altLang="it-IT" sz="2400" b="1">
                <a:solidFill>
                  <a:srgbClr val="000099"/>
                </a:solidFill>
              </a:rPr>
              <a:t>Protagonismo</a:t>
            </a:r>
          </a:p>
          <a:p>
            <a:pPr algn="ctr" eaLnBrk="1" hangingPunct="1"/>
            <a:r>
              <a:rPr lang="it-IT" altLang="it-IT" sz="2400" b="1">
                <a:solidFill>
                  <a:srgbClr val="000099"/>
                </a:solidFill>
              </a:rPr>
              <a:t>Partecipazione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utoUpdateAnimBg="0"/>
      <p:bldP spid="47108" grpId="0" autoUpdateAnimBg="0"/>
      <p:bldP spid="47109" grpId="0" autoUpdateAnimBg="0"/>
      <p:bldP spid="47110" grpId="0" autoUpdateAnimBg="0"/>
      <p:bldP spid="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333375"/>
            <a:ext cx="5003800" cy="4751388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5219700" y="692150"/>
            <a:ext cx="3889375" cy="54784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2800" b="1" i="1">
                <a:solidFill>
                  <a:srgbClr val="000099"/>
                </a:solidFill>
              </a:rPr>
              <a:t>“Life skills education </a:t>
            </a:r>
          </a:p>
          <a:p>
            <a:pPr eaLnBrk="1" hangingPunct="1"/>
            <a:r>
              <a:rPr lang="it-IT" altLang="it-IT" sz="2800" b="1" i="1">
                <a:solidFill>
                  <a:srgbClr val="000099"/>
                </a:solidFill>
              </a:rPr>
              <a:t>in schools”</a:t>
            </a:r>
            <a:r>
              <a:rPr lang="it-IT" altLang="it-IT" sz="2400" i="1">
                <a:solidFill>
                  <a:srgbClr val="000099"/>
                </a:solidFill>
              </a:rPr>
              <a:t>  </a:t>
            </a:r>
            <a:r>
              <a:rPr lang="it-IT" altLang="it-IT" sz="2000" b="1" i="1">
                <a:solidFill>
                  <a:srgbClr val="000099"/>
                </a:solidFill>
              </a:rPr>
              <a:t>(OMS 1993)</a:t>
            </a:r>
          </a:p>
          <a:p>
            <a:pPr eaLnBrk="1" hangingPunct="1"/>
            <a:endParaRPr lang="it-IT" altLang="it-IT" sz="1000" b="1" i="1">
              <a:solidFill>
                <a:srgbClr val="000099"/>
              </a:solidFill>
            </a:endParaRPr>
          </a:p>
          <a:p>
            <a:pPr eaLnBrk="1" hangingPunct="1"/>
            <a:endParaRPr lang="it-IT" altLang="it-IT" sz="1000" b="1" i="1">
              <a:solidFill>
                <a:srgbClr val="000099"/>
              </a:solidFill>
            </a:endParaRPr>
          </a:p>
          <a:p>
            <a:pPr eaLnBrk="1" hangingPunct="1"/>
            <a:endParaRPr lang="it-IT" altLang="it-IT" sz="1000" b="1" i="1">
              <a:solidFill>
                <a:srgbClr val="000099"/>
              </a:solidFill>
            </a:endParaRPr>
          </a:p>
          <a:p>
            <a:pPr eaLnBrk="1" hangingPunct="1"/>
            <a:r>
              <a:rPr lang="it-IT" altLang="it-IT" sz="2400" b="1" i="1">
                <a:solidFill>
                  <a:srgbClr val="FF0000"/>
                </a:solidFill>
              </a:rPr>
              <a:t>Le life skills </a:t>
            </a:r>
            <a:r>
              <a:rPr lang="it-IT" altLang="it-IT" sz="2400" b="1" i="1">
                <a:solidFill>
                  <a:srgbClr val="000099"/>
                </a:solidFill>
              </a:rPr>
              <a:t>sono tutte quelle abilità e competenze che è necessario apprendere per mettersi in relazione con gli altri e</a:t>
            </a:r>
          </a:p>
          <a:p>
            <a:pPr eaLnBrk="1" hangingPunct="1"/>
            <a:r>
              <a:rPr lang="it-IT" altLang="it-IT" sz="2400" b="1" i="1">
                <a:solidFill>
                  <a:srgbClr val="000099"/>
                </a:solidFill>
              </a:rPr>
              <a:t>per affrontare efficacemente  </a:t>
            </a:r>
          </a:p>
          <a:p>
            <a:pPr eaLnBrk="1" hangingPunct="1"/>
            <a:r>
              <a:rPr lang="it-IT" altLang="it-IT" sz="2400" b="1" i="1">
                <a:solidFill>
                  <a:srgbClr val="000099"/>
                </a:solidFill>
              </a:rPr>
              <a:t>i problemi, le pressioni e lo stress della vita quotidiana.</a:t>
            </a:r>
            <a:r>
              <a:rPr lang="it-IT" altLang="it-IT" sz="2400" i="1"/>
              <a:t> </a:t>
            </a:r>
          </a:p>
        </p:txBody>
      </p:sp>
      <p:sp>
        <p:nvSpPr>
          <p:cNvPr id="11268" name="Rettangolo 2"/>
          <p:cNvSpPr>
            <a:spLocks noChangeArrowheads="1"/>
          </p:cNvSpPr>
          <p:nvPr/>
        </p:nvSpPr>
        <p:spPr bwMode="auto">
          <a:xfrm>
            <a:off x="323850" y="5262563"/>
            <a:ext cx="48244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2400" i="1">
                <a:solidFill>
                  <a:srgbClr val="000000"/>
                </a:solidFill>
              </a:rPr>
              <a:t>Serve operare con competenza </a:t>
            </a:r>
          </a:p>
          <a:p>
            <a:pPr eaLnBrk="1" hangingPunct="1"/>
            <a:r>
              <a:rPr lang="it-IT" altLang="it-IT" sz="2400" i="1">
                <a:solidFill>
                  <a:srgbClr val="000000"/>
                </a:solidFill>
              </a:rPr>
              <a:t>sul piano individuale e sociale.</a:t>
            </a:r>
            <a:endParaRPr lang="it-IT" altLang="it-IT" sz="1200" i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250825" y="836613"/>
            <a:ext cx="85423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2400" b="1">
                <a:solidFill>
                  <a:srgbClr val="000099"/>
                </a:solidFill>
              </a:rPr>
              <a:t>L’espressione </a:t>
            </a:r>
            <a:r>
              <a:rPr lang="it-IT" altLang="it-IT" sz="2400" b="1" i="1">
                <a:solidFill>
                  <a:srgbClr val="000099"/>
                </a:solidFill>
              </a:rPr>
              <a:t>L.S. </a:t>
            </a:r>
            <a:r>
              <a:rPr lang="it-IT" altLang="it-IT" sz="2400" b="1">
                <a:solidFill>
                  <a:srgbClr val="000099"/>
                </a:solidFill>
              </a:rPr>
              <a:t>ha una forte componente pragmatica, </a:t>
            </a:r>
          </a:p>
          <a:p>
            <a:pPr eaLnBrk="1" hangingPunct="1"/>
            <a:r>
              <a:rPr lang="it-IT" altLang="it-IT" sz="2400" b="1">
                <a:solidFill>
                  <a:srgbClr val="000099"/>
                </a:solidFill>
              </a:rPr>
              <a:t>orientata all'</a:t>
            </a:r>
            <a:r>
              <a:rPr lang="it-IT" altLang="it-IT" sz="2400" b="1">
                <a:solidFill>
                  <a:srgbClr val="FF0000"/>
                </a:solidFill>
              </a:rPr>
              <a:t>operazionalità (</a:t>
            </a:r>
            <a:r>
              <a:rPr lang="it-IT" altLang="it-IT" sz="2400" b="1" i="1">
                <a:solidFill>
                  <a:srgbClr val="FF0000"/>
                </a:solidFill>
              </a:rPr>
              <a:t>skills</a:t>
            </a:r>
            <a:r>
              <a:rPr lang="it-IT" altLang="it-IT" sz="2400" b="1">
                <a:solidFill>
                  <a:srgbClr val="FF0000"/>
                </a:solidFill>
              </a:rPr>
              <a:t>), </a:t>
            </a:r>
          </a:p>
          <a:p>
            <a:pPr eaLnBrk="1" hangingPunct="1"/>
            <a:r>
              <a:rPr lang="it-IT" altLang="it-IT" sz="2400" b="1">
                <a:solidFill>
                  <a:srgbClr val="000099"/>
                </a:solidFill>
              </a:rPr>
              <a:t>ma con un’apertura di </a:t>
            </a:r>
            <a:r>
              <a:rPr lang="it-IT" altLang="it-IT" sz="2400" b="1">
                <a:solidFill>
                  <a:srgbClr val="FF0000"/>
                </a:solidFill>
              </a:rPr>
              <a:t>orizzonte ampio (</a:t>
            </a:r>
            <a:r>
              <a:rPr lang="it-IT" altLang="it-IT" sz="2400" b="1" i="1">
                <a:solidFill>
                  <a:srgbClr val="FF0000"/>
                </a:solidFill>
              </a:rPr>
              <a:t>life</a:t>
            </a:r>
            <a:r>
              <a:rPr lang="it-IT" altLang="it-IT" sz="2400" b="1">
                <a:solidFill>
                  <a:srgbClr val="FF0000"/>
                </a:solidFill>
              </a:rPr>
              <a:t>)</a:t>
            </a:r>
            <a:r>
              <a:rPr lang="it-IT" altLang="it-IT" sz="2400" b="1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4176713" y="3429000"/>
            <a:ext cx="4716462" cy="3046413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2400" b="1" u="sng">
                <a:solidFill>
                  <a:srgbClr val="000099"/>
                </a:solidFill>
              </a:rPr>
              <a:t>La mancanza di tali </a:t>
            </a:r>
          </a:p>
          <a:p>
            <a:pPr eaLnBrk="1" hangingPunct="1"/>
            <a:r>
              <a:rPr lang="it-IT" altLang="it-IT" sz="2400" b="1" i="1" u="sng">
                <a:solidFill>
                  <a:srgbClr val="000099"/>
                </a:solidFill>
              </a:rPr>
              <a:t>skill </a:t>
            </a:r>
            <a:r>
              <a:rPr lang="it-IT" altLang="it-IT" sz="2400" b="1" u="sng">
                <a:solidFill>
                  <a:srgbClr val="000099"/>
                </a:solidFill>
              </a:rPr>
              <a:t>socio-emotive </a:t>
            </a:r>
          </a:p>
          <a:p>
            <a:pPr eaLnBrk="1" hangingPunct="1"/>
            <a:r>
              <a:rPr lang="it-IT" altLang="it-IT" sz="2400" b="1" u="sng">
                <a:solidFill>
                  <a:srgbClr val="000099"/>
                </a:solidFill>
              </a:rPr>
              <a:t>e cognitive può causare</a:t>
            </a:r>
            <a:r>
              <a:rPr lang="it-IT" altLang="it-IT" sz="2400">
                <a:solidFill>
                  <a:srgbClr val="000099"/>
                </a:solidFill>
              </a:rPr>
              <a:t>,</a:t>
            </a:r>
            <a:r>
              <a:rPr lang="it-IT" altLang="it-IT" sz="2400" b="1">
                <a:solidFill>
                  <a:srgbClr val="000099"/>
                </a:solidFill>
              </a:rPr>
              <a:t> </a:t>
            </a:r>
          </a:p>
          <a:p>
            <a:pPr eaLnBrk="1" hangingPunct="1"/>
            <a:r>
              <a:rPr lang="it-IT" altLang="it-IT" sz="2400">
                <a:solidFill>
                  <a:srgbClr val="000099"/>
                </a:solidFill>
              </a:rPr>
              <a:t>in particolare nei ragazzi </a:t>
            </a:r>
          </a:p>
          <a:p>
            <a:pPr eaLnBrk="1" hangingPunct="1"/>
            <a:r>
              <a:rPr lang="it-IT" altLang="it-IT" sz="2400">
                <a:solidFill>
                  <a:srgbClr val="000099"/>
                </a:solidFill>
              </a:rPr>
              <a:t>e nei giovani, l’instaurarsi </a:t>
            </a:r>
          </a:p>
          <a:p>
            <a:pPr eaLnBrk="1" hangingPunct="1"/>
            <a:r>
              <a:rPr lang="it-IT" altLang="it-IT" sz="2400">
                <a:solidFill>
                  <a:srgbClr val="000099"/>
                </a:solidFill>
              </a:rPr>
              <a:t>di</a:t>
            </a:r>
            <a:r>
              <a:rPr lang="it-IT" altLang="it-IT" sz="2400" b="1">
                <a:solidFill>
                  <a:srgbClr val="000099"/>
                </a:solidFill>
              </a:rPr>
              <a:t> </a:t>
            </a:r>
            <a:r>
              <a:rPr lang="it-IT" altLang="it-IT" sz="2400" b="1" u="sng">
                <a:solidFill>
                  <a:srgbClr val="000099"/>
                </a:solidFill>
              </a:rPr>
              <a:t>comportamenti negativi </a:t>
            </a:r>
          </a:p>
          <a:p>
            <a:pPr eaLnBrk="1" hangingPunct="1"/>
            <a:r>
              <a:rPr lang="it-IT" altLang="it-IT" sz="2400" b="1" u="sng">
                <a:solidFill>
                  <a:srgbClr val="000099"/>
                </a:solidFill>
              </a:rPr>
              <a:t>e “a rischio” </a:t>
            </a:r>
          </a:p>
          <a:p>
            <a:pPr eaLnBrk="1" hangingPunct="1"/>
            <a:r>
              <a:rPr lang="it-IT" altLang="it-IT" sz="2400" b="1" u="sng">
                <a:solidFill>
                  <a:srgbClr val="000099"/>
                </a:solidFill>
              </a:rPr>
              <a:t>in risposta allo stress</a:t>
            </a:r>
            <a:r>
              <a:rPr lang="it-IT" altLang="it-IT" sz="2400">
                <a:solidFill>
                  <a:srgbClr val="000099"/>
                </a:solidFill>
              </a:rPr>
              <a:t>. 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55650" y="187325"/>
            <a:ext cx="7272338" cy="50482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buFont typeface="Arial" charset="0"/>
              <a:buNone/>
            </a:pPr>
            <a:r>
              <a:rPr lang="it-IT" altLang="it-IT" sz="2800" b="1" i="1">
                <a:solidFill>
                  <a:srgbClr val="0000CC"/>
                </a:solidFill>
              </a:rPr>
              <a:t>LIFE SKILLS</a:t>
            </a:r>
          </a:p>
        </p:txBody>
      </p:sp>
      <p:pic>
        <p:nvPicPr>
          <p:cNvPr id="1331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2133600"/>
            <a:ext cx="4029075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</TotalTime>
  <Words>1701</Words>
  <Application>Microsoft Office PowerPoint</Application>
  <PresentationFormat>Presentazione su schermo (4:3)</PresentationFormat>
  <Paragraphs>261</Paragraphs>
  <Slides>32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9" baseType="lpstr">
      <vt:lpstr>Arial</vt:lpstr>
      <vt:lpstr>Calibri</vt:lpstr>
      <vt:lpstr>Wingdings 2</vt:lpstr>
      <vt:lpstr>Wingdings</vt:lpstr>
      <vt:lpstr>MS PGothic</vt:lpstr>
      <vt:lpstr>Garamond</vt:lpstr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PDS  come “accompagnamento”  nella crescita, nella ricerca e nella costruzione consapevole di nuovi stili e modelli di vita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 di apertura</dc:title>
  <dc:creator>Elisabetta</dc:creator>
  <cp:lastModifiedBy>mirco</cp:lastModifiedBy>
  <cp:revision>133</cp:revision>
  <dcterms:created xsi:type="dcterms:W3CDTF">2017-11-23T09:51:14Z</dcterms:created>
  <dcterms:modified xsi:type="dcterms:W3CDTF">2017-12-11T07:37:11Z</dcterms:modified>
</cp:coreProperties>
</file>