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75" r:id="rId1"/>
  </p:sldMasterIdLst>
  <p:notesMasterIdLst>
    <p:notesMasterId r:id="rId41"/>
  </p:notesMasterIdLst>
  <p:sldIdLst>
    <p:sldId id="256" r:id="rId2"/>
    <p:sldId id="299" r:id="rId3"/>
    <p:sldId id="257" r:id="rId4"/>
    <p:sldId id="258" r:id="rId5"/>
    <p:sldId id="259" r:id="rId6"/>
    <p:sldId id="260" r:id="rId7"/>
    <p:sldId id="261" r:id="rId8"/>
    <p:sldId id="262" r:id="rId9"/>
    <p:sldId id="263" r:id="rId10"/>
    <p:sldId id="267" r:id="rId11"/>
    <p:sldId id="266" r:id="rId12"/>
    <p:sldId id="268" r:id="rId13"/>
    <p:sldId id="270" r:id="rId14"/>
    <p:sldId id="271" r:id="rId15"/>
    <p:sldId id="273" r:id="rId16"/>
    <p:sldId id="272" r:id="rId17"/>
    <p:sldId id="274" r:id="rId18"/>
    <p:sldId id="280" r:id="rId19"/>
    <p:sldId id="283" r:id="rId20"/>
    <p:sldId id="281" r:id="rId21"/>
    <p:sldId id="282" r:id="rId22"/>
    <p:sldId id="265" r:id="rId23"/>
    <p:sldId id="264" r:id="rId24"/>
    <p:sldId id="284" r:id="rId25"/>
    <p:sldId id="279" r:id="rId26"/>
    <p:sldId id="285" r:id="rId27"/>
    <p:sldId id="300" r:id="rId28"/>
    <p:sldId id="289" r:id="rId29"/>
    <p:sldId id="292" r:id="rId30"/>
    <p:sldId id="288" r:id="rId31"/>
    <p:sldId id="287" r:id="rId32"/>
    <p:sldId id="290" r:id="rId33"/>
    <p:sldId id="291" r:id="rId34"/>
    <p:sldId id="294" r:id="rId35"/>
    <p:sldId id="295" r:id="rId36"/>
    <p:sldId id="296" r:id="rId37"/>
    <p:sldId id="301" r:id="rId38"/>
    <p:sldId id="293" r:id="rId39"/>
    <p:sldId id="30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xmlns="">
          <a:srgbClr val="000000"/>
        </p14:laserClr>
      </p:ext>
      <p:ext uri="{2FDB2607-1784-4EEB-B798-7EB5836EED8A}">
        <p14:showMediaCtrls xmlns:p14="http://schemas.microsoft.com/office/powerpoint/2010/main" xmlns="" val="1"/>
      </p:ext>
    </p:extLst>
  </p:showPr>
  <p:clrMru>
    <a:srgbClr val="73FDD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788"/>
    <p:restoredTop sz="94643"/>
  </p:normalViewPr>
  <p:slideViewPr>
    <p:cSldViewPr snapToGrid="0" snapToObjects="1">
      <p:cViewPr varScale="1">
        <p:scale>
          <a:sx n="110" d="100"/>
          <a:sy n="110" d="100"/>
        </p:scale>
        <p:origin x="-336" y="-8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EBBDB0-BB3A-6D41-B48C-395C02A96001}" type="datetimeFigureOut">
              <a:rPr lang="it-IT" smtClean="0"/>
              <a:pPr/>
              <a:t>01/12/2017</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D245A4-CC14-FD42-ACCA-C96F197B8E4E}" type="slidenum">
              <a:rPr lang="it-IT" smtClean="0"/>
              <a:pPr/>
              <a:t>‹N›</a:t>
            </a:fld>
            <a:endParaRPr lang="it-IT"/>
          </a:p>
        </p:txBody>
      </p:sp>
    </p:spTree>
    <p:extLst>
      <p:ext uri="{BB962C8B-B14F-4D97-AF65-F5344CB8AC3E}">
        <p14:creationId xmlns:p14="http://schemas.microsoft.com/office/powerpoint/2010/main" xmlns="" val="3140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3D245A4-CC14-FD42-ACCA-C96F197B8E4E}" type="slidenum">
              <a:rPr lang="it-IT" smtClean="0"/>
              <a:pPr/>
              <a:t>11</a:t>
            </a:fld>
            <a:endParaRPr lang="it-IT"/>
          </a:p>
        </p:txBody>
      </p:sp>
    </p:spTree>
    <p:extLst>
      <p:ext uri="{BB962C8B-B14F-4D97-AF65-F5344CB8AC3E}">
        <p14:creationId xmlns:p14="http://schemas.microsoft.com/office/powerpoint/2010/main" xmlns="" val="1248406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it-IT" smtClean="0"/>
              <a:t>Fare clic per modificare lo stile del titolo dello schema</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12/1/2017</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smtClean="0"/>
              <a:pPr/>
              <a:t>‹N›</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it-IT" smtClean="0"/>
              <a:t>Fare clic per modificare lo stile del titolo dello schema</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 dello schema</a:t>
            </a:r>
            <a:endParaRPr lang="en-US" dirty="0"/>
          </a:p>
        </p:txBody>
      </p:sp>
      <p:sp>
        <p:nvSpPr>
          <p:cNvPr id="3" name="Content Placeholder 2"/>
          <p:cNvSpPr>
            <a:spLocks noGrp="1"/>
          </p:cNvSpPr>
          <p:nvPr>
            <p:ph idx="1"/>
          </p:nvPr>
        </p:nvSpPr>
        <p:spPr/>
        <p:txBody>
          <a:bodyPr ancho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it-IT" smtClean="0"/>
              <a:t>Fare clic per modificare lo stile del titolo dello schema</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it-IT" smtClean="0"/>
              <a:t>Fare clic per modificare lo stile del titolo dello schema</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it-IT" smtClean="0"/>
              <a:t>Fare clic per modificare lo stile del titolo dello schema</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1447191" y="2824269"/>
            <a:ext cx="4645152" cy="2644457"/>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6412362" y="2821491"/>
            <a:ext cx="4645152" cy="2637371"/>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pPr/>
              <a:t>‹N›</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 dello schema</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12/1/2017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pPr/>
              <a:t>‹N›</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12/1/2017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it-IT" smtClean="0"/>
              <a:t>Fare clic per modificare lo stile del titolo dello schema</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smtClean="0"/>
              <a:pPr/>
              <a:t>12/1/2017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it-IT" smtClean="0"/>
              <a:t>Fare clic per modificare lo stile del titolo dello schema</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gli stili del testo dello schema</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smtClean="0"/>
              <a:pPr/>
              <a:t>12/1/2017</a:t>
            </a:fld>
            <a:endParaRPr lang="en-US"/>
          </a:p>
        </p:txBody>
      </p:sp>
      <p:sp>
        <p:nvSpPr>
          <p:cNvPr id="6" name="Footer Placeholder 5"/>
          <p:cNvSpPr>
            <a:spLocks noGrp="1"/>
          </p:cNvSpPr>
          <p:nvPr>
            <p:ph type="ftr" sz="quarter" idx="11"/>
          </p:nvPr>
        </p:nvSpPr>
        <p:spPr>
          <a:xfrm>
            <a:off x="1447382" y="318640"/>
            <a:ext cx="5541004" cy="320931"/>
          </a:xfrm>
        </p:spPr>
        <p:txBody>
          <a:bodyPr/>
          <a:lstStyle/>
          <a:p>
            <a:r>
              <a:rPr lang="en-US" smtClean="0"/>
              <a:t>
              </a:t>
            </a:r>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it-IT" smtClean="0"/>
              <a:t>Fare clic per modificare lo stile del titolo dello schema</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12/1/2017</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smtClean="0"/>
              <a:pPr/>
              <a:t>‹N›</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84141521"/>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Silviamercanti.psy@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417779" y="785814"/>
            <a:ext cx="8637073" cy="2557916"/>
          </a:xfrm>
          <a:gradFill>
            <a:gsLst>
              <a:gs pos="0">
                <a:schemeClr val="bg2">
                  <a:tint val="94000"/>
                  <a:satMod val="80000"/>
                  <a:lumMod val="106000"/>
                </a:schemeClr>
              </a:gs>
              <a:gs pos="100000">
                <a:schemeClr val="bg2">
                  <a:shade val="80000"/>
                </a:schemeClr>
              </a:gs>
            </a:gsLst>
            <a:path path="circle">
              <a:fillToRect l="50000" t="50000" r="50000" b="50000"/>
            </a:path>
          </a:gradFill>
        </p:spPr>
        <p:txBody>
          <a:bodyPr>
            <a:normAutofit/>
          </a:bodyPr>
          <a:lstStyle/>
          <a:p>
            <a:pPr algn="ctr"/>
            <a:r>
              <a:rPr lang="it-IT" sz="4400" b="1" dirty="0">
                <a:solidFill>
                  <a:srgbClr val="7030A0"/>
                </a:solidFill>
                <a:latin typeface="American Typewriter" charset="0"/>
                <a:ea typeface="American Typewriter" charset="0"/>
                <a:cs typeface="American Typewriter" charset="0"/>
              </a:rPr>
              <a:t>Passaggi: </a:t>
            </a:r>
            <a:r>
              <a:rPr lang="it-IT" sz="4400" b="1" dirty="0" smtClean="0">
                <a:solidFill>
                  <a:srgbClr val="7030A0"/>
                </a:solidFill>
                <a:latin typeface="American Typewriter" charset="0"/>
                <a:ea typeface="American Typewriter" charset="0"/>
                <a:cs typeface="American Typewriter" charset="0"/>
              </a:rPr>
              <a:t/>
            </a:r>
            <a:br>
              <a:rPr lang="it-IT" sz="4400" b="1" dirty="0" smtClean="0">
                <a:solidFill>
                  <a:srgbClr val="7030A0"/>
                </a:solidFill>
                <a:latin typeface="American Typewriter" charset="0"/>
                <a:ea typeface="American Typewriter" charset="0"/>
                <a:cs typeface="American Typewriter" charset="0"/>
              </a:rPr>
            </a:br>
            <a:r>
              <a:rPr lang="it-IT" sz="4400" b="1" dirty="0" smtClean="0">
                <a:solidFill>
                  <a:srgbClr val="7030A0"/>
                </a:solidFill>
                <a:latin typeface="American Typewriter" charset="0"/>
                <a:ea typeface="American Typewriter" charset="0"/>
                <a:cs typeface="American Typewriter" charset="0"/>
              </a:rPr>
              <a:t>prendersi </a:t>
            </a:r>
            <a:r>
              <a:rPr lang="it-IT" sz="4400" b="1" dirty="0">
                <a:solidFill>
                  <a:srgbClr val="7030A0"/>
                </a:solidFill>
                <a:latin typeface="American Typewriter" charset="0"/>
                <a:ea typeface="American Typewriter" charset="0"/>
                <a:cs typeface="American Typewriter" charset="0"/>
              </a:rPr>
              <a:t>cura dell’adolescente</a:t>
            </a:r>
            <a:r>
              <a:rPr lang="it-IT" sz="4000" dirty="0">
                <a:latin typeface="American Typewriter" charset="0"/>
                <a:ea typeface="American Typewriter" charset="0"/>
                <a:cs typeface="American Typewriter" charset="0"/>
              </a:rPr>
              <a:t/>
            </a:r>
            <a:br>
              <a:rPr lang="it-IT" sz="4000" dirty="0">
                <a:latin typeface="American Typewriter" charset="0"/>
                <a:ea typeface="American Typewriter" charset="0"/>
                <a:cs typeface="American Typewriter" charset="0"/>
              </a:rPr>
            </a:br>
            <a:endParaRPr lang="it-IT" sz="4000" dirty="0">
              <a:latin typeface="American Typewriter" charset="0"/>
              <a:ea typeface="American Typewriter" charset="0"/>
              <a:cs typeface="American Typewriter" charset="0"/>
            </a:endParaRPr>
          </a:p>
        </p:txBody>
      </p:sp>
      <p:sp>
        <p:nvSpPr>
          <p:cNvPr id="3" name="Sottotitolo 2"/>
          <p:cNvSpPr>
            <a:spLocks noGrp="1"/>
          </p:cNvSpPr>
          <p:nvPr>
            <p:ph type="subTitle" idx="1"/>
          </p:nvPr>
        </p:nvSpPr>
        <p:spPr/>
        <p:txBody>
          <a:bodyPr>
            <a:noAutofit/>
          </a:bodyPr>
          <a:lstStyle/>
          <a:p>
            <a:pPr algn="ctr"/>
            <a:r>
              <a:rPr lang="it-IT" sz="3200" dirty="0">
                <a:latin typeface="American Typewriter" charset="0"/>
                <a:ea typeface="American Typewriter" charset="0"/>
                <a:cs typeface="American Typewriter" charset="0"/>
              </a:rPr>
              <a:t>LA MENTE, IL CORPO, I SINTOMI</a:t>
            </a:r>
            <a:br>
              <a:rPr lang="it-IT" sz="3200" dirty="0">
                <a:latin typeface="American Typewriter" charset="0"/>
                <a:ea typeface="American Typewriter" charset="0"/>
                <a:cs typeface="American Typewriter" charset="0"/>
              </a:rPr>
            </a:br>
            <a:endParaRPr lang="it-IT" sz="3200" dirty="0">
              <a:latin typeface="American Typewriter" charset="0"/>
              <a:ea typeface="American Typewriter" charset="0"/>
              <a:cs typeface="American Typewriter" charset="0"/>
            </a:endParaRPr>
          </a:p>
        </p:txBody>
      </p:sp>
      <p:sp>
        <p:nvSpPr>
          <p:cNvPr id="4" name="CasellaDiTesto 3"/>
          <p:cNvSpPr txBox="1"/>
          <p:nvPr/>
        </p:nvSpPr>
        <p:spPr>
          <a:xfrm>
            <a:off x="6814457" y="4696299"/>
            <a:ext cx="5377543" cy="1477328"/>
          </a:xfrm>
          <a:prstGeom prst="rect">
            <a:avLst/>
          </a:prstGeom>
          <a:noFill/>
        </p:spPr>
        <p:txBody>
          <a:bodyPr wrap="square" rtlCol="0">
            <a:spAutoFit/>
          </a:bodyPr>
          <a:lstStyle/>
          <a:p>
            <a:pPr algn="ctr"/>
            <a:r>
              <a:rPr lang="it-IT" dirty="0" smtClean="0">
                <a:solidFill>
                  <a:schemeClr val="accent1">
                    <a:lumMod val="60000"/>
                    <a:lumOff val="40000"/>
                  </a:schemeClr>
                </a:solidFill>
              </a:rPr>
              <a:t>Dott.ssa Silvia Mercanti</a:t>
            </a:r>
          </a:p>
          <a:p>
            <a:pPr algn="ctr"/>
            <a:r>
              <a:rPr lang="it-IT" dirty="0" smtClean="0">
                <a:solidFill>
                  <a:schemeClr val="accent1">
                    <a:lumMod val="60000"/>
                    <a:lumOff val="40000"/>
                  </a:schemeClr>
                </a:solidFill>
              </a:rPr>
              <a:t>Psicologa-Psicoterapeuta</a:t>
            </a:r>
          </a:p>
          <a:p>
            <a:pPr algn="ctr"/>
            <a:r>
              <a:rPr lang="it-IT" dirty="0" smtClean="0">
                <a:solidFill>
                  <a:schemeClr val="accent1">
                    <a:lumMod val="60000"/>
                    <a:lumOff val="40000"/>
                  </a:schemeClr>
                </a:solidFill>
              </a:rPr>
              <a:t>Cognitivo-Costruttivista e dell’Età </a:t>
            </a:r>
            <a:r>
              <a:rPr lang="it-IT" dirty="0">
                <a:solidFill>
                  <a:schemeClr val="accent1">
                    <a:lumMod val="60000"/>
                    <a:lumOff val="40000"/>
                  </a:schemeClr>
                </a:solidFill>
              </a:rPr>
              <a:t>E</a:t>
            </a:r>
            <a:r>
              <a:rPr lang="it-IT" dirty="0" smtClean="0">
                <a:solidFill>
                  <a:schemeClr val="accent1">
                    <a:lumMod val="60000"/>
                    <a:lumOff val="40000"/>
                  </a:schemeClr>
                </a:solidFill>
              </a:rPr>
              <a:t>volutiva</a:t>
            </a:r>
          </a:p>
          <a:p>
            <a:pPr algn="ctr"/>
            <a:r>
              <a:rPr lang="it-IT" dirty="0">
                <a:solidFill>
                  <a:schemeClr val="accent1">
                    <a:lumMod val="60000"/>
                    <a:lumOff val="40000"/>
                  </a:schemeClr>
                </a:solidFill>
                <a:hlinkClick r:id="rId2"/>
              </a:rPr>
              <a:t>s</a:t>
            </a:r>
            <a:r>
              <a:rPr lang="it-IT" dirty="0" smtClean="0">
                <a:solidFill>
                  <a:schemeClr val="accent1">
                    <a:lumMod val="60000"/>
                    <a:lumOff val="40000"/>
                  </a:schemeClr>
                </a:solidFill>
                <a:hlinkClick r:id="rId2"/>
              </a:rPr>
              <a:t>ilviamercanti.psy@gmail.com</a:t>
            </a:r>
            <a:endParaRPr lang="it-IT" dirty="0" smtClean="0">
              <a:solidFill>
                <a:schemeClr val="accent1">
                  <a:lumMod val="60000"/>
                  <a:lumOff val="40000"/>
                </a:schemeClr>
              </a:solidFill>
            </a:endParaRPr>
          </a:p>
          <a:p>
            <a:pPr algn="ctr"/>
            <a:r>
              <a:rPr lang="it-IT" dirty="0" smtClean="0">
                <a:solidFill>
                  <a:schemeClr val="accent1">
                    <a:lumMod val="60000"/>
                    <a:lumOff val="40000"/>
                  </a:schemeClr>
                </a:solidFill>
              </a:rPr>
              <a:t>Cell.: 3477364679</a:t>
            </a:r>
            <a:endParaRPr lang="it-IT" dirty="0">
              <a:solidFill>
                <a:schemeClr val="accent1">
                  <a:lumMod val="60000"/>
                  <a:lumOff val="40000"/>
                </a:schemeClr>
              </a:solidFill>
            </a:endParaRPr>
          </a:p>
        </p:txBody>
      </p:sp>
    </p:spTree>
    <p:extLst>
      <p:ext uri="{BB962C8B-B14F-4D97-AF65-F5344CB8AC3E}">
        <p14:creationId xmlns:p14="http://schemas.microsoft.com/office/powerpoint/2010/main" xmlns="" val="343128330"/>
      </p:ext>
    </p:extLst>
  </p:cSld>
  <p:clrMapOvr>
    <a:masterClrMapping/>
  </p:clrMapOvr>
  <mc:AlternateContent xmlns:mc="http://schemas.openxmlformats.org/markup-compatibility/2006">
    <mc:Choice xmlns:p14="http://schemas.microsoft.com/office/powerpoint/2010/main" xmlns="" Requires="p14">
      <p:transition spd="slow" p14:dur="2000" advTm="17659"/>
    </mc:Choice>
    <mc:Fallback>
      <p:transition spd="slow" advTm="1765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804520"/>
            <a:ext cx="9603275" cy="879902"/>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ctr"/>
            <a:r>
              <a:rPr lang="it-IT" smtClean="0">
                <a:solidFill>
                  <a:srgbClr val="7030A0"/>
                </a:solidFill>
              </a:rPr>
              <a:t/>
            </a:r>
            <a:br>
              <a:rPr lang="it-IT" smtClean="0">
                <a:solidFill>
                  <a:srgbClr val="7030A0"/>
                </a:solidFill>
              </a:rPr>
            </a:br>
            <a:r>
              <a:rPr lang="it-IT" smtClean="0">
                <a:solidFill>
                  <a:srgbClr val="7030A0"/>
                </a:solidFill>
              </a:rPr>
              <a:t>Costruzione del Sé</a:t>
            </a:r>
            <a:endParaRPr lang="it-IT">
              <a:solidFill>
                <a:srgbClr val="7030A0"/>
              </a:solidFill>
            </a:endParaRPr>
          </a:p>
        </p:txBody>
      </p:sp>
      <p:sp>
        <p:nvSpPr>
          <p:cNvPr id="3" name="Segnaposto contenuto 2"/>
          <p:cNvSpPr>
            <a:spLocks noGrp="1"/>
          </p:cNvSpPr>
          <p:nvPr>
            <p:ph idx="1"/>
          </p:nvPr>
        </p:nvSpPr>
        <p:spPr>
          <a:xfrm>
            <a:off x="1179096" y="1925054"/>
            <a:ext cx="10188580" cy="4321001"/>
          </a:xfrm>
        </p:spPr>
        <p:txBody>
          <a:bodyPr>
            <a:normAutofit/>
          </a:bodyPr>
          <a:lstStyle/>
          <a:p>
            <a:pPr marL="0" indent="0" algn="ctr">
              <a:buNone/>
            </a:pPr>
            <a:r>
              <a:rPr lang="it-IT" b="1">
                <a:solidFill>
                  <a:srgbClr val="7030A0"/>
                </a:solidFill>
              </a:rPr>
              <a:t>principio del </a:t>
            </a:r>
            <a:r>
              <a:rPr lang="it-IT" b="1" err="1">
                <a:solidFill>
                  <a:srgbClr val="7030A0"/>
                </a:solidFill>
              </a:rPr>
              <a:t>looking</a:t>
            </a:r>
            <a:r>
              <a:rPr lang="it-IT" b="1">
                <a:solidFill>
                  <a:srgbClr val="7030A0"/>
                </a:solidFill>
              </a:rPr>
              <a:t> </a:t>
            </a:r>
            <a:r>
              <a:rPr lang="it-IT" b="1" err="1">
                <a:solidFill>
                  <a:srgbClr val="7030A0"/>
                </a:solidFill>
              </a:rPr>
              <a:t>glass</a:t>
            </a:r>
            <a:r>
              <a:rPr lang="it-IT" b="1">
                <a:solidFill>
                  <a:srgbClr val="7030A0"/>
                </a:solidFill>
              </a:rPr>
              <a:t> </a:t>
            </a:r>
            <a:r>
              <a:rPr lang="it-IT" b="1" smtClean="0">
                <a:solidFill>
                  <a:srgbClr val="7030A0"/>
                </a:solidFill>
              </a:rPr>
              <a:t>self</a:t>
            </a:r>
          </a:p>
          <a:p>
            <a:pPr marL="0" indent="0" algn="just">
              <a:buNone/>
            </a:pPr>
            <a:r>
              <a:rPr lang="it-IT" smtClean="0"/>
              <a:t>Nello sviluppo dell’identità ha un ruolo cruciale la </a:t>
            </a:r>
            <a:r>
              <a:rPr lang="it-IT"/>
              <a:t>dimensione relazionale ed </a:t>
            </a:r>
            <a:r>
              <a:rPr lang="it-IT" smtClean="0"/>
              <a:t>interpersonale.  </a:t>
            </a:r>
          </a:p>
          <a:p>
            <a:pPr marL="0" indent="0" algn="ctr">
              <a:buNone/>
            </a:pPr>
            <a:r>
              <a:rPr lang="it-IT" smtClean="0"/>
              <a:t>La </a:t>
            </a:r>
            <a:r>
              <a:rPr lang="it-IT"/>
              <a:t>percezione continua di un senso di sé come prodotto emergente dell’equilibrio fra due tendenze antagoniste: </a:t>
            </a:r>
            <a:endParaRPr lang="it-IT" smtClean="0"/>
          </a:p>
          <a:p>
            <a:pPr marL="0" indent="0" algn="ctr">
              <a:buNone/>
            </a:pPr>
            <a:endParaRPr lang="it-IT" smtClean="0"/>
          </a:p>
          <a:p>
            <a:pPr marL="0" indent="0">
              <a:buNone/>
            </a:pPr>
            <a:r>
              <a:rPr lang="it-IT" smtClean="0"/>
              <a:t>	una </a:t>
            </a:r>
            <a:r>
              <a:rPr lang="it-IT"/>
              <a:t>verso l’esterno </a:t>
            </a:r>
            <a:r>
              <a:rPr lang="it-IT" smtClean="0"/>
              <a:t>					una verso l’interno</a:t>
            </a:r>
          </a:p>
          <a:p>
            <a:pPr marL="0" indent="0">
              <a:buNone/>
            </a:pPr>
            <a:r>
              <a:rPr lang="it-IT" smtClean="0"/>
              <a:t>(</a:t>
            </a:r>
            <a:r>
              <a:rPr lang="it-IT" b="1">
                <a:solidFill>
                  <a:srgbClr val="7030A0"/>
                </a:solidFill>
              </a:rPr>
              <a:t>processo d’identificazione</a:t>
            </a:r>
            <a:r>
              <a:rPr lang="it-IT"/>
              <a:t>) 	</a:t>
            </a:r>
            <a:r>
              <a:rPr lang="it-IT" smtClean="0"/>
              <a:t>		 </a:t>
            </a:r>
            <a:r>
              <a:rPr lang="it-IT"/>
              <a:t>(</a:t>
            </a:r>
            <a:r>
              <a:rPr lang="it-IT" b="1">
                <a:solidFill>
                  <a:srgbClr val="7030A0"/>
                </a:solidFill>
              </a:rPr>
              <a:t>processo </a:t>
            </a:r>
            <a:r>
              <a:rPr lang="it-IT" b="1" smtClean="0">
                <a:solidFill>
                  <a:srgbClr val="7030A0"/>
                </a:solidFill>
              </a:rPr>
              <a:t>di </a:t>
            </a:r>
            <a:r>
              <a:rPr lang="it-IT" b="1">
                <a:solidFill>
                  <a:srgbClr val="7030A0"/>
                </a:solidFill>
              </a:rPr>
              <a:t>formazione dell’identità</a:t>
            </a:r>
            <a:r>
              <a:rPr lang="it-IT"/>
              <a:t>)</a:t>
            </a:r>
          </a:p>
        </p:txBody>
      </p:sp>
      <p:cxnSp>
        <p:nvCxnSpPr>
          <p:cNvPr id="5" name="Connettore 2 4"/>
          <p:cNvCxnSpPr/>
          <p:nvPr/>
        </p:nvCxnSpPr>
        <p:spPr>
          <a:xfrm>
            <a:off x="7528806" y="3839368"/>
            <a:ext cx="787791" cy="49236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H="1">
            <a:off x="4417255" y="3839369"/>
            <a:ext cx="661183" cy="49236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60450872"/>
      </p:ext>
    </p:extLst>
  </p:cSld>
  <p:clrMapOvr>
    <a:masterClrMapping/>
  </p:clrMapOvr>
  <mc:AlternateContent xmlns:mc="http://schemas.openxmlformats.org/markup-compatibility/2006">
    <mc:Choice xmlns:p14="http://schemas.microsoft.com/office/powerpoint/2010/main" xmlns="" Requires="p14">
      <p:transition spd="slow" p14:dur="2000" advTm="25940"/>
    </mc:Choice>
    <mc:Fallback>
      <p:transition spd="slow" advTm="2594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29389"/>
            <a:ext cx="9603275" cy="1058779"/>
          </a:xfrm>
        </p:spPr>
        <p:style>
          <a:lnRef idx="1">
            <a:schemeClr val="accent2"/>
          </a:lnRef>
          <a:fillRef idx="2">
            <a:schemeClr val="accent2"/>
          </a:fillRef>
          <a:effectRef idx="1">
            <a:schemeClr val="accent2"/>
          </a:effectRef>
          <a:fontRef idx="minor">
            <a:schemeClr val="dk1"/>
          </a:fontRef>
        </p:style>
        <p:txBody>
          <a:bodyPr/>
          <a:lstStyle/>
          <a:p>
            <a:pPr algn="ctr"/>
            <a:r>
              <a:rPr lang="it-IT" err="1" smtClean="0">
                <a:solidFill>
                  <a:srgbClr val="7030A0"/>
                </a:solidFill>
              </a:rPr>
              <a:t>Identita’</a:t>
            </a:r>
            <a:endParaRPr lang="it-IT">
              <a:solidFill>
                <a:srgbClr val="7030A0"/>
              </a:solidFill>
            </a:endParaRPr>
          </a:p>
        </p:txBody>
      </p:sp>
      <p:sp>
        <p:nvSpPr>
          <p:cNvPr id="3" name="Segnaposto contenuto 2"/>
          <p:cNvSpPr>
            <a:spLocks noGrp="1"/>
          </p:cNvSpPr>
          <p:nvPr>
            <p:ph idx="1"/>
          </p:nvPr>
        </p:nvSpPr>
        <p:spPr>
          <a:xfrm>
            <a:off x="1451579" y="2137548"/>
            <a:ext cx="9603275" cy="3801979"/>
          </a:xfrm>
        </p:spPr>
        <p:txBody>
          <a:bodyPr>
            <a:normAutofit/>
          </a:bodyPr>
          <a:lstStyle/>
          <a:p>
            <a:pPr marL="0" indent="0" algn="ctr">
              <a:buNone/>
            </a:pPr>
            <a:r>
              <a:rPr lang="it-IT"/>
              <a:t>I legami primari d’attaccamento plasmano una specifica organizzazione</a:t>
            </a:r>
          </a:p>
          <a:p>
            <a:pPr marL="0" indent="0" algn="ctr">
              <a:buNone/>
            </a:pPr>
            <a:r>
              <a:rPr lang="it-IT"/>
              <a:t>tacita del Sé dotata di un proprio senso di </a:t>
            </a:r>
            <a:r>
              <a:rPr lang="it-IT" b="1"/>
              <a:t>unicità, coesione e stabilità nel tempo,</a:t>
            </a:r>
          </a:p>
          <a:p>
            <a:pPr marL="0" indent="0" algn="ctr">
              <a:buNone/>
            </a:pPr>
            <a:r>
              <a:rPr lang="it-IT" smtClean="0"/>
              <a:t>da questa organizzazione, </a:t>
            </a:r>
            <a:r>
              <a:rPr lang="it-IT"/>
              <a:t>poi si </a:t>
            </a:r>
            <a:r>
              <a:rPr lang="it-IT" smtClean="0"/>
              <a:t>strutturano </a:t>
            </a:r>
            <a:r>
              <a:rPr lang="it-IT"/>
              <a:t>rappresentazioni via via sempre più esplicite,</a:t>
            </a:r>
          </a:p>
          <a:p>
            <a:pPr marL="0" indent="0" algn="ctr">
              <a:buNone/>
            </a:pPr>
            <a:r>
              <a:rPr lang="it-IT"/>
              <a:t>esplicitabili in regole linguistiche, che traducono quel sentimento tacito di noi</a:t>
            </a:r>
          </a:p>
          <a:p>
            <a:pPr marL="0" indent="0" algn="ctr">
              <a:buNone/>
            </a:pPr>
            <a:r>
              <a:rPr lang="it-IT"/>
              <a:t>stessi in </a:t>
            </a:r>
            <a:r>
              <a:rPr lang="it-IT" smtClean="0"/>
              <a:t>un </a:t>
            </a:r>
            <a:r>
              <a:rPr lang="it-IT"/>
              <a:t>più esplicito senso di </a:t>
            </a:r>
            <a:r>
              <a:rPr lang="it-IT" b="1">
                <a:solidFill>
                  <a:srgbClr val="7030A0"/>
                </a:solidFill>
              </a:rPr>
              <a:t>identità personale</a:t>
            </a:r>
          </a:p>
          <a:p>
            <a:endParaRPr lang="it-IT"/>
          </a:p>
          <a:p>
            <a:pPr marL="0" indent="0" algn="ctr">
              <a:buNone/>
            </a:pPr>
            <a:r>
              <a:rPr lang="it-IT" smtClean="0"/>
              <a:t>E</a:t>
            </a:r>
            <a:r>
              <a:rPr lang="it-IT"/>
              <a:t>’ attivamente costruita </a:t>
            </a:r>
            <a:r>
              <a:rPr lang="it-IT" smtClean="0"/>
              <a:t>dal </a:t>
            </a:r>
            <a:r>
              <a:rPr lang="it-IT"/>
              <a:t>soggetto conoscente attraverso l’esperienza personale.</a:t>
            </a:r>
          </a:p>
          <a:p>
            <a:pPr marL="0" indent="0">
              <a:buNone/>
            </a:pPr>
            <a:endParaRPr lang="it-IT"/>
          </a:p>
        </p:txBody>
      </p:sp>
      <p:pic>
        <p:nvPicPr>
          <p:cNvPr id="4" name="Immagine 3"/>
          <p:cNvPicPr>
            <a:picLocks noChangeAspect="1"/>
          </p:cNvPicPr>
          <p:nvPr/>
        </p:nvPicPr>
        <p:blipFill>
          <a:blip r:embed="rId3">
            <a:alphaModFix amt="20000"/>
            <a:extLst>
              <a:ext uri="{28A0092B-C50C-407E-A947-70E740481C1C}">
                <a14:useLocalDpi xmlns:a14="http://schemas.microsoft.com/office/drawing/2010/main" xmlns="" val="0"/>
              </a:ext>
            </a:extLst>
          </a:blip>
          <a:stretch>
            <a:fillRect/>
          </a:stretch>
        </p:blipFill>
        <p:spPr>
          <a:xfrm>
            <a:off x="773965" y="1859318"/>
            <a:ext cx="10958502" cy="4386574"/>
          </a:xfrm>
          <a:prstGeom prst="rect">
            <a:avLst/>
          </a:prstGeom>
        </p:spPr>
      </p:pic>
    </p:spTree>
    <p:extLst>
      <p:ext uri="{BB962C8B-B14F-4D97-AF65-F5344CB8AC3E}">
        <p14:creationId xmlns:p14="http://schemas.microsoft.com/office/powerpoint/2010/main" xmlns="" val="484141443"/>
      </p:ext>
    </p:extLst>
  </p:cSld>
  <p:clrMapOvr>
    <a:masterClrMapping/>
  </p:clrMapOvr>
  <mc:AlternateContent xmlns:mc="http://schemas.openxmlformats.org/markup-compatibility/2006">
    <mc:Choice xmlns:p14="http://schemas.microsoft.com/office/powerpoint/2010/main" xmlns="" Requires="p14">
      <p:transition spd="slow" p14:dur="2000" advTm="33167"/>
    </mc:Choice>
    <mc:Fallback>
      <p:transition spd="slow" advTm="3316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8" y="443572"/>
            <a:ext cx="9603275" cy="1049235"/>
          </a:xfrm>
        </p:spPr>
        <p:style>
          <a:lnRef idx="1">
            <a:schemeClr val="accent2"/>
          </a:lnRef>
          <a:fillRef idx="2">
            <a:schemeClr val="accent2"/>
          </a:fillRef>
          <a:effectRef idx="1">
            <a:schemeClr val="accent2"/>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Processi di identificazione</a:t>
            </a:r>
            <a:endParaRPr lang="it-IT">
              <a:solidFill>
                <a:srgbClr val="7030A0"/>
              </a:solidFill>
            </a:endParaRPr>
          </a:p>
        </p:txBody>
      </p:sp>
      <p:sp>
        <p:nvSpPr>
          <p:cNvPr id="3" name="Segnaposto contenuto 2"/>
          <p:cNvSpPr>
            <a:spLocks noGrp="1"/>
          </p:cNvSpPr>
          <p:nvPr>
            <p:ph idx="1"/>
          </p:nvPr>
        </p:nvSpPr>
        <p:spPr>
          <a:xfrm>
            <a:off x="457200" y="1828800"/>
            <a:ext cx="11213432" cy="4307305"/>
          </a:xfrm>
        </p:spPr>
        <p:txBody>
          <a:bodyPr>
            <a:normAutofit fontScale="92500" lnSpcReduction="10000"/>
          </a:bodyPr>
          <a:lstStyle/>
          <a:p>
            <a:pPr lvl="0" algn="just"/>
            <a:r>
              <a:rPr lang="it-IT" b="1">
                <a:solidFill>
                  <a:srgbClr val="92D050"/>
                </a:solidFill>
              </a:rPr>
              <a:t>Prima infanzia</a:t>
            </a:r>
            <a:r>
              <a:rPr lang="it-IT"/>
              <a:t>: </a:t>
            </a:r>
            <a:r>
              <a:rPr lang="it-IT" b="1"/>
              <a:t>la sincronia </a:t>
            </a:r>
            <a:r>
              <a:rPr lang="it-IT"/>
              <a:t>dell’interazione reciproca tra bambino e fig. d’attaccamento esercita un’influenza di rilievo </a:t>
            </a:r>
            <a:r>
              <a:rPr lang="it-IT" b="1"/>
              <a:t>sull’organizzazione delle sensazioni di base in tonalità emotive fondamentali </a:t>
            </a:r>
            <a:r>
              <a:rPr lang="it-IT"/>
              <a:t>e quindi sull’emergere stesso dei primi </a:t>
            </a:r>
            <a:r>
              <a:rPr lang="it-IT" b="1"/>
              <a:t>schemi relativamente stabili di percezione del sé</a:t>
            </a:r>
            <a:r>
              <a:rPr lang="it-IT" smtClean="0"/>
              <a:t>. Prende forma un ‘itinerario di sviluppo (</a:t>
            </a:r>
            <a:r>
              <a:rPr lang="it-IT" err="1" smtClean="0"/>
              <a:t>Bowlby</a:t>
            </a:r>
            <a:r>
              <a:rPr lang="it-IT" smtClean="0"/>
              <a:t>)</a:t>
            </a:r>
          </a:p>
          <a:p>
            <a:pPr lvl="0" algn="just"/>
            <a:r>
              <a:rPr lang="it-IT" sz="1700" b="1" smtClean="0">
                <a:solidFill>
                  <a:srgbClr val="00B0F0"/>
                </a:solidFill>
              </a:rPr>
              <a:t>Età </a:t>
            </a:r>
            <a:r>
              <a:rPr lang="it-IT" sz="1700" b="1">
                <a:solidFill>
                  <a:srgbClr val="00B0F0"/>
                </a:solidFill>
              </a:rPr>
              <a:t>prescolare</a:t>
            </a:r>
            <a:r>
              <a:rPr lang="it-IT" sz="1700">
                <a:solidFill>
                  <a:srgbClr val="00B0F0"/>
                </a:solidFill>
              </a:rPr>
              <a:t>: </a:t>
            </a:r>
            <a:r>
              <a:rPr lang="it-IT" sz="1700"/>
              <a:t>lenta progressione delle capacità cognitive i processi di identificazione rimangono mediati dagli aspetti emotivi immediati dei rapporti di attaccamento</a:t>
            </a:r>
          </a:p>
          <a:p>
            <a:pPr lvl="0" algn="just"/>
            <a:r>
              <a:rPr lang="it-IT" b="1">
                <a:solidFill>
                  <a:schemeClr val="accent6">
                    <a:lumMod val="50000"/>
                  </a:schemeClr>
                </a:solidFill>
              </a:rPr>
              <a:t>A</a:t>
            </a:r>
            <a:r>
              <a:rPr lang="it-IT" b="1" smtClean="0">
                <a:solidFill>
                  <a:schemeClr val="accent6">
                    <a:lumMod val="50000"/>
                  </a:schemeClr>
                </a:solidFill>
              </a:rPr>
              <a:t>dolescenza</a:t>
            </a:r>
            <a:r>
              <a:rPr lang="it-IT">
                <a:solidFill>
                  <a:schemeClr val="accent6">
                    <a:lumMod val="50000"/>
                  </a:schemeClr>
                </a:solidFill>
              </a:rPr>
              <a:t>: </a:t>
            </a:r>
            <a:r>
              <a:rPr lang="it-IT"/>
              <a:t>emergono le </a:t>
            </a:r>
            <a:r>
              <a:rPr lang="it-IT" b="1"/>
              <a:t>capacità logico-deduttive </a:t>
            </a:r>
            <a:r>
              <a:rPr lang="it-IT"/>
              <a:t>e i processi di identificazione si spostano verso processi di interiorizzazione dei </a:t>
            </a:r>
            <a:r>
              <a:rPr lang="it-IT" b="1"/>
              <a:t>valori di vita e degli assiomi filosofici </a:t>
            </a:r>
            <a:r>
              <a:rPr lang="it-IT"/>
              <a:t>che possono essere ora </a:t>
            </a:r>
            <a:r>
              <a:rPr lang="it-IT" b="1"/>
              <a:t>astratti dal rapporto con una fig. d’attaccamento significativa.</a:t>
            </a:r>
            <a:r>
              <a:rPr lang="it-IT"/>
              <a:t> </a:t>
            </a:r>
            <a:r>
              <a:rPr lang="it-IT" err="1"/>
              <a:t>Cmq</a:t>
            </a:r>
            <a:r>
              <a:rPr lang="it-IT"/>
              <a:t> l’identificazione rimane ancora processo essenzialmente tacito.</a:t>
            </a:r>
          </a:p>
          <a:p>
            <a:pPr marL="0" indent="0" algn="just">
              <a:buNone/>
            </a:pPr>
            <a:r>
              <a:rPr lang="it-IT"/>
              <a:t>Emergono nuovi tipi di attaccamento (relazioni sessuali, sentimentali…) che acquistano la funzione prevalente di confermare, stabilizzare ed espandere ulteriormente tale senso di sé e la visione della realtà ad esso connessa.</a:t>
            </a:r>
          </a:p>
          <a:p>
            <a:endParaRPr lang="it-IT"/>
          </a:p>
        </p:txBody>
      </p:sp>
    </p:spTree>
    <p:extLst>
      <p:ext uri="{BB962C8B-B14F-4D97-AF65-F5344CB8AC3E}">
        <p14:creationId xmlns:p14="http://schemas.microsoft.com/office/powerpoint/2010/main" xmlns="" val="1287147707"/>
      </p:ext>
    </p:extLst>
  </p:cSld>
  <p:clrMapOvr>
    <a:masterClrMapping/>
  </p:clrMapOvr>
  <mc:AlternateContent xmlns:mc="http://schemas.openxmlformats.org/markup-compatibility/2006">
    <mc:Choice xmlns:p14="http://schemas.microsoft.com/office/powerpoint/2010/main" xmlns="" Requires="p14">
      <p:transition spd="slow" p14:dur="2000" advTm="80416"/>
    </mc:Choice>
    <mc:Fallback>
      <p:transition spd="slow" advTm="80416"/>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63887"/>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adolescenza</a:t>
            </a:r>
            <a:endParaRPr lang="it-IT" b="1">
              <a:solidFill>
                <a:srgbClr val="002060"/>
              </a:solidFill>
            </a:endParaRPr>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987215"/>
            <a:ext cx="4038600" cy="2019300"/>
          </a:xfrm>
          <a:prstGeom prst="rect">
            <a:avLst/>
          </a:prstGeom>
        </p:spPr>
      </p:pic>
      <p:sp>
        <p:nvSpPr>
          <p:cNvPr id="3" name="Segnaposto contenuto 2"/>
          <p:cNvSpPr>
            <a:spLocks noGrp="1"/>
          </p:cNvSpPr>
          <p:nvPr>
            <p:ph idx="1"/>
          </p:nvPr>
        </p:nvSpPr>
        <p:spPr>
          <a:xfrm>
            <a:off x="1451579" y="1852863"/>
            <a:ext cx="9603275" cy="4307305"/>
          </a:xfrm>
        </p:spPr>
        <p:txBody>
          <a:bodyPr>
            <a:normAutofit/>
          </a:bodyPr>
          <a:lstStyle/>
          <a:p>
            <a:pPr marL="0" indent="0" algn="ctr">
              <a:buNone/>
            </a:pPr>
            <a:r>
              <a:rPr lang="it-IT" b="1">
                <a:solidFill>
                  <a:srgbClr val="002060"/>
                </a:solidFill>
              </a:rPr>
              <a:t>Riorganizzazione </a:t>
            </a:r>
            <a:r>
              <a:rPr lang="it-IT" b="1" smtClean="0">
                <a:solidFill>
                  <a:srgbClr val="002060"/>
                </a:solidFill>
              </a:rPr>
              <a:t>adolescenziale</a:t>
            </a:r>
          </a:p>
          <a:p>
            <a:pPr marL="0" indent="0" algn="ctr">
              <a:buNone/>
            </a:pPr>
            <a:r>
              <a:rPr lang="it-IT" smtClean="0"/>
              <a:t>simultaneità </a:t>
            </a:r>
            <a:r>
              <a:rPr lang="it-IT"/>
              <a:t>di trasformazioni qualitative a più livelli </a:t>
            </a:r>
            <a:r>
              <a:rPr lang="it-IT" smtClean="0"/>
              <a:t>: </a:t>
            </a:r>
          </a:p>
          <a:p>
            <a:pPr algn="ctr">
              <a:buFont typeface="Wingdings" charset="2"/>
              <a:buChar char="v"/>
            </a:pPr>
            <a:r>
              <a:rPr lang="it-IT" smtClean="0"/>
              <a:t>emergere </a:t>
            </a:r>
            <a:r>
              <a:rPr lang="it-IT"/>
              <a:t>di abilità cognitive superiori, </a:t>
            </a:r>
            <a:endParaRPr lang="it-IT" smtClean="0"/>
          </a:p>
          <a:p>
            <a:pPr algn="ctr">
              <a:buFont typeface="Wingdings" charset="2"/>
              <a:buChar char="v"/>
            </a:pPr>
            <a:r>
              <a:rPr lang="it-IT" smtClean="0"/>
              <a:t>maturazione </a:t>
            </a:r>
            <a:r>
              <a:rPr lang="it-IT"/>
              <a:t>psicosessuale, </a:t>
            </a:r>
            <a:endParaRPr lang="it-IT" smtClean="0"/>
          </a:p>
          <a:p>
            <a:pPr algn="ctr">
              <a:buFont typeface="Wingdings" charset="2"/>
              <a:buChar char="v"/>
            </a:pPr>
            <a:r>
              <a:rPr lang="it-IT" smtClean="0"/>
              <a:t>e </a:t>
            </a:r>
            <a:r>
              <a:rPr lang="it-IT"/>
              <a:t>separazione dai </a:t>
            </a:r>
            <a:r>
              <a:rPr lang="it-IT" smtClean="0"/>
              <a:t>genitori</a:t>
            </a:r>
          </a:p>
          <a:p>
            <a:pPr marL="0" indent="0" algn="ctr">
              <a:buNone/>
            </a:pPr>
            <a:r>
              <a:rPr lang="it-IT" smtClean="0"/>
              <a:t>Il compito principale è delineare </a:t>
            </a:r>
            <a:r>
              <a:rPr lang="it-IT"/>
              <a:t>un possibile piano di vita generale centrato sulla risoluzione degli specifici problemi inerenti a questa fase di sviluppo, vale a dire il raggiungimento di un senso di sé come persona autonoma e l’elaborazione di un’ipotesi sulla natura della propria partecipazione al mondo adulto</a:t>
            </a:r>
            <a:r>
              <a:rPr lang="it-IT" smtClean="0"/>
              <a:t> </a:t>
            </a:r>
            <a:endParaRPr lang="it-IT"/>
          </a:p>
        </p:txBody>
      </p:sp>
    </p:spTree>
    <p:extLst>
      <p:ext uri="{BB962C8B-B14F-4D97-AF65-F5344CB8AC3E}">
        <p14:creationId xmlns:p14="http://schemas.microsoft.com/office/powerpoint/2010/main" xmlns="" val="734301092"/>
      </p:ext>
    </p:extLst>
  </p:cSld>
  <p:clrMapOvr>
    <a:masterClrMapping/>
  </p:clrMapOvr>
  <mc:AlternateContent xmlns:mc="http://schemas.openxmlformats.org/markup-compatibility/2006">
    <mc:Choice xmlns:p14="http://schemas.microsoft.com/office/powerpoint/2010/main" xmlns="" Requires="p14">
      <p:transition spd="slow" p14:dur="2000" advTm="15810"/>
    </mc:Choice>
    <mc:Fallback>
      <p:transition spd="slow" advTm="1581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29389"/>
            <a:ext cx="9603275" cy="1130969"/>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err="1" smtClean="0">
                <a:solidFill>
                  <a:srgbClr val="002060"/>
                </a:solidFill>
              </a:rPr>
              <a:t>Abilita’</a:t>
            </a:r>
            <a:r>
              <a:rPr lang="it-IT" b="1" smtClean="0">
                <a:solidFill>
                  <a:srgbClr val="002060"/>
                </a:solidFill>
              </a:rPr>
              <a:t> cognitive superiori</a:t>
            </a:r>
            <a:endParaRPr lang="it-IT" b="1">
              <a:solidFill>
                <a:srgbClr val="002060"/>
              </a:solidFill>
            </a:endParaRPr>
          </a:p>
        </p:txBody>
      </p:sp>
      <p:sp>
        <p:nvSpPr>
          <p:cNvPr id="3" name="Segnaposto contenuto 2"/>
          <p:cNvSpPr>
            <a:spLocks noGrp="1"/>
          </p:cNvSpPr>
          <p:nvPr>
            <p:ph idx="1"/>
          </p:nvPr>
        </p:nvSpPr>
        <p:spPr>
          <a:xfrm>
            <a:off x="492368" y="1885070"/>
            <a:ext cx="11197883" cy="4248443"/>
          </a:xfrm>
        </p:spPr>
        <p:txBody>
          <a:bodyPr>
            <a:noAutofit/>
          </a:bodyPr>
          <a:lstStyle/>
          <a:p>
            <a:pPr algn="just">
              <a:buFont typeface="Wingdings" charset="2"/>
              <a:buChar char="v"/>
            </a:pPr>
            <a:r>
              <a:rPr lang="it-IT" sz="1800" dirty="0"/>
              <a:t>sviluppo del pensiero logico deduttivo e creazione del rapporto tra ciò che è reale e ciò che è possibile: </a:t>
            </a:r>
            <a:r>
              <a:rPr lang="it-IT" sz="1800" dirty="0" smtClean="0"/>
              <a:t>la realtà fenomenica immediatamente percepibile è sempre più considerata uno scenario particolare e contingente che emerge dalla globalità degli eventi e delle cose possibili. (</a:t>
            </a:r>
            <a:r>
              <a:rPr lang="it-IT" sz="1800" dirty="0" smtClean="0">
                <a:solidFill>
                  <a:srgbClr val="0070C0"/>
                </a:solidFill>
              </a:rPr>
              <a:t>relativizzazione dell’immagine di Sé e del mondo</a:t>
            </a:r>
            <a:r>
              <a:rPr lang="it-IT" sz="1800" dirty="0" smtClean="0"/>
              <a:t>)</a:t>
            </a:r>
          </a:p>
          <a:p>
            <a:pPr algn="just">
              <a:buFont typeface="Wingdings" charset="2"/>
              <a:buChar char="v"/>
            </a:pPr>
            <a:r>
              <a:rPr lang="it-IT" sz="1800" dirty="0" smtClean="0"/>
              <a:t>Modifica il concetto del tempo: rottura della concezione simmetrica del tempo e passaggio ad una visione dinamica tripartita tra passato-presente-futuro</a:t>
            </a:r>
          </a:p>
          <a:p>
            <a:pPr algn="just">
              <a:buFont typeface="Wingdings" charset="2"/>
              <a:buChar char="v"/>
            </a:pPr>
            <a:r>
              <a:rPr lang="it-IT" sz="1800" dirty="0"/>
              <a:t>Sviluppo del pensiero riflessivo: formulare ipotesi su se stessi (chi sono davvero? cosa voglio fare? </a:t>
            </a:r>
            <a:r>
              <a:rPr lang="it-IT" sz="1800" dirty="0" smtClean="0"/>
              <a:t>che </a:t>
            </a:r>
            <a:r>
              <a:rPr lang="it-IT" sz="1800" dirty="0"/>
              <a:t>tipo di persona desidero essere?) e su se stessi rispetto alle altre persone (come mi vedono gli altri? Cosa può piacere di me agli altri</a:t>
            </a:r>
            <a:r>
              <a:rPr lang="it-IT" sz="1800" dirty="0" smtClean="0"/>
              <a:t>?).</a:t>
            </a:r>
          </a:p>
          <a:p>
            <a:pPr algn="just">
              <a:buFont typeface="Wingdings" charset="2"/>
              <a:buChar char="v"/>
            </a:pPr>
            <a:r>
              <a:rPr lang="it-IT" sz="1800" dirty="0" err="1"/>
              <a:t>ricentramento</a:t>
            </a:r>
            <a:r>
              <a:rPr lang="it-IT" sz="1800" dirty="0"/>
              <a:t> sul Sé: deve continuamente porre il proprio senso di sé e della vita al centro della propria esperienza quotidiana; </a:t>
            </a:r>
            <a:r>
              <a:rPr lang="it-IT" sz="1800" dirty="0" smtClean="0"/>
              <a:t>deve continuamente cercare un equilibrio tra Sé apparente (percepire </a:t>
            </a:r>
            <a:r>
              <a:rPr lang="it-IT" sz="1800" dirty="0"/>
              <a:t>se stessi come oggetti, secondo un punto di vista </a:t>
            </a:r>
            <a:r>
              <a:rPr lang="it-IT" sz="1800" dirty="0" smtClean="0"/>
              <a:t>esterno) e un Sé reale (percepire se stessi come soggetti, secondo </a:t>
            </a:r>
            <a:r>
              <a:rPr lang="it-IT" sz="1800" dirty="0"/>
              <a:t>un punto di vista </a:t>
            </a:r>
            <a:r>
              <a:rPr lang="it-IT" sz="1800" dirty="0" smtClean="0"/>
              <a:t>interno).</a:t>
            </a:r>
            <a:endParaRPr lang="it-IT" sz="1800" dirty="0"/>
          </a:p>
          <a:p>
            <a:pPr marL="0" indent="0" algn="just">
              <a:buNone/>
            </a:pPr>
            <a:endParaRPr lang="it-IT" sz="1800" dirty="0"/>
          </a:p>
        </p:txBody>
      </p:sp>
    </p:spTree>
    <p:extLst>
      <p:ext uri="{BB962C8B-B14F-4D97-AF65-F5344CB8AC3E}">
        <p14:creationId xmlns:p14="http://schemas.microsoft.com/office/powerpoint/2010/main" xmlns="" val="1559126544"/>
      </p:ext>
    </p:extLst>
  </p:cSld>
  <p:clrMapOvr>
    <a:masterClrMapping/>
  </p:clrMapOvr>
  <mc:AlternateContent xmlns:mc="http://schemas.openxmlformats.org/markup-compatibility/2006">
    <mc:Choice xmlns:p14="http://schemas.microsoft.com/office/powerpoint/2010/main" xmlns="" Requires="p14">
      <p:transition spd="slow" p14:dur="2000" advTm="84804"/>
    </mc:Choice>
    <mc:Fallback>
      <p:transition spd="slow" advTm="84804"/>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721895"/>
            <a:ext cx="9603275" cy="1011543"/>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err="1" smtClean="0">
                <a:solidFill>
                  <a:srgbClr val="002060"/>
                </a:solidFill>
              </a:rPr>
              <a:t>Identita’</a:t>
            </a:r>
            <a:r>
              <a:rPr lang="it-IT" b="1" smtClean="0">
                <a:solidFill>
                  <a:srgbClr val="002060"/>
                </a:solidFill>
              </a:rPr>
              <a:t> adolescenziale</a:t>
            </a:r>
            <a:endParaRPr lang="it-IT" b="1">
              <a:solidFill>
                <a:srgbClr val="002060"/>
              </a:solidFill>
            </a:endParaRPr>
          </a:p>
        </p:txBody>
      </p:sp>
      <p:sp>
        <p:nvSpPr>
          <p:cNvPr id="3" name="Segnaposto contenuto 2"/>
          <p:cNvSpPr>
            <a:spLocks noGrp="1"/>
          </p:cNvSpPr>
          <p:nvPr>
            <p:ph idx="1"/>
          </p:nvPr>
        </p:nvSpPr>
        <p:spPr>
          <a:xfrm>
            <a:off x="1451579" y="1925054"/>
            <a:ext cx="9603275" cy="4114800"/>
          </a:xfrm>
        </p:spPr>
        <p:txBody>
          <a:bodyPr>
            <a:normAutofit/>
          </a:bodyPr>
          <a:lstStyle/>
          <a:p>
            <a:pPr algn="just"/>
            <a:endParaRPr lang="it-IT"/>
          </a:p>
        </p:txBody>
      </p:sp>
      <p:pic>
        <p:nvPicPr>
          <p:cNvPr id="4" name="Immagine 3"/>
          <p:cNvPicPr>
            <a:picLocks noChangeAspect="1"/>
          </p:cNvPicPr>
          <p:nvPr/>
        </p:nvPicPr>
        <p:blipFill rotWithShape="1">
          <a:blip r:embed="rId2">
            <a:alphaModFix amt="85000"/>
            <a:extLst>
              <a:ext uri="{28A0092B-C50C-407E-A947-70E740481C1C}">
                <a14:useLocalDpi xmlns:a14="http://schemas.microsoft.com/office/drawing/2010/main" xmlns="" val="0"/>
              </a:ext>
            </a:extLst>
          </a:blip>
          <a:srcRect l="55312" t="2141"/>
          <a:stretch/>
        </p:blipFill>
        <p:spPr>
          <a:xfrm rot="16200000">
            <a:off x="4185288" y="-808656"/>
            <a:ext cx="4135855" cy="9603276"/>
          </a:xfrm>
          <a:prstGeom prst="rect">
            <a:avLst/>
          </a:prstGeom>
        </p:spPr>
      </p:pic>
    </p:spTree>
    <p:extLst>
      <p:ext uri="{BB962C8B-B14F-4D97-AF65-F5344CB8AC3E}">
        <p14:creationId xmlns:p14="http://schemas.microsoft.com/office/powerpoint/2010/main" xmlns="" val="1881022404"/>
      </p:ext>
    </p:extLst>
  </p:cSld>
  <p:clrMapOvr>
    <a:masterClrMapping/>
  </p:clrMapOvr>
  <mc:AlternateContent xmlns:mc="http://schemas.openxmlformats.org/markup-compatibility/2006">
    <mc:Choice xmlns:p14="http://schemas.microsoft.com/office/powerpoint/2010/main" xmlns="" Requires="p14">
      <p:transition spd="slow" p14:dur="2000" advTm="7657"/>
    </mc:Choice>
    <mc:Fallback>
      <p:transition spd="slow" advTm="7657"/>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84203"/>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smtClean="0">
                <a:solidFill>
                  <a:srgbClr val="002060"/>
                </a:solidFill>
              </a:rPr>
              <a:t>Separazione dai genitori</a:t>
            </a:r>
            <a:endParaRPr lang="it-IT" b="1">
              <a:solidFill>
                <a:srgbClr val="002060"/>
              </a:solidFill>
            </a:endParaRPr>
          </a:p>
        </p:txBody>
      </p:sp>
      <p:sp>
        <p:nvSpPr>
          <p:cNvPr id="3" name="Segnaposto contenuto 2"/>
          <p:cNvSpPr>
            <a:spLocks noGrp="1"/>
          </p:cNvSpPr>
          <p:nvPr>
            <p:ph idx="1"/>
          </p:nvPr>
        </p:nvSpPr>
        <p:spPr>
          <a:xfrm>
            <a:off x="1451579" y="2015732"/>
            <a:ext cx="9603275" cy="3975994"/>
          </a:xfrm>
        </p:spPr>
        <p:txBody>
          <a:bodyPr>
            <a:normAutofit/>
          </a:bodyPr>
          <a:lstStyle/>
          <a:p>
            <a:pPr marL="0" indent="0" algn="ctr">
              <a:buNone/>
            </a:pPr>
            <a:r>
              <a:rPr lang="it-IT" smtClean="0"/>
              <a:t>oscillazione </a:t>
            </a:r>
            <a:r>
              <a:rPr lang="it-IT"/>
              <a:t>continua tra processi di </a:t>
            </a:r>
            <a:endParaRPr lang="it-IT" smtClean="0"/>
          </a:p>
          <a:p>
            <a:pPr marL="0" indent="0" algn="ctr">
              <a:buNone/>
            </a:pPr>
            <a:r>
              <a:rPr lang="it-IT" smtClean="0"/>
              <a:t>di ricerca di </a:t>
            </a:r>
            <a:r>
              <a:rPr lang="it-IT" b="1" smtClean="0">
                <a:solidFill>
                  <a:srgbClr val="002060"/>
                </a:solidFill>
              </a:rPr>
              <a:t>autonomia e indipendenza</a:t>
            </a:r>
          </a:p>
          <a:p>
            <a:pPr marL="0" indent="0" algn="ctr">
              <a:buNone/>
            </a:pPr>
            <a:r>
              <a:rPr lang="it-IT" smtClean="0"/>
              <a:t>(</a:t>
            </a:r>
            <a:r>
              <a:rPr lang="it-IT"/>
              <a:t>bisogno di esplorazione, di demarcazione, di </a:t>
            </a:r>
            <a:r>
              <a:rPr lang="it-IT" smtClean="0"/>
              <a:t>giustizia morale, </a:t>
            </a:r>
            <a:r>
              <a:rPr lang="it-IT"/>
              <a:t>di </a:t>
            </a:r>
            <a:r>
              <a:rPr lang="it-IT" smtClean="0"/>
              <a:t>sforzo)</a:t>
            </a:r>
          </a:p>
          <a:p>
            <a:pPr marL="0" indent="0" algn="ctr">
              <a:buNone/>
            </a:pPr>
            <a:r>
              <a:rPr lang="it-IT" b="1" smtClean="0">
                <a:solidFill>
                  <a:srgbClr val="002060"/>
                </a:solidFill>
              </a:rPr>
              <a:t> </a:t>
            </a:r>
            <a:r>
              <a:rPr lang="it-IT"/>
              <a:t>e di </a:t>
            </a:r>
            <a:r>
              <a:rPr lang="it-IT" b="1" smtClean="0">
                <a:solidFill>
                  <a:srgbClr val="002060"/>
                </a:solidFill>
              </a:rPr>
              <a:t>complementarità</a:t>
            </a:r>
            <a:r>
              <a:rPr lang="it-IT" smtClean="0"/>
              <a:t> </a:t>
            </a:r>
            <a:r>
              <a:rPr lang="it-IT" b="1">
                <a:solidFill>
                  <a:srgbClr val="002060"/>
                </a:solidFill>
              </a:rPr>
              <a:t>e condivisione</a:t>
            </a:r>
          </a:p>
          <a:p>
            <a:pPr marL="0" indent="0" algn="ctr">
              <a:buNone/>
            </a:pPr>
            <a:r>
              <a:rPr lang="it-IT"/>
              <a:t>(bisogno di protezione, bisogno di definizione, bisogno di rassicurazione e bisogno di riconoscimento)</a:t>
            </a:r>
          </a:p>
          <a:p>
            <a:pPr marL="0" indent="0" algn="ctr">
              <a:buNone/>
            </a:pP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073720" y="4431323"/>
            <a:ext cx="3118280" cy="2426677"/>
          </a:xfrm>
          <a:prstGeom prst="rect">
            <a:avLst/>
          </a:prstGeom>
        </p:spPr>
      </p:pic>
    </p:spTree>
    <p:extLst>
      <p:ext uri="{BB962C8B-B14F-4D97-AF65-F5344CB8AC3E}">
        <p14:creationId xmlns:p14="http://schemas.microsoft.com/office/powerpoint/2010/main" xmlns="" val="219467922"/>
      </p:ext>
    </p:extLst>
  </p:cSld>
  <p:clrMapOvr>
    <a:masterClrMapping/>
  </p:clrMapOvr>
  <mc:AlternateContent xmlns:mc="http://schemas.openxmlformats.org/markup-compatibility/2006">
    <mc:Choice xmlns:p14="http://schemas.microsoft.com/office/powerpoint/2010/main" xmlns="" Requires="p14">
      <p:transition spd="slow" p14:dur="2000" advTm="34355"/>
    </mc:Choice>
    <mc:Fallback>
      <p:transition spd="slow" advTm="34355"/>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491698"/>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smtClean="0">
                <a:solidFill>
                  <a:srgbClr val="002060"/>
                </a:solidFill>
              </a:rPr>
              <a:t>Maturazione psicosessuale</a:t>
            </a:r>
            <a:endParaRPr lang="it-IT" b="1">
              <a:solidFill>
                <a:srgbClr val="002060"/>
              </a:solidFill>
            </a:endParaRPr>
          </a:p>
        </p:txBody>
      </p:sp>
      <p:sp>
        <p:nvSpPr>
          <p:cNvPr id="3" name="Segnaposto contenuto 2"/>
          <p:cNvSpPr>
            <a:spLocks noGrp="1"/>
          </p:cNvSpPr>
          <p:nvPr>
            <p:ph idx="1"/>
          </p:nvPr>
        </p:nvSpPr>
        <p:spPr>
          <a:xfrm>
            <a:off x="1451579" y="1900990"/>
            <a:ext cx="9603275" cy="4114800"/>
          </a:xfrm>
        </p:spPr>
        <p:txBody>
          <a:bodyPr>
            <a:normAutofit/>
          </a:bodyPr>
          <a:lstStyle/>
          <a:p>
            <a:pPr marL="0" indent="0" algn="just">
              <a:buNone/>
            </a:pPr>
            <a:r>
              <a:rPr lang="it-IT"/>
              <a:t>La sessualità diventa una motivazione fondamentale in adolescenza e con essa gli adolescenti vivono il nuovo affetto del desiderio sessuale. Questo affetto e l’intenzione di trovare un partner devono essere integrati con le strategie di attaccamento per poter gestire le relazioni </a:t>
            </a:r>
            <a:r>
              <a:rPr lang="it-IT" smtClean="0"/>
              <a:t>intime.</a:t>
            </a:r>
            <a:r>
              <a:rPr lang="it-IT"/>
              <a:t> </a:t>
            </a:r>
            <a:endParaRPr lang="it-IT" smtClean="0"/>
          </a:p>
          <a:p>
            <a:pPr marL="0" indent="0" algn="just">
              <a:buNone/>
            </a:pPr>
            <a:endParaRPr lang="it-IT"/>
          </a:p>
          <a:p>
            <a:pPr marL="0" indent="0" algn="just">
              <a:buNone/>
            </a:pPr>
            <a:endParaRPr lang="it-IT" smtClean="0"/>
          </a:p>
          <a:p>
            <a:pPr marL="0" indent="0" algn="ctr">
              <a:buNone/>
            </a:pPr>
            <a:r>
              <a:rPr lang="it-IT" i="1">
                <a:solidFill>
                  <a:srgbClr val="7030A0"/>
                </a:solidFill>
              </a:rPr>
              <a:t>L'adolescenza è quell'età in cui i ragazzi non sanno se continuare a picchiare le ragazze o cominciare a baciarle. </a:t>
            </a:r>
            <a:endParaRPr lang="it-IT" i="1" smtClean="0">
              <a:solidFill>
                <a:srgbClr val="7030A0"/>
              </a:solidFill>
            </a:endParaRPr>
          </a:p>
          <a:p>
            <a:pPr marL="0" indent="0" algn="ctr">
              <a:buNone/>
            </a:pPr>
            <a:r>
              <a:rPr lang="it-IT" i="1" smtClean="0">
                <a:solidFill>
                  <a:srgbClr val="7030A0"/>
                </a:solidFill>
              </a:rPr>
              <a:t>(</a:t>
            </a:r>
            <a:r>
              <a:rPr lang="it-IT" i="1">
                <a:solidFill>
                  <a:srgbClr val="7030A0"/>
                </a:solidFill>
              </a:rPr>
              <a:t>Gene Wilder)</a:t>
            </a:r>
            <a:endParaRPr lang="it-IT" i="1" smtClean="0">
              <a:solidFill>
                <a:srgbClr val="7030A0"/>
              </a:solidFill>
            </a:endParaRPr>
          </a:p>
          <a:p>
            <a:pPr marL="0" indent="0">
              <a:buNone/>
            </a:pPr>
            <a:endParaRPr lang="it-IT"/>
          </a:p>
        </p:txBody>
      </p:sp>
    </p:spTree>
    <p:extLst>
      <p:ext uri="{BB962C8B-B14F-4D97-AF65-F5344CB8AC3E}">
        <p14:creationId xmlns:p14="http://schemas.microsoft.com/office/powerpoint/2010/main" xmlns="" val="451333"/>
      </p:ext>
    </p:extLst>
  </p:cSld>
  <p:clrMapOvr>
    <a:masterClrMapping/>
  </p:clrMapOvr>
  <mc:AlternateContent xmlns:mc="http://schemas.openxmlformats.org/markup-compatibility/2006">
    <mc:Choice xmlns:p14="http://schemas.microsoft.com/office/powerpoint/2010/main" xmlns="" Requires="p14">
      <p:transition spd="slow" p14:dur="2000" advTm="27213"/>
    </mc:Choice>
    <mc:Fallback>
      <p:transition spd="slow" advTm="27213"/>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842211"/>
            <a:ext cx="9603275" cy="770912"/>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Cambiamenti corporei</a:t>
            </a:r>
            <a:endParaRPr lang="it-IT" b="1">
              <a:solidFill>
                <a:srgbClr val="002060"/>
              </a:solidFill>
            </a:endParaRPr>
          </a:p>
        </p:txBody>
      </p:sp>
      <p:sp>
        <p:nvSpPr>
          <p:cNvPr id="3" name="Segnaposto contenuto 2"/>
          <p:cNvSpPr>
            <a:spLocks noGrp="1"/>
          </p:cNvSpPr>
          <p:nvPr>
            <p:ph idx="1"/>
          </p:nvPr>
        </p:nvSpPr>
        <p:spPr/>
        <p:txBody>
          <a:bodyPr/>
          <a:lstStyle/>
          <a:p>
            <a:pPr marL="0" indent="0">
              <a:buNone/>
            </a:pPr>
            <a:r>
              <a:rPr lang="it-IT"/>
              <a:t>cambiamenti fisici ed ormonali: </a:t>
            </a:r>
            <a:r>
              <a:rPr lang="it-IT" smtClean="0"/>
              <a:t>aumenta la </a:t>
            </a:r>
            <a:r>
              <a:rPr lang="it-IT"/>
              <a:t>statura, spuntano i peli, cambiamenti della pelle, </a:t>
            </a:r>
            <a:r>
              <a:rPr lang="it-IT" smtClean="0"/>
              <a:t>si formano i </a:t>
            </a:r>
            <a:r>
              <a:rPr lang="it-IT"/>
              <a:t>caratteri sessuali di genere, </a:t>
            </a:r>
            <a:r>
              <a:rPr lang="it-IT" smtClean="0"/>
              <a:t>aumenta  il </a:t>
            </a:r>
            <a:r>
              <a:rPr lang="it-IT"/>
              <a:t>lavoro delle ghiandole sudoripare, </a:t>
            </a:r>
            <a:r>
              <a:rPr lang="it-IT" smtClean="0"/>
              <a:t>si abbassa il </a:t>
            </a:r>
            <a:r>
              <a:rPr lang="it-IT"/>
              <a:t>timbro della </a:t>
            </a:r>
            <a:r>
              <a:rPr lang="it-IT" smtClean="0"/>
              <a:t>voce…..</a:t>
            </a:r>
            <a:endParaRPr lang="it-IT"/>
          </a:p>
          <a:p>
            <a:pPr marL="0" indent="0">
              <a:buNone/>
            </a:pPr>
            <a:r>
              <a:rPr lang="it-IT"/>
              <a:t>Le ragazze possono aumentare da 7 fino a 25 chili nel corso dell’adolescenza. La distribuzione del peso non è omogenea in tutto il corpo: aumenta soprattutto il tessuto adiposo di pancia, fianchi e gambe. L’aumento ponderale, nei maschi, può essere di 28-30 kg, dai 12-13 anni fino ai 19-20 </a:t>
            </a:r>
            <a:r>
              <a:rPr lang="it-IT" smtClean="0"/>
              <a:t>anni</a:t>
            </a:r>
            <a:r>
              <a:rPr lang="it-IT"/>
              <a:t> </a:t>
            </a:r>
            <a:r>
              <a:rPr lang="it-IT" smtClean="0"/>
              <a:t>ed è prevalentemente di massa magra.</a:t>
            </a: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411563" y="4802878"/>
            <a:ext cx="3390900" cy="1326934"/>
          </a:xfrm>
          <a:prstGeom prst="rect">
            <a:avLst/>
          </a:prstGeom>
        </p:spPr>
      </p:pic>
    </p:spTree>
    <p:extLst>
      <p:ext uri="{BB962C8B-B14F-4D97-AF65-F5344CB8AC3E}">
        <p14:creationId xmlns:p14="http://schemas.microsoft.com/office/powerpoint/2010/main" xmlns="" val="2021383442"/>
      </p:ext>
    </p:extLst>
  </p:cSld>
  <p:clrMapOvr>
    <a:masterClrMapping/>
  </p:clrMapOvr>
  <mc:AlternateContent xmlns:mc="http://schemas.openxmlformats.org/markup-compatibility/2006">
    <mc:Choice xmlns:p14="http://schemas.microsoft.com/office/powerpoint/2010/main" xmlns="" Requires="p14">
      <p:transition spd="slow" p14:dur="2000" advTm="42477"/>
    </mc:Choice>
    <mc:Fallback>
      <p:transition spd="slow" advTm="42477"/>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69607"/>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smtClean="0">
                <a:solidFill>
                  <a:srgbClr val="002060"/>
                </a:solidFill>
              </a:rPr>
              <a:t>Cambiamenti relazionali</a:t>
            </a:r>
            <a:endParaRPr lang="it-IT" b="1">
              <a:solidFill>
                <a:srgbClr val="002060"/>
              </a:solidFill>
            </a:endParaRPr>
          </a:p>
        </p:txBody>
      </p:sp>
      <p:sp>
        <p:nvSpPr>
          <p:cNvPr id="3" name="Segnaposto contenuto 2"/>
          <p:cNvSpPr>
            <a:spLocks noGrp="1"/>
          </p:cNvSpPr>
          <p:nvPr>
            <p:ph idx="1"/>
          </p:nvPr>
        </p:nvSpPr>
        <p:spPr/>
        <p:txBody>
          <a:bodyPr>
            <a:normAutofit/>
          </a:bodyPr>
          <a:lstStyle/>
          <a:p>
            <a:pPr marL="0" indent="0" algn="just">
              <a:buNone/>
            </a:pPr>
            <a:r>
              <a:rPr lang="it-IT"/>
              <a:t>le relazioni  con i coetanei  diventano sempre più autonome e sempre  meno gestite dalla famiglia. L’esigenza di un ragazzo/a, è</a:t>
            </a:r>
            <a:r>
              <a:rPr lang="it-IT" smtClean="0"/>
              <a:t> l’emancipazione: attraverso </a:t>
            </a:r>
            <a:r>
              <a:rPr lang="it-IT"/>
              <a:t>tentativi ed errori tende sempre più alla autonomia dalla famiglia di origine e contemporaneamente sente sempre </a:t>
            </a:r>
            <a:r>
              <a:rPr lang="it-IT" smtClean="0"/>
              <a:t>più </a:t>
            </a:r>
            <a:r>
              <a:rPr lang="it-IT"/>
              <a:t>forte il bisogno di accettazione e integrazione nel gruppo dei pari, da cui trae (o no) il senso di </a:t>
            </a:r>
            <a:r>
              <a:rPr lang="it-IT" smtClean="0"/>
              <a:t>identità </a:t>
            </a:r>
            <a:r>
              <a:rPr lang="it-IT"/>
              <a:t>e di </a:t>
            </a:r>
            <a:r>
              <a:rPr lang="it-IT" smtClean="0"/>
              <a:t>amabilità.</a:t>
            </a:r>
            <a:endParaRPr lang="it-IT"/>
          </a:p>
          <a:p>
            <a:pPr marL="0" indent="0" algn="just">
              <a:buNone/>
            </a:pPr>
            <a:r>
              <a:rPr lang="it-IT"/>
              <a:t>Le esperienze adolescenziali aumentano i gradi di libertà allargando i confini posti dai genitori</a:t>
            </a:r>
          </a:p>
          <a:p>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215532" y="4608513"/>
            <a:ext cx="3976467" cy="2249487"/>
          </a:xfrm>
          <a:prstGeom prst="rect">
            <a:avLst/>
          </a:prstGeom>
        </p:spPr>
      </p:pic>
    </p:spTree>
    <p:extLst>
      <p:ext uri="{BB962C8B-B14F-4D97-AF65-F5344CB8AC3E}">
        <p14:creationId xmlns:p14="http://schemas.microsoft.com/office/powerpoint/2010/main" xmlns="" val="1600013391"/>
      </p:ext>
    </p:extLst>
  </p:cSld>
  <p:clrMapOvr>
    <a:masterClrMapping/>
  </p:clrMapOvr>
  <mc:AlternateContent xmlns:mc="http://schemas.openxmlformats.org/markup-compatibility/2006">
    <mc:Choice xmlns:p14="http://schemas.microsoft.com/office/powerpoint/2010/main" xmlns="" Requires="p14">
      <p:transition spd="slow" p14:dur="2000" advTm="30725"/>
    </mc:Choice>
    <mc:Fallback>
      <p:transition spd="slow" advTm="30725"/>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b="1" dirty="0" smtClean="0">
                <a:solidFill>
                  <a:srgbClr val="7030A0"/>
                </a:solidFill>
              </a:rPr>
              <a:t>Canzona di bacco</a:t>
            </a:r>
            <a:endParaRPr lang="it-IT" b="1" dirty="0">
              <a:solidFill>
                <a:srgbClr val="7030A0"/>
              </a:solidFill>
            </a:endParaRPr>
          </a:p>
        </p:txBody>
      </p:sp>
      <p:sp>
        <p:nvSpPr>
          <p:cNvPr id="3" name="Segnaposto contenuto 2"/>
          <p:cNvSpPr>
            <a:spLocks noGrp="1"/>
          </p:cNvSpPr>
          <p:nvPr>
            <p:ph idx="1"/>
          </p:nvPr>
        </p:nvSpPr>
        <p:spPr>
          <a:xfrm>
            <a:off x="956603" y="2015732"/>
            <a:ext cx="10367889" cy="3450613"/>
          </a:xfrm>
        </p:spPr>
        <p:txBody>
          <a:bodyPr>
            <a:normAutofit fontScale="85000" lnSpcReduction="10000"/>
          </a:bodyPr>
          <a:lstStyle/>
          <a:p>
            <a:pPr marL="0" indent="0" algn="ctr">
              <a:buNone/>
            </a:pPr>
            <a:r>
              <a:rPr lang="it-IT" i="1" dirty="0" smtClean="0"/>
              <a:t>“Quant’è </a:t>
            </a:r>
            <a:r>
              <a:rPr lang="it-IT" i="1" dirty="0"/>
              <a:t>bella giovinezza</a:t>
            </a:r>
            <a:br>
              <a:rPr lang="it-IT" i="1" dirty="0"/>
            </a:br>
            <a:r>
              <a:rPr lang="it-IT" i="1" dirty="0"/>
              <a:t>       che si fugge tuttavia!</a:t>
            </a:r>
            <a:br>
              <a:rPr lang="it-IT" i="1" dirty="0"/>
            </a:br>
            <a:r>
              <a:rPr lang="it-IT" i="1" dirty="0"/>
              <a:t>       Chi vuole esser lieto, sia,</a:t>
            </a:r>
            <a:br>
              <a:rPr lang="it-IT" i="1" dirty="0"/>
            </a:br>
            <a:r>
              <a:rPr lang="it-IT" i="1" dirty="0"/>
              <a:t>       di </a:t>
            </a:r>
            <a:r>
              <a:rPr lang="it-IT" i="1" dirty="0" err="1"/>
              <a:t>doman</a:t>
            </a:r>
            <a:r>
              <a:rPr lang="it-IT" i="1" dirty="0"/>
              <a:t> non c’è certezza</a:t>
            </a:r>
            <a:r>
              <a:rPr lang="it-IT" i="1" dirty="0" smtClean="0"/>
              <a:t>.”</a:t>
            </a:r>
          </a:p>
          <a:p>
            <a:pPr marL="0" indent="0" algn="ctr">
              <a:buNone/>
            </a:pPr>
            <a:r>
              <a:rPr lang="it-IT" dirty="0"/>
              <a:t>	</a:t>
            </a:r>
            <a:r>
              <a:rPr lang="it-IT" dirty="0" smtClean="0"/>
              <a:t>			(Lorenzo dei Medici)</a:t>
            </a:r>
          </a:p>
          <a:p>
            <a:pPr marL="0" indent="0" algn="ctr">
              <a:buNone/>
            </a:pPr>
            <a:r>
              <a:rPr lang="it-IT" dirty="0">
                <a:solidFill>
                  <a:schemeClr val="accent3">
                    <a:lumMod val="50000"/>
                  </a:schemeClr>
                </a:solidFill>
              </a:rPr>
              <a:t>Che stagione, l’adolescenza. </a:t>
            </a:r>
            <a:endParaRPr lang="it-IT" dirty="0" smtClean="0">
              <a:solidFill>
                <a:schemeClr val="accent3">
                  <a:lumMod val="50000"/>
                </a:schemeClr>
              </a:solidFill>
            </a:endParaRPr>
          </a:p>
          <a:p>
            <a:pPr marL="0" indent="0" algn="ctr">
              <a:buNone/>
            </a:pPr>
            <a:r>
              <a:rPr lang="it-IT" dirty="0" smtClean="0">
                <a:solidFill>
                  <a:schemeClr val="accent3">
                    <a:lumMod val="50000"/>
                  </a:schemeClr>
                </a:solidFill>
              </a:rPr>
              <a:t>Senti </a:t>
            </a:r>
            <a:r>
              <a:rPr lang="it-IT" dirty="0">
                <a:solidFill>
                  <a:schemeClr val="accent3">
                    <a:lumMod val="50000"/>
                  </a:schemeClr>
                </a:solidFill>
              </a:rPr>
              <a:t>di poter esser tutto e ancora non sei nulla e proprio questa è la ragione della tua onnipotenza mentale. </a:t>
            </a:r>
            <a:endParaRPr lang="it-IT" dirty="0" smtClean="0">
              <a:solidFill>
                <a:schemeClr val="accent3">
                  <a:lumMod val="50000"/>
                </a:schemeClr>
              </a:solidFill>
            </a:endParaRPr>
          </a:p>
          <a:p>
            <a:pPr marL="0" indent="0" algn="ctr">
              <a:buNone/>
            </a:pPr>
            <a:r>
              <a:rPr lang="it-IT" dirty="0" smtClean="0">
                <a:solidFill>
                  <a:schemeClr val="accent3">
                    <a:lumMod val="50000"/>
                  </a:schemeClr>
                </a:solidFill>
              </a:rPr>
              <a:t>Non </a:t>
            </a:r>
            <a:r>
              <a:rPr lang="it-IT" dirty="0">
                <a:solidFill>
                  <a:schemeClr val="accent3">
                    <a:lumMod val="50000"/>
                  </a:schemeClr>
                </a:solidFill>
              </a:rPr>
              <a:t>hai confini, l’immaginazione può spaziare ovunque.</a:t>
            </a:r>
            <a:br>
              <a:rPr lang="it-IT" dirty="0">
                <a:solidFill>
                  <a:schemeClr val="accent3">
                    <a:lumMod val="50000"/>
                  </a:schemeClr>
                </a:solidFill>
              </a:rPr>
            </a:br>
            <a:r>
              <a:rPr lang="it-IT" dirty="0">
                <a:solidFill>
                  <a:schemeClr val="accent3">
                    <a:lumMod val="50000"/>
                  </a:schemeClr>
                </a:solidFill>
              </a:rPr>
              <a:t>(Eugenio Scalfari</a:t>
            </a:r>
            <a:r>
              <a:rPr lang="it-IT" dirty="0">
                <a:solidFill>
                  <a:srgbClr val="7030A0"/>
                </a:solidFill>
              </a:rPr>
              <a:t>)</a:t>
            </a:r>
          </a:p>
          <a:p>
            <a:pPr marL="0" indent="0" algn="ctr">
              <a:buNone/>
            </a:pPr>
            <a:endParaRPr lang="it-IT" dirty="0" smtClean="0"/>
          </a:p>
          <a:p>
            <a:pPr marL="0" indent="0">
              <a:buNone/>
            </a:pPr>
            <a:endParaRPr lang="it-IT" dirty="0"/>
          </a:p>
        </p:txBody>
      </p:sp>
    </p:spTree>
    <p:extLst>
      <p:ext uri="{BB962C8B-B14F-4D97-AF65-F5344CB8AC3E}">
        <p14:creationId xmlns:p14="http://schemas.microsoft.com/office/powerpoint/2010/main" xmlns="" val="1979941264"/>
      </p:ext>
    </p:extLst>
  </p:cSld>
  <p:clrMapOvr>
    <a:masterClrMapping/>
  </p:clrMapOvr>
  <mc:AlternateContent xmlns:mc="http://schemas.openxmlformats.org/markup-compatibility/2006">
    <mc:Choice xmlns:p14="http://schemas.microsoft.com/office/powerpoint/2010/main" xmlns="" Requires="p14">
      <p:transition spd="slow" p14:dur="2000" advTm="72221"/>
    </mc:Choice>
    <mc:Fallback>
      <p:transition spd="slow" advTm="72221"/>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69607"/>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smtClean="0">
                <a:solidFill>
                  <a:srgbClr val="002060"/>
                </a:solidFill>
              </a:rPr>
              <a:t>Crisi adolescenziale</a:t>
            </a:r>
            <a:endParaRPr lang="it-IT" b="1">
              <a:solidFill>
                <a:srgbClr val="002060"/>
              </a:solidFill>
            </a:endParaRPr>
          </a:p>
        </p:txBody>
      </p:sp>
      <p:sp>
        <p:nvSpPr>
          <p:cNvPr id="3" name="Segnaposto contenuto 2"/>
          <p:cNvSpPr>
            <a:spLocks noGrp="1"/>
          </p:cNvSpPr>
          <p:nvPr>
            <p:ph idx="1"/>
          </p:nvPr>
        </p:nvSpPr>
        <p:spPr/>
        <p:txBody>
          <a:bodyPr>
            <a:normAutofit lnSpcReduction="10000"/>
          </a:bodyPr>
          <a:lstStyle/>
          <a:p>
            <a:pPr marL="0" indent="0" algn="just">
              <a:buNone/>
            </a:pPr>
            <a:r>
              <a:rPr lang="it-IT" smtClean="0"/>
              <a:t>Non sempre l’assimilazione dell’esperienza appare compatibile con il senso di sé che si era costruito fino a quel momento.  Ogni volta che il sistema va incontro ad una fase di instabilità e disarmonia, inevitabilmente deve anche affrontare un riassetto del senso di sé e della propria identità e del proprio significato personale. Questo determina un processo di attivazione emotiva per cui il soggetto deve codificare e ristrutturare l’esperienza che coglie attraverso il travaglio emotivo sperimentato.</a:t>
            </a:r>
          </a:p>
          <a:p>
            <a:pPr marL="0" indent="0" algn="just">
              <a:buNone/>
            </a:pPr>
            <a:r>
              <a:rPr lang="it-IT" smtClean="0"/>
              <a:t>Se la nuova esperienza risulta eccessivamente perturbante e non integrabile al sistema il soggetto avvertirà una discrepanza rispetto all’immagine di sé da cui deriveranno cambiamenti profondi.</a:t>
            </a: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458793" y="5045015"/>
            <a:ext cx="2724432" cy="1812985"/>
          </a:xfrm>
          <a:prstGeom prst="rect">
            <a:avLst/>
          </a:prstGeom>
        </p:spPr>
      </p:pic>
    </p:spTree>
    <p:extLst>
      <p:ext uri="{BB962C8B-B14F-4D97-AF65-F5344CB8AC3E}">
        <p14:creationId xmlns:p14="http://schemas.microsoft.com/office/powerpoint/2010/main" xmlns="" val="2049149362"/>
      </p:ext>
    </p:extLst>
  </p:cSld>
  <p:clrMapOvr>
    <a:masterClrMapping/>
  </p:clrMapOvr>
  <mc:AlternateContent xmlns:mc="http://schemas.openxmlformats.org/markup-compatibility/2006">
    <mc:Choice xmlns:p14="http://schemas.microsoft.com/office/powerpoint/2010/main" xmlns="" Requires="p14">
      <p:transition spd="slow" p14:dur="2000" advTm="48122"/>
    </mc:Choice>
    <mc:Fallback>
      <p:transition spd="slow" advTm="48122"/>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94656"/>
            <a:ext cx="9603275" cy="1049235"/>
          </a:xfrm>
        </p:spPr>
        <p:style>
          <a:lnRef idx="1">
            <a:schemeClr val="accent6"/>
          </a:lnRef>
          <a:fillRef idx="2">
            <a:schemeClr val="accent6"/>
          </a:fillRef>
          <a:effectRef idx="1">
            <a:schemeClr val="accent6"/>
          </a:effectRef>
          <a:fontRef idx="minor">
            <a:schemeClr val="dk1"/>
          </a:fontRef>
        </p:style>
        <p:txBody>
          <a:bodyPr/>
          <a:lstStyle/>
          <a:p>
            <a:pPr algn="ctr"/>
            <a:r>
              <a:rPr lang="it-IT" b="1" smtClean="0"/>
              <a:t/>
            </a:r>
            <a:br>
              <a:rPr lang="it-IT" b="1" smtClean="0"/>
            </a:br>
            <a:r>
              <a:rPr lang="it-IT" b="1" err="1" smtClean="0"/>
              <a:t>Normalita’</a:t>
            </a:r>
            <a:r>
              <a:rPr lang="it-IT" b="1" smtClean="0"/>
              <a:t> e patologia</a:t>
            </a:r>
            <a:endParaRPr lang="it-IT" b="1"/>
          </a:p>
        </p:txBody>
      </p:sp>
      <p:sp>
        <p:nvSpPr>
          <p:cNvPr id="3" name="Segnaposto contenuto 2"/>
          <p:cNvSpPr>
            <a:spLocks noGrp="1"/>
          </p:cNvSpPr>
          <p:nvPr>
            <p:ph idx="1"/>
          </p:nvPr>
        </p:nvSpPr>
        <p:spPr/>
        <p:txBody>
          <a:bodyPr>
            <a:normAutofit fontScale="85000" lnSpcReduction="20000"/>
          </a:bodyPr>
          <a:lstStyle/>
          <a:p>
            <a:pPr marL="0" indent="0" algn="just">
              <a:buNone/>
            </a:pPr>
            <a:r>
              <a:rPr lang="it-IT" smtClean="0"/>
              <a:t>Normalità e patologia di una crisi si collocano all’interno di un continuum, spesso senza evidenti discontinuità tra una condizione e l’altra; vanno pertanto considerate come differenti dimensioni nel livello di elaborazione e di integrazione dell’esperienza in rapporto all’organizzazione di significato personale (Nardi, 2007).</a:t>
            </a:r>
          </a:p>
          <a:p>
            <a:pPr marL="0" indent="0" algn="just">
              <a:buNone/>
            </a:pPr>
            <a:r>
              <a:rPr lang="it-IT" smtClean="0"/>
              <a:t>Il livello di intensità della perturbazione dipende:</a:t>
            </a:r>
          </a:p>
          <a:p>
            <a:pPr algn="just">
              <a:buFont typeface="Wingdings" charset="2"/>
              <a:buChar char="v"/>
            </a:pPr>
            <a:r>
              <a:rPr lang="it-IT" smtClean="0"/>
              <a:t>Flessibilità</a:t>
            </a:r>
          </a:p>
          <a:p>
            <a:pPr algn="just">
              <a:buFont typeface="Wingdings" charset="2"/>
              <a:buChar char="v"/>
            </a:pPr>
            <a:r>
              <a:rPr lang="it-IT" err="1" smtClean="0"/>
              <a:t>Generatività</a:t>
            </a:r>
            <a:endParaRPr lang="it-IT" smtClean="0"/>
          </a:p>
          <a:p>
            <a:pPr algn="just">
              <a:buFont typeface="Wingdings" charset="2"/>
              <a:buChar char="v"/>
            </a:pPr>
            <a:r>
              <a:rPr lang="it-IT" smtClean="0"/>
              <a:t>Astrazione</a:t>
            </a:r>
          </a:p>
          <a:p>
            <a:pPr algn="just">
              <a:buFont typeface="Wingdings" charset="2"/>
              <a:buChar char="v"/>
            </a:pPr>
            <a:r>
              <a:rPr lang="it-IT" err="1" smtClean="0"/>
              <a:t>Autointegrazione</a:t>
            </a:r>
            <a:endParaRPr lang="it-IT" smtClean="0"/>
          </a:p>
          <a:p>
            <a:pPr algn="just">
              <a:buFont typeface="Wingdings" charset="2"/>
              <a:buChar char="v"/>
            </a:pPr>
            <a:r>
              <a:rPr lang="it-IT" err="1" smtClean="0"/>
              <a:t>Sequenzializzazione</a:t>
            </a:r>
            <a:r>
              <a:rPr lang="it-IT" smtClean="0"/>
              <a:t> temporale</a:t>
            </a: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8915400" y="3621117"/>
            <a:ext cx="3276600" cy="2476500"/>
          </a:xfrm>
          <a:prstGeom prst="rect">
            <a:avLst/>
          </a:prstGeom>
        </p:spPr>
      </p:pic>
    </p:spTree>
    <p:extLst>
      <p:ext uri="{BB962C8B-B14F-4D97-AF65-F5344CB8AC3E}">
        <p14:creationId xmlns:p14="http://schemas.microsoft.com/office/powerpoint/2010/main" xmlns="" val="1398589415"/>
      </p:ext>
    </p:extLst>
  </p:cSld>
  <p:clrMapOvr>
    <a:masterClrMapping/>
  </p:clrMapOvr>
  <mc:AlternateContent xmlns:mc="http://schemas.openxmlformats.org/markup-compatibility/2006">
    <mc:Choice xmlns:p14="http://schemas.microsoft.com/office/powerpoint/2010/main" xmlns="" Requires="p14">
      <p:transition spd="slow" p14:dur="2000" advTm="19791"/>
    </mc:Choice>
    <mc:Fallback>
      <p:transition spd="slow" advTm="19791"/>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63887"/>
            <a:ext cx="9603275" cy="1049235"/>
          </a:xfrm>
        </p:spPr>
        <p:style>
          <a:lnRef idx="1">
            <a:schemeClr val="dk1"/>
          </a:lnRef>
          <a:fillRef idx="2">
            <a:schemeClr val="dk1"/>
          </a:fillRef>
          <a:effectRef idx="1">
            <a:schemeClr val="dk1"/>
          </a:effectRef>
          <a:fontRef idx="minor">
            <a:schemeClr val="dk1"/>
          </a:fontRef>
        </p:style>
        <p:txBody>
          <a:bodyPr/>
          <a:lstStyle/>
          <a:p>
            <a:pPr algn="ctr"/>
            <a:r>
              <a:rPr lang="it-IT" smtClean="0">
                <a:solidFill>
                  <a:schemeClr val="accent6">
                    <a:lumMod val="50000"/>
                  </a:schemeClr>
                </a:solidFill>
              </a:rPr>
              <a:t>sintomi</a:t>
            </a:r>
            <a:endParaRPr lang="it-IT">
              <a:solidFill>
                <a:schemeClr val="accent6">
                  <a:lumMod val="50000"/>
                </a:schemeClr>
              </a:solidFill>
            </a:endParaRPr>
          </a:p>
        </p:txBody>
      </p:sp>
      <p:sp>
        <p:nvSpPr>
          <p:cNvPr id="3" name="Segnaposto contenuto 2"/>
          <p:cNvSpPr>
            <a:spLocks noGrp="1"/>
          </p:cNvSpPr>
          <p:nvPr>
            <p:ph idx="1"/>
          </p:nvPr>
        </p:nvSpPr>
        <p:spPr>
          <a:xfrm>
            <a:off x="1451579" y="1895416"/>
            <a:ext cx="9603275" cy="4000058"/>
          </a:xfrm>
        </p:spPr>
        <p:txBody>
          <a:bodyPr>
            <a:normAutofit fontScale="92500" lnSpcReduction="10000"/>
          </a:bodyPr>
          <a:lstStyle/>
          <a:p>
            <a:pPr marL="0" indent="0" algn="ctr">
              <a:buNone/>
            </a:pPr>
            <a:r>
              <a:rPr lang="it-IT" b="1" smtClean="0"/>
              <a:t>processi autoreferenziali</a:t>
            </a:r>
          </a:p>
          <a:p>
            <a:pPr marL="0" indent="0" algn="ctr">
              <a:buNone/>
            </a:pPr>
            <a:r>
              <a:rPr lang="it-IT" smtClean="0"/>
              <a:t>volti al mantenimento </a:t>
            </a:r>
            <a:r>
              <a:rPr lang="it-IT"/>
              <a:t>della stabilità e coerenza </a:t>
            </a:r>
            <a:r>
              <a:rPr lang="it-IT" smtClean="0"/>
              <a:t>del sentimento </a:t>
            </a:r>
            <a:r>
              <a:rPr lang="it-IT"/>
              <a:t>di sé </a:t>
            </a:r>
            <a:endParaRPr lang="it-IT" smtClean="0"/>
          </a:p>
          <a:p>
            <a:pPr marL="0" indent="0" algn="ctr">
              <a:buNone/>
            </a:pPr>
            <a:r>
              <a:rPr lang="it-IT" smtClean="0"/>
              <a:t>a </a:t>
            </a:r>
            <a:r>
              <a:rPr lang="it-IT"/>
              <a:t>fronte di eventi vitali </a:t>
            </a:r>
            <a:r>
              <a:rPr lang="it-IT" smtClean="0"/>
              <a:t>critici percepiti </a:t>
            </a:r>
            <a:r>
              <a:rPr lang="it-IT"/>
              <a:t>come minaccianti in tal senso.</a:t>
            </a:r>
          </a:p>
          <a:p>
            <a:pPr marL="0" indent="0" algn="ctr">
              <a:buNone/>
            </a:pPr>
            <a:r>
              <a:rPr lang="it-IT" b="1" smtClean="0"/>
              <a:t>mezzi</a:t>
            </a:r>
            <a:r>
              <a:rPr lang="it-IT" smtClean="0"/>
              <a:t> </a:t>
            </a:r>
          </a:p>
          <a:p>
            <a:pPr marL="0" indent="0" algn="ctr">
              <a:buNone/>
            </a:pPr>
            <a:r>
              <a:rPr lang="it-IT" smtClean="0"/>
              <a:t>volti </a:t>
            </a:r>
            <a:r>
              <a:rPr lang="it-IT"/>
              <a:t>al mantenimento </a:t>
            </a:r>
            <a:r>
              <a:rPr lang="it-IT" smtClean="0"/>
              <a:t>dello stato </a:t>
            </a:r>
            <a:r>
              <a:rPr lang="it-IT"/>
              <a:t>di relazione </a:t>
            </a:r>
            <a:endParaRPr lang="it-IT" smtClean="0"/>
          </a:p>
          <a:p>
            <a:pPr marL="0" indent="0" algn="ctr">
              <a:buNone/>
            </a:pPr>
            <a:r>
              <a:rPr lang="it-IT" smtClean="0"/>
              <a:t>con </a:t>
            </a:r>
            <a:r>
              <a:rPr lang="it-IT"/>
              <a:t>le figure </a:t>
            </a:r>
            <a:r>
              <a:rPr lang="it-IT" smtClean="0"/>
              <a:t>affettivamente significative </a:t>
            </a:r>
            <a:r>
              <a:rPr lang="it-IT"/>
              <a:t>del proprio ambiente, </a:t>
            </a:r>
            <a:endParaRPr lang="it-IT" smtClean="0"/>
          </a:p>
          <a:p>
            <a:pPr marL="0" indent="0" algn="ctr">
              <a:buNone/>
            </a:pPr>
            <a:r>
              <a:rPr lang="it-IT" smtClean="0"/>
              <a:t>a </a:t>
            </a:r>
            <a:r>
              <a:rPr lang="it-IT"/>
              <a:t>fronte </a:t>
            </a:r>
            <a:r>
              <a:rPr lang="it-IT" smtClean="0"/>
              <a:t>di sbilanciamenti </a:t>
            </a:r>
            <a:r>
              <a:rPr lang="it-IT"/>
              <a:t>affettivi percepiti come non </a:t>
            </a:r>
            <a:r>
              <a:rPr lang="it-IT" smtClean="0"/>
              <a:t>più gestibili </a:t>
            </a:r>
            <a:r>
              <a:rPr lang="it-IT"/>
              <a:t>sulla scorta degli abituali </a:t>
            </a:r>
            <a:r>
              <a:rPr lang="it-IT" smtClean="0"/>
              <a:t>meccanismi di </a:t>
            </a:r>
            <a:r>
              <a:rPr lang="it-IT"/>
              <a:t>compenso;</a:t>
            </a:r>
          </a:p>
          <a:p>
            <a:pPr marL="0" indent="0" algn="ctr">
              <a:buNone/>
            </a:pPr>
            <a:r>
              <a:rPr lang="it-IT" smtClean="0">
                <a:solidFill>
                  <a:srgbClr val="002060"/>
                </a:solidFill>
              </a:rPr>
              <a:t> </a:t>
            </a:r>
            <a:r>
              <a:rPr lang="it-IT">
                <a:solidFill>
                  <a:srgbClr val="002060"/>
                </a:solidFill>
              </a:rPr>
              <a:t>(Guidano e Liotti, 1983, Guidano, 1986, 1991, Lambruschi, 2004, 2013)</a:t>
            </a:r>
          </a:p>
          <a:p>
            <a:pPr marL="0" indent="0" algn="ctr">
              <a:buNone/>
            </a:pPr>
            <a:endParaRPr lang="it-IT"/>
          </a:p>
        </p:txBody>
      </p:sp>
    </p:spTree>
    <p:extLst>
      <p:ext uri="{BB962C8B-B14F-4D97-AF65-F5344CB8AC3E}">
        <p14:creationId xmlns:p14="http://schemas.microsoft.com/office/powerpoint/2010/main" xmlns="" val="1081705308"/>
      </p:ext>
    </p:extLst>
  </p:cSld>
  <p:clrMapOvr>
    <a:masterClrMapping/>
  </p:clrMapOvr>
  <mc:AlternateContent xmlns:mc="http://schemas.openxmlformats.org/markup-compatibility/2006">
    <mc:Choice xmlns:p14="http://schemas.microsoft.com/office/powerpoint/2010/main" xmlns="" Requires="p14">
      <p:transition spd="slow" p14:dur="2000" advTm="28305"/>
    </mc:Choice>
    <mc:Fallback>
      <p:transition spd="slow" advTm="28305"/>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443571"/>
            <a:ext cx="9603275" cy="1049235"/>
          </a:xfrm>
        </p:spPr>
        <p:style>
          <a:lnRef idx="1">
            <a:schemeClr val="dk1"/>
          </a:lnRef>
          <a:fillRef idx="2">
            <a:schemeClr val="dk1"/>
          </a:fillRef>
          <a:effectRef idx="1">
            <a:schemeClr val="dk1"/>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sintomi</a:t>
            </a:r>
            <a:endParaRPr lang="it-IT">
              <a:solidFill>
                <a:srgbClr val="7030A0"/>
              </a:solidFill>
            </a:endParaRPr>
          </a:p>
        </p:txBody>
      </p:sp>
      <p:sp>
        <p:nvSpPr>
          <p:cNvPr id="3" name="Segnaposto contenuto 2"/>
          <p:cNvSpPr>
            <a:spLocks noGrp="1"/>
          </p:cNvSpPr>
          <p:nvPr>
            <p:ph idx="1"/>
          </p:nvPr>
        </p:nvSpPr>
        <p:spPr/>
        <p:txBody>
          <a:bodyPr>
            <a:normAutofit/>
          </a:bodyPr>
          <a:lstStyle/>
          <a:p>
            <a:pPr marL="0" indent="0" algn="ctr">
              <a:buNone/>
            </a:pPr>
            <a:r>
              <a:rPr lang="it-IT" b="1"/>
              <a:t>metafore </a:t>
            </a:r>
            <a:r>
              <a:rPr lang="it-IT" b="1" smtClean="0"/>
              <a:t>incompiute</a:t>
            </a:r>
          </a:p>
          <a:p>
            <a:pPr marL="0" indent="0" algn="ctr">
              <a:buNone/>
            </a:pPr>
            <a:r>
              <a:rPr lang="it-IT" smtClean="0"/>
              <a:t>Di specifiche </a:t>
            </a:r>
            <a:r>
              <a:rPr lang="it-IT"/>
              <a:t>aree di </a:t>
            </a:r>
            <a:r>
              <a:rPr lang="it-IT" smtClean="0"/>
              <a:t>esperienza emotiva </a:t>
            </a:r>
          </a:p>
          <a:p>
            <a:pPr marL="0" indent="0" algn="ctr">
              <a:buNone/>
            </a:pPr>
            <a:r>
              <a:rPr lang="it-IT" smtClean="0"/>
              <a:t>non adeguatamente elaborata </a:t>
            </a:r>
            <a:r>
              <a:rPr lang="it-IT"/>
              <a:t>nelle </a:t>
            </a:r>
            <a:r>
              <a:rPr lang="it-IT" smtClean="0"/>
              <a:t>relazioni d’attaccamento</a:t>
            </a:r>
            <a:r>
              <a:rPr lang="it-IT"/>
              <a:t>: </a:t>
            </a:r>
            <a:endParaRPr lang="it-IT" smtClean="0"/>
          </a:p>
          <a:p>
            <a:pPr marL="0" indent="0" algn="ctr">
              <a:buNone/>
            </a:pPr>
            <a:r>
              <a:rPr lang="it-IT" smtClean="0"/>
              <a:t>laddove </a:t>
            </a:r>
            <a:r>
              <a:rPr lang="it-IT"/>
              <a:t>c’è </a:t>
            </a:r>
            <a:r>
              <a:rPr lang="it-IT" smtClean="0"/>
              <a:t>un sintomo</a:t>
            </a:r>
            <a:r>
              <a:rPr lang="it-IT"/>
              <a:t>, </a:t>
            </a:r>
            <a:endParaRPr lang="it-IT" smtClean="0"/>
          </a:p>
          <a:p>
            <a:pPr marL="0" indent="0" algn="ctr">
              <a:buNone/>
            </a:pPr>
            <a:r>
              <a:rPr lang="it-IT" smtClean="0"/>
              <a:t>c’è </a:t>
            </a:r>
            <a:r>
              <a:rPr lang="it-IT"/>
              <a:t>una particolare </a:t>
            </a:r>
            <a:r>
              <a:rPr lang="it-IT" smtClean="0"/>
              <a:t>area emotiva </a:t>
            </a:r>
            <a:r>
              <a:rPr lang="it-IT"/>
              <a:t>scarsamente riconosciuta </a:t>
            </a:r>
            <a:r>
              <a:rPr lang="it-IT" smtClean="0"/>
              <a:t>e articolata </a:t>
            </a:r>
          </a:p>
          <a:p>
            <a:pPr marL="0" indent="0" algn="ctr">
              <a:buNone/>
            </a:pPr>
            <a:r>
              <a:rPr lang="it-IT" smtClean="0"/>
              <a:t>nel </a:t>
            </a:r>
            <a:r>
              <a:rPr lang="it-IT"/>
              <a:t>sistema </a:t>
            </a:r>
            <a:r>
              <a:rPr lang="it-IT" smtClean="0"/>
              <a:t>conoscitivo del </a:t>
            </a:r>
            <a:r>
              <a:rPr lang="it-IT"/>
              <a:t>paziente.</a:t>
            </a:r>
          </a:p>
          <a:p>
            <a:pPr marL="0" indent="0" algn="ctr">
              <a:buNone/>
            </a:pPr>
            <a:r>
              <a:rPr lang="it-IT">
                <a:solidFill>
                  <a:schemeClr val="accent6">
                    <a:lumMod val="50000"/>
                  </a:schemeClr>
                </a:solidFill>
              </a:rPr>
              <a:t>(Liotti, 2001, 2011)</a:t>
            </a:r>
          </a:p>
        </p:txBody>
      </p:sp>
    </p:spTree>
    <p:extLst>
      <p:ext uri="{BB962C8B-B14F-4D97-AF65-F5344CB8AC3E}">
        <p14:creationId xmlns:p14="http://schemas.microsoft.com/office/powerpoint/2010/main" xmlns="" val="417840921"/>
      </p:ext>
    </p:extLst>
  </p:cSld>
  <p:clrMapOvr>
    <a:masterClrMapping/>
  </p:clrMapOvr>
  <mc:AlternateContent xmlns:mc="http://schemas.openxmlformats.org/markup-compatibility/2006">
    <mc:Choice xmlns:p14="http://schemas.microsoft.com/office/powerpoint/2010/main" xmlns="" Requires="p14">
      <p:transition spd="slow" p14:dur="2000" advTm="26858"/>
    </mc:Choice>
    <mc:Fallback>
      <p:transition spd="slow" advTm="26858"/>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pPr algn="ctr"/>
            <a:r>
              <a:rPr lang="it-IT" b="1" smtClean="0">
                <a:solidFill>
                  <a:srgbClr val="002060"/>
                </a:solidFill>
              </a:rPr>
              <a:t>sintomi</a:t>
            </a:r>
            <a:endParaRPr lang="it-IT" b="1">
              <a:solidFill>
                <a:srgbClr val="002060"/>
              </a:solidFill>
            </a:endParaRPr>
          </a:p>
        </p:txBody>
      </p:sp>
      <p:sp>
        <p:nvSpPr>
          <p:cNvPr id="3" name="Segnaposto contenuto 2"/>
          <p:cNvSpPr>
            <a:spLocks noGrp="1"/>
          </p:cNvSpPr>
          <p:nvPr>
            <p:ph idx="1"/>
          </p:nvPr>
        </p:nvSpPr>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Chiavi di accesso </a:t>
            </a:r>
          </a:p>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per comprendere le modalità soggettive </a:t>
            </a:r>
          </a:p>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con le quali il soggetto riferisce a sé l’esperienza </a:t>
            </a:r>
          </a:p>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e la utilizza nella costruzione del proprio significato personale</a:t>
            </a:r>
          </a:p>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Rappresentano l’espressione del miglior tentativo d’adattamento tra quelli possibili </a:t>
            </a:r>
          </a:p>
          <a:p>
            <a:pPr marL="0" marR="0" lvl="0" indent="0" algn="ctr" defTabSz="914400" eaLnBrk="1" fontAlgn="auto" latinLnBrk="0" hangingPunct="1">
              <a:lnSpc>
                <a:spcPct val="100000"/>
              </a:lnSpc>
              <a:spcBef>
                <a:spcPts val="0"/>
              </a:spcBef>
              <a:spcAft>
                <a:spcPts val="0"/>
              </a:spcAft>
              <a:buClrTx/>
              <a:buSzTx/>
              <a:buFontTx/>
              <a:buNone/>
              <a:tabLst/>
              <a:defRPr/>
            </a:pPr>
            <a:r>
              <a:rPr lang="it-IT" dirty="0" smtClean="0"/>
              <a:t>(a volte l’unico)</a:t>
            </a:r>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228646"/>
            <a:ext cx="1969478" cy="2629354"/>
          </a:xfrm>
          <a:prstGeom prst="rect">
            <a:avLst/>
          </a:prstGeom>
        </p:spPr>
      </p:pic>
    </p:spTree>
    <p:extLst>
      <p:ext uri="{BB962C8B-B14F-4D97-AF65-F5344CB8AC3E}">
        <p14:creationId xmlns:p14="http://schemas.microsoft.com/office/powerpoint/2010/main" xmlns="" val="1529362900"/>
      </p:ext>
    </p:extLst>
  </p:cSld>
  <p:clrMapOvr>
    <a:masterClrMapping/>
  </p:clrMapOvr>
  <mc:AlternateContent xmlns:mc="http://schemas.openxmlformats.org/markup-compatibility/2006">
    <mc:Choice xmlns:p14="http://schemas.microsoft.com/office/powerpoint/2010/main" xmlns="" Requires="p14">
      <p:transition spd="slow" p14:dur="2000" advTm="26698"/>
    </mc:Choice>
    <mc:Fallback>
      <p:transition spd="slow" advTm="26698"/>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36077"/>
            <a:ext cx="9603275" cy="1049235"/>
          </a:xfrm>
        </p:spPr>
        <p:style>
          <a:lnRef idx="1">
            <a:schemeClr val="dk1"/>
          </a:lnRef>
          <a:fillRef idx="2">
            <a:schemeClr val="dk1"/>
          </a:fillRef>
          <a:effectRef idx="1">
            <a:schemeClr val="dk1"/>
          </a:effectRef>
          <a:fontRef idx="minor">
            <a:schemeClr val="dk1"/>
          </a:fontRef>
        </p:style>
        <p:txBody>
          <a:bodyPr/>
          <a:lstStyle/>
          <a:p>
            <a:pPr algn="ctr"/>
            <a:r>
              <a:rPr lang="it-IT" b="1" smtClean="0">
                <a:solidFill>
                  <a:srgbClr val="002060"/>
                </a:solidFill>
              </a:rPr>
              <a:t/>
            </a:r>
            <a:br>
              <a:rPr lang="it-IT" b="1" smtClean="0">
                <a:solidFill>
                  <a:srgbClr val="002060"/>
                </a:solidFill>
              </a:rPr>
            </a:br>
            <a:r>
              <a:rPr lang="it-IT" b="1" smtClean="0">
                <a:solidFill>
                  <a:srgbClr val="002060"/>
                </a:solidFill>
              </a:rPr>
              <a:t>Sintomi e corpo</a:t>
            </a:r>
            <a:endParaRPr lang="it-IT" b="1">
              <a:solidFill>
                <a:srgbClr val="002060"/>
              </a:solidFill>
            </a:endParaRPr>
          </a:p>
        </p:txBody>
      </p:sp>
      <p:sp>
        <p:nvSpPr>
          <p:cNvPr id="3" name="Segnaposto contenuto 2"/>
          <p:cNvSpPr>
            <a:spLocks noGrp="1"/>
          </p:cNvSpPr>
          <p:nvPr>
            <p:ph idx="1"/>
          </p:nvPr>
        </p:nvSpPr>
        <p:spPr/>
        <p:txBody>
          <a:bodyPr>
            <a:normAutofit/>
          </a:bodyPr>
          <a:lstStyle/>
          <a:p>
            <a:pPr marL="0" indent="0" algn="ctr">
              <a:buNone/>
            </a:pPr>
            <a:r>
              <a:rPr lang="it-IT" smtClean="0"/>
              <a:t>I sintomi si “incarnano” in un corpo</a:t>
            </a:r>
          </a:p>
          <a:p>
            <a:pPr marL="0" indent="0" algn="ctr">
              <a:buNone/>
            </a:pPr>
            <a:r>
              <a:rPr lang="it-IT" smtClean="0"/>
              <a:t>E </a:t>
            </a:r>
            <a:endParaRPr lang="it-IT"/>
          </a:p>
          <a:p>
            <a:pPr marL="0" indent="0" algn="ctr">
              <a:buNone/>
            </a:pPr>
            <a:r>
              <a:rPr lang="it-IT" smtClean="0"/>
              <a:t>“Il corpo, come il sintomo, non può essere considerato </a:t>
            </a:r>
            <a:r>
              <a:rPr lang="it-IT"/>
              <a:t>una monade ma è uno strumento, un organo di interrelazione”</a:t>
            </a:r>
          </a:p>
          <a:p>
            <a:pPr marL="0" indent="0" algn="ctr">
              <a:buNone/>
            </a:pPr>
            <a:r>
              <a:rPr lang="it-IT"/>
              <a:t>Quel gesto, quella postura, quel tono di voce, quella tonicità muscolare (</a:t>
            </a:r>
            <a:r>
              <a:rPr lang="it-IT" smtClean="0"/>
              <a:t>non </a:t>
            </a:r>
            <a:r>
              <a:rPr lang="it-IT"/>
              <a:t>la morfologia) che funzione </a:t>
            </a:r>
            <a:r>
              <a:rPr lang="it-IT" smtClean="0"/>
              <a:t>hanno </a:t>
            </a:r>
            <a:r>
              <a:rPr lang="it-IT"/>
              <a:t>nel mantenimento dello stato di relazione con l’altro?</a:t>
            </a:r>
          </a:p>
          <a:p>
            <a:pPr marL="0" indent="0" algn="r">
              <a:buNone/>
            </a:pPr>
            <a:r>
              <a:rPr lang="it-IT" smtClean="0"/>
              <a:t>(</a:t>
            </a:r>
            <a:r>
              <a:rPr lang="it-IT"/>
              <a:t>L</a:t>
            </a:r>
            <a:r>
              <a:rPr lang="it-IT" smtClean="0"/>
              <a:t>ambruschi)</a:t>
            </a:r>
            <a:endParaRPr lang="it-IT"/>
          </a:p>
        </p:txBody>
      </p:sp>
    </p:spTree>
    <p:extLst>
      <p:ext uri="{BB962C8B-B14F-4D97-AF65-F5344CB8AC3E}">
        <p14:creationId xmlns:p14="http://schemas.microsoft.com/office/powerpoint/2010/main" xmlns="" val="722174068"/>
      </p:ext>
    </p:extLst>
  </p:cSld>
  <p:clrMapOvr>
    <a:masterClrMapping/>
  </p:clrMapOvr>
  <mc:AlternateContent xmlns:mc="http://schemas.openxmlformats.org/markup-compatibility/2006">
    <mc:Choice xmlns:p14="http://schemas.microsoft.com/office/powerpoint/2010/main" xmlns="" Requires="p14">
      <p:transition spd="slow" p14:dur="2000" advTm="26496"/>
    </mc:Choice>
    <mc:Fallback>
      <p:transition spd="slow" advTm="26496"/>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798320" y="466395"/>
            <a:ext cx="8229600"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smtClean="0">
                <a:solidFill>
                  <a:srgbClr val="7030A0"/>
                </a:solidFill>
                <a:latin typeface="Century" pitchFamily="18" charset="0"/>
              </a:rPr>
              <a:t>Disturbi della nutrizione e dell’alimentazione</a:t>
            </a:r>
            <a:endParaRPr lang="it-IT">
              <a:solidFill>
                <a:srgbClr val="7030A0"/>
              </a:solidFill>
              <a:latin typeface="Century" pitchFamily="18" charset="0"/>
            </a:endParaRPr>
          </a:p>
        </p:txBody>
      </p:sp>
      <p:sp>
        <p:nvSpPr>
          <p:cNvPr id="66563" name="Rectangle 3"/>
          <p:cNvSpPr>
            <a:spLocks noGrp="1" noChangeArrowheads="1"/>
          </p:cNvSpPr>
          <p:nvPr>
            <p:ph idx="1"/>
          </p:nvPr>
        </p:nvSpPr>
        <p:spPr>
          <a:xfrm>
            <a:off x="1434905" y="2161736"/>
            <a:ext cx="8775895" cy="3620086"/>
          </a:xfrm>
        </p:spPr>
        <p:txBody>
          <a:bodyPr>
            <a:normAutofit fontScale="92500" lnSpcReduction="20000"/>
          </a:bodyPr>
          <a:lstStyle/>
          <a:p>
            <a:pPr>
              <a:lnSpc>
                <a:spcPct val="110000"/>
              </a:lnSpc>
              <a:buFont typeface="Wingdings" charset="2"/>
              <a:buChar char="v"/>
            </a:pPr>
            <a:r>
              <a:rPr lang="it-IT" dirty="0"/>
              <a:t>Anoressia nervosa</a:t>
            </a:r>
            <a:r>
              <a:rPr lang="it-IT" dirty="0" smtClean="0"/>
              <a:t>;</a:t>
            </a:r>
            <a:endParaRPr lang="it-IT" dirty="0"/>
          </a:p>
          <a:p>
            <a:pPr>
              <a:lnSpc>
                <a:spcPct val="110000"/>
              </a:lnSpc>
              <a:buFont typeface="Wingdings" charset="2"/>
              <a:buChar char="v"/>
            </a:pPr>
            <a:r>
              <a:rPr lang="it-IT" dirty="0"/>
              <a:t>Bulimia nervosa</a:t>
            </a:r>
            <a:r>
              <a:rPr lang="it-IT" dirty="0" smtClean="0"/>
              <a:t>;</a:t>
            </a:r>
          </a:p>
          <a:p>
            <a:pPr>
              <a:lnSpc>
                <a:spcPct val="110000"/>
              </a:lnSpc>
              <a:buFont typeface="Wingdings" charset="2"/>
              <a:buChar char="v"/>
            </a:pPr>
            <a:r>
              <a:rPr lang="it-IT" dirty="0" smtClean="0"/>
              <a:t>Disturbo da alimentazione incontrollata;</a:t>
            </a:r>
          </a:p>
          <a:p>
            <a:pPr>
              <a:lnSpc>
                <a:spcPct val="110000"/>
              </a:lnSpc>
              <a:buFont typeface="Wingdings" charset="2"/>
              <a:buChar char="v"/>
            </a:pPr>
            <a:r>
              <a:rPr lang="it-IT" dirty="0" smtClean="0"/>
              <a:t>Pica;</a:t>
            </a:r>
          </a:p>
          <a:p>
            <a:pPr>
              <a:lnSpc>
                <a:spcPct val="110000"/>
              </a:lnSpc>
              <a:buFont typeface="Wingdings" charset="2"/>
              <a:buChar char="v"/>
            </a:pPr>
            <a:r>
              <a:rPr lang="it-IT" dirty="0" smtClean="0"/>
              <a:t>Disturbo da ruminazione</a:t>
            </a:r>
          </a:p>
          <a:p>
            <a:pPr>
              <a:lnSpc>
                <a:spcPct val="110000"/>
              </a:lnSpc>
              <a:buFont typeface="Wingdings" charset="2"/>
              <a:buChar char="v"/>
            </a:pPr>
            <a:r>
              <a:rPr lang="it-IT" dirty="0" smtClean="0"/>
              <a:t>(</a:t>
            </a:r>
            <a:r>
              <a:rPr lang="it-IT" dirty="0" err="1" smtClean="0"/>
              <a:t>Ortoressia</a:t>
            </a:r>
            <a:r>
              <a:rPr lang="it-IT" dirty="0" smtClean="0"/>
              <a:t>)</a:t>
            </a:r>
          </a:p>
          <a:p>
            <a:pPr marL="0" indent="0" algn="just">
              <a:lnSpc>
                <a:spcPct val="110000"/>
              </a:lnSpc>
              <a:buNone/>
            </a:pPr>
            <a:r>
              <a:rPr lang="it-IT" dirty="0" smtClean="0"/>
              <a:t>In ottica costruttivista: non esistono i disturbi alimentari in quanto tali, ma esistono soggetti che manifestano il disagio della propria crescita attraverso uno di queste espressioni fenomenologiche. Adolescenti che esprimono quindi la difficoltà nella costruzione dell’identità personale. (Nardi)</a:t>
            </a:r>
          </a:p>
        </p:txBody>
      </p:sp>
    </p:spTree>
    <p:custDataLst>
      <p:tags r:id="rId1"/>
    </p:custDataLst>
    <p:extLst>
      <p:ext uri="{BB962C8B-B14F-4D97-AF65-F5344CB8AC3E}">
        <p14:creationId xmlns:p14="http://schemas.microsoft.com/office/powerpoint/2010/main" xmlns="" val="1952951872"/>
      </p:ext>
    </p:extLst>
  </p:cSld>
  <p:clrMapOvr>
    <a:masterClrMapping/>
  </p:clrMapOvr>
  <p:transition advTm="3523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p:cTn id="7" dur="1000" fill="hold"/>
                                        <p:tgtEl>
                                          <p:spTgt spid="66562"/>
                                        </p:tgtEl>
                                        <p:attrNameLst>
                                          <p:attrName>ppt_x</p:attrName>
                                        </p:attrNameLst>
                                      </p:cBhvr>
                                      <p:tavLst>
                                        <p:tav tm="0">
                                          <p:val>
                                            <p:strVal val="#ppt_x-.2"/>
                                          </p:val>
                                        </p:tav>
                                        <p:tav tm="100000">
                                          <p:val>
                                            <p:strVal val="#ppt_x"/>
                                          </p:val>
                                        </p:tav>
                                      </p:tavLst>
                                    </p:anim>
                                    <p:anim calcmode="lin" valueType="num">
                                      <p:cBhvr>
                                        <p:cTn id="8" dur="1000" fill="hold"/>
                                        <p:tgtEl>
                                          <p:spTgt spid="665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6656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66563">
                                            <p:txEl>
                                              <p:pRg st="0" end="0"/>
                                            </p:txEl>
                                          </p:spTgt>
                                        </p:tgtEl>
                                        <p:attrNameLst>
                                          <p:attrName>style.visibility</p:attrName>
                                        </p:attrNameLst>
                                      </p:cBhvr>
                                      <p:to>
                                        <p:strVal val="visible"/>
                                      </p:to>
                                    </p:set>
                                    <p:animEffect transition="in" filter="fade">
                                      <p:cBhvr>
                                        <p:cTn id="14" dur="500"/>
                                        <p:tgtEl>
                                          <p:spTgt spid="66563">
                                            <p:txEl>
                                              <p:pRg st="0" end="0"/>
                                            </p:txEl>
                                          </p:spTgt>
                                        </p:tgtEl>
                                      </p:cBhvr>
                                    </p:animEffect>
                                    <p:anim calcmode="lin" valueType="num">
                                      <p:cBhvr>
                                        <p:cTn id="15" dur="500" fill="hold"/>
                                        <p:tgtEl>
                                          <p:spTgt spid="6656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6656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66563">
                                            <p:txEl>
                                              <p:pRg st="1" end="1"/>
                                            </p:txEl>
                                          </p:spTgt>
                                        </p:tgtEl>
                                        <p:attrNameLst>
                                          <p:attrName>style.visibility</p:attrName>
                                        </p:attrNameLst>
                                      </p:cBhvr>
                                      <p:to>
                                        <p:strVal val="visible"/>
                                      </p:to>
                                    </p:set>
                                    <p:animEffect transition="in" filter="fade">
                                      <p:cBhvr>
                                        <p:cTn id="21" dur="500"/>
                                        <p:tgtEl>
                                          <p:spTgt spid="66563">
                                            <p:txEl>
                                              <p:pRg st="1" end="1"/>
                                            </p:txEl>
                                          </p:spTgt>
                                        </p:tgtEl>
                                      </p:cBhvr>
                                    </p:animEffect>
                                    <p:anim calcmode="lin" valueType="num">
                                      <p:cBhvr>
                                        <p:cTn id="22" dur="500" fill="hold"/>
                                        <p:tgtEl>
                                          <p:spTgt spid="6656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6656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66563">
                                            <p:txEl>
                                              <p:pRg st="2" end="2"/>
                                            </p:txEl>
                                          </p:spTgt>
                                        </p:tgtEl>
                                        <p:attrNameLst>
                                          <p:attrName>style.visibility</p:attrName>
                                        </p:attrNameLst>
                                      </p:cBhvr>
                                      <p:to>
                                        <p:strVal val="visible"/>
                                      </p:to>
                                    </p:set>
                                    <p:animEffect transition="in" filter="fade">
                                      <p:cBhvr>
                                        <p:cTn id="28" dur="500"/>
                                        <p:tgtEl>
                                          <p:spTgt spid="66563">
                                            <p:txEl>
                                              <p:pRg st="2" end="2"/>
                                            </p:txEl>
                                          </p:spTgt>
                                        </p:tgtEl>
                                      </p:cBhvr>
                                    </p:animEffect>
                                    <p:anim calcmode="lin" valueType="num">
                                      <p:cBhvr>
                                        <p:cTn id="29" dur="500" fill="hold"/>
                                        <p:tgtEl>
                                          <p:spTgt spid="66563">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66563">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66563">
                                            <p:txEl>
                                              <p:pRg st="3" end="3"/>
                                            </p:txEl>
                                          </p:spTgt>
                                        </p:tgtEl>
                                        <p:attrNameLst>
                                          <p:attrName>style.visibility</p:attrName>
                                        </p:attrNameLst>
                                      </p:cBhvr>
                                      <p:to>
                                        <p:strVal val="visible"/>
                                      </p:to>
                                    </p:set>
                                    <p:animEffect transition="in" filter="fade">
                                      <p:cBhvr>
                                        <p:cTn id="35" dur="500"/>
                                        <p:tgtEl>
                                          <p:spTgt spid="66563">
                                            <p:txEl>
                                              <p:pRg st="3" end="3"/>
                                            </p:txEl>
                                          </p:spTgt>
                                        </p:tgtEl>
                                      </p:cBhvr>
                                    </p:animEffect>
                                    <p:anim calcmode="lin" valueType="num">
                                      <p:cBhvr>
                                        <p:cTn id="36" dur="500" fill="hold"/>
                                        <p:tgtEl>
                                          <p:spTgt spid="6656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66563">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66563">
                                            <p:txEl>
                                              <p:pRg st="4" end="4"/>
                                            </p:txEl>
                                          </p:spTgt>
                                        </p:tgtEl>
                                        <p:attrNameLst>
                                          <p:attrName>style.visibility</p:attrName>
                                        </p:attrNameLst>
                                      </p:cBhvr>
                                      <p:to>
                                        <p:strVal val="visible"/>
                                      </p:to>
                                    </p:set>
                                    <p:animEffect transition="in" filter="fade">
                                      <p:cBhvr>
                                        <p:cTn id="42" dur="500"/>
                                        <p:tgtEl>
                                          <p:spTgt spid="66563">
                                            <p:txEl>
                                              <p:pRg st="4" end="4"/>
                                            </p:txEl>
                                          </p:spTgt>
                                        </p:tgtEl>
                                      </p:cBhvr>
                                    </p:animEffect>
                                    <p:anim calcmode="lin" valueType="num">
                                      <p:cBhvr>
                                        <p:cTn id="43" dur="500" fill="hold"/>
                                        <p:tgtEl>
                                          <p:spTgt spid="66563">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66563">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66563">
                                            <p:txEl>
                                              <p:pRg st="5" end="5"/>
                                            </p:txEl>
                                          </p:spTgt>
                                        </p:tgtEl>
                                        <p:attrNameLst>
                                          <p:attrName>style.visibility</p:attrName>
                                        </p:attrNameLst>
                                      </p:cBhvr>
                                      <p:to>
                                        <p:strVal val="visible"/>
                                      </p:to>
                                    </p:set>
                                    <p:animEffect transition="in" filter="fade">
                                      <p:cBhvr>
                                        <p:cTn id="49" dur="500"/>
                                        <p:tgtEl>
                                          <p:spTgt spid="66563">
                                            <p:txEl>
                                              <p:pRg st="5" end="5"/>
                                            </p:txEl>
                                          </p:spTgt>
                                        </p:tgtEl>
                                      </p:cBhvr>
                                    </p:animEffect>
                                    <p:anim calcmode="lin" valueType="num">
                                      <p:cBhvr>
                                        <p:cTn id="50" dur="500" fill="hold"/>
                                        <p:tgtEl>
                                          <p:spTgt spid="66563">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66563">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4" presetClass="entr" presetSubtype="0" fill="hold" grpId="0" nodeType="clickEffect">
                                  <p:stCondLst>
                                    <p:cond delay="0"/>
                                  </p:stCondLst>
                                  <p:childTnLst>
                                    <p:set>
                                      <p:cBhvr>
                                        <p:cTn id="55" dur="1" fill="hold">
                                          <p:stCondLst>
                                            <p:cond delay="0"/>
                                          </p:stCondLst>
                                        </p:cTn>
                                        <p:tgtEl>
                                          <p:spTgt spid="66563">
                                            <p:txEl>
                                              <p:pRg st="6" end="6"/>
                                            </p:txEl>
                                          </p:spTgt>
                                        </p:tgtEl>
                                        <p:attrNameLst>
                                          <p:attrName>style.visibility</p:attrName>
                                        </p:attrNameLst>
                                      </p:cBhvr>
                                      <p:to>
                                        <p:strVal val="visible"/>
                                      </p:to>
                                    </p:set>
                                    <p:animEffect transition="in" filter="fade">
                                      <p:cBhvr>
                                        <p:cTn id="56" dur="500"/>
                                        <p:tgtEl>
                                          <p:spTgt spid="66563">
                                            <p:txEl>
                                              <p:pRg st="6" end="6"/>
                                            </p:txEl>
                                          </p:spTgt>
                                        </p:tgtEl>
                                      </p:cBhvr>
                                    </p:animEffect>
                                    <p:anim calcmode="lin" valueType="num">
                                      <p:cBhvr>
                                        <p:cTn id="57" dur="500" fill="hold"/>
                                        <p:tgtEl>
                                          <p:spTgt spid="66563">
                                            <p:txEl>
                                              <p:pRg st="6" end="6"/>
                                            </p:txEl>
                                          </p:spTgt>
                                        </p:tgtEl>
                                        <p:attrNameLst>
                                          <p:attrName>ppt_x</p:attrName>
                                        </p:attrNameLst>
                                      </p:cBhvr>
                                      <p:tavLst>
                                        <p:tav tm="0">
                                          <p:val>
                                            <p:strVal val="#ppt_x"/>
                                          </p:val>
                                        </p:tav>
                                        <p:tav tm="100000">
                                          <p:val>
                                            <p:strVal val="#ppt_x"/>
                                          </p:val>
                                        </p:tav>
                                      </p:tavLst>
                                    </p:anim>
                                    <p:anim calcmode="lin" valueType="num">
                                      <p:cBhvr>
                                        <p:cTn id="58" dur="500" fill="hold"/>
                                        <p:tgtEl>
                                          <p:spTgt spid="66563">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nimBg="1"/>
      <p:bldP spid="6656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09097"/>
            <a:ext cx="9603275" cy="1049235"/>
          </a:xfrm>
        </p:spPr>
        <p:style>
          <a:lnRef idx="1">
            <a:schemeClr val="accent3"/>
          </a:lnRef>
          <a:fillRef idx="2">
            <a:schemeClr val="accent3"/>
          </a:fillRef>
          <a:effectRef idx="1">
            <a:schemeClr val="accent3"/>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Ricerca d’identità</a:t>
            </a:r>
            <a:endParaRPr lang="it-IT">
              <a:solidFill>
                <a:srgbClr val="7030A0"/>
              </a:solidFill>
            </a:endParaRPr>
          </a:p>
        </p:txBody>
      </p:sp>
      <p:sp>
        <p:nvSpPr>
          <p:cNvPr id="3" name="Segnaposto contenuto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a:t>r</a:t>
            </a:r>
            <a:r>
              <a:rPr lang="it-IT" smtClean="0"/>
              <a:t>ifiuto dei modelli di crescita proposti dagli adulti, unici ritenuti validi per identificarsi, per cui si crea uno stallo in cui non si intravedono altre vie di crescita.</a:t>
            </a:r>
          </a:p>
          <a:p>
            <a:pPr marL="0" marR="0" lvl="0" indent="0" defTabSz="914400" eaLnBrk="1" fontAlgn="auto" latinLnBrk="0" hangingPunct="1">
              <a:lnSpc>
                <a:spcPct val="100000"/>
              </a:lnSpc>
              <a:spcBef>
                <a:spcPts val="0"/>
              </a:spcBef>
              <a:spcAft>
                <a:spcPts val="0"/>
              </a:spcAft>
              <a:buClrTx/>
              <a:buSzTx/>
              <a:buFontTx/>
              <a:buNone/>
              <a:tabLst/>
              <a:defRPr/>
            </a:pPr>
            <a:endParaRPr lang="it-IT" smtClean="0"/>
          </a:p>
          <a:p>
            <a:pPr marR="0" lvl="0" defTabSz="914400" eaLnBrk="1" fontAlgn="auto" latinLnBrk="0" hangingPunct="1">
              <a:lnSpc>
                <a:spcPct val="100000"/>
              </a:lnSpc>
              <a:spcBef>
                <a:spcPts val="0"/>
              </a:spcBef>
              <a:spcAft>
                <a:spcPts val="0"/>
              </a:spcAft>
              <a:buClrTx/>
              <a:buSzTx/>
              <a:buFont typeface="Wingdings" charset="2"/>
              <a:buChar char="v"/>
              <a:tabLst/>
              <a:defRPr/>
            </a:pPr>
            <a:r>
              <a:rPr lang="it-IT" smtClean="0"/>
              <a:t>Condotte di sfida e trasgressive : anoressia</a:t>
            </a:r>
          </a:p>
          <a:p>
            <a:pPr marL="0" marR="0" lvl="0" indent="0" defTabSz="914400" eaLnBrk="1" fontAlgn="auto" latinLnBrk="0" hangingPunct="1">
              <a:lnSpc>
                <a:spcPct val="100000"/>
              </a:lnSpc>
              <a:spcBef>
                <a:spcPts val="0"/>
              </a:spcBef>
              <a:spcAft>
                <a:spcPts val="0"/>
              </a:spcAft>
              <a:buClrTx/>
              <a:buSzTx/>
              <a:buNone/>
              <a:tabLst/>
              <a:defRPr/>
            </a:pPr>
            <a:endParaRPr lang="it-IT" smtClean="0"/>
          </a:p>
          <a:p>
            <a:pPr marR="0" lvl="0" defTabSz="914400" eaLnBrk="1" fontAlgn="auto" latinLnBrk="0" hangingPunct="1">
              <a:lnSpc>
                <a:spcPct val="100000"/>
              </a:lnSpc>
              <a:spcBef>
                <a:spcPts val="0"/>
              </a:spcBef>
              <a:spcAft>
                <a:spcPts val="0"/>
              </a:spcAft>
              <a:buClrTx/>
              <a:buSzTx/>
              <a:buFont typeface="Wingdings" charset="2"/>
              <a:buChar char="v"/>
              <a:tabLst/>
              <a:defRPr/>
            </a:pPr>
            <a:r>
              <a:rPr lang="it-IT" smtClean="0"/>
              <a:t>Condotte regressive, abbandoniche e di sconfitta: </a:t>
            </a:r>
            <a:r>
              <a:rPr lang="it-IT" err="1" smtClean="0"/>
              <a:t>beange</a:t>
            </a:r>
            <a:r>
              <a:rPr lang="it-IT" smtClean="0"/>
              <a:t> </a:t>
            </a:r>
            <a:r>
              <a:rPr lang="it-IT" err="1" smtClean="0"/>
              <a:t>eating</a:t>
            </a:r>
            <a:r>
              <a:rPr lang="it-IT" smtClean="0"/>
              <a:t> e obesità</a:t>
            </a:r>
          </a:p>
          <a:p>
            <a:pPr marL="0" marR="0" lvl="0" indent="0" defTabSz="914400" eaLnBrk="1" fontAlgn="auto" latinLnBrk="0" hangingPunct="1">
              <a:lnSpc>
                <a:spcPct val="100000"/>
              </a:lnSpc>
              <a:spcBef>
                <a:spcPts val="0"/>
              </a:spcBef>
              <a:spcAft>
                <a:spcPts val="0"/>
              </a:spcAft>
              <a:buClrTx/>
              <a:buSzTx/>
              <a:buNone/>
              <a:tabLst/>
              <a:defRPr/>
            </a:pPr>
            <a:endParaRPr lang="it-IT" smtClean="0"/>
          </a:p>
          <a:p>
            <a:pPr marR="0" lvl="0" defTabSz="914400" eaLnBrk="1" fontAlgn="auto" latinLnBrk="0" hangingPunct="1">
              <a:lnSpc>
                <a:spcPct val="100000"/>
              </a:lnSpc>
              <a:spcBef>
                <a:spcPts val="0"/>
              </a:spcBef>
              <a:spcAft>
                <a:spcPts val="0"/>
              </a:spcAft>
              <a:buClrTx/>
              <a:buSzTx/>
              <a:buFont typeface="Wingdings" charset="2"/>
              <a:buChar char="v"/>
              <a:tabLst/>
              <a:defRPr/>
            </a:pPr>
            <a:r>
              <a:rPr lang="it-IT" smtClean="0"/>
              <a:t>Atteggiamenti intermedi e impulsivi: bulimia</a:t>
            </a:r>
          </a:p>
          <a:p>
            <a:pPr marL="0" marR="0" lvl="0" indent="0" defTabSz="914400" eaLnBrk="1" fontAlgn="auto" latinLnBrk="0" hangingPunct="1">
              <a:lnSpc>
                <a:spcPct val="100000"/>
              </a:lnSpc>
              <a:spcBef>
                <a:spcPts val="0"/>
              </a:spcBef>
              <a:spcAft>
                <a:spcPts val="0"/>
              </a:spcAft>
              <a:buClrTx/>
              <a:buSzTx/>
              <a:buNone/>
              <a:tabLst/>
              <a:defRPr/>
            </a:pPr>
            <a:endParaRPr lang="it-IT"/>
          </a:p>
          <a:p>
            <a:pPr marL="0" marR="0" lvl="0" indent="0" defTabSz="914400" eaLnBrk="1" fontAlgn="auto" latinLnBrk="0" hangingPunct="1">
              <a:lnSpc>
                <a:spcPct val="100000"/>
              </a:lnSpc>
              <a:spcBef>
                <a:spcPts val="0"/>
              </a:spcBef>
              <a:spcAft>
                <a:spcPts val="0"/>
              </a:spcAft>
              <a:buClrTx/>
              <a:buSzTx/>
              <a:buNone/>
              <a:tabLst/>
              <a:defRPr/>
            </a:pPr>
            <a:r>
              <a:rPr lang="it-IT" smtClean="0"/>
              <a:t>Percezione vaga ed indefinita di sé e difficoltà di accettazione delle caratteristiche dell’unicità personale sia del soggetto che dei genitori.</a:t>
            </a:r>
          </a:p>
        </p:txBody>
      </p:sp>
    </p:spTree>
    <p:extLst>
      <p:ext uri="{BB962C8B-B14F-4D97-AF65-F5344CB8AC3E}">
        <p14:creationId xmlns:p14="http://schemas.microsoft.com/office/powerpoint/2010/main" xmlns="" val="930359617"/>
      </p:ext>
    </p:extLst>
  </p:cSld>
  <p:clrMapOvr>
    <a:masterClrMapping/>
  </p:clrMapOvr>
  <mc:AlternateContent xmlns:mc="http://schemas.openxmlformats.org/markup-compatibility/2006">
    <mc:Choice xmlns:p14="http://schemas.microsoft.com/office/powerpoint/2010/main" xmlns="" Requires="p14">
      <p:transition spd="slow" p14:dur="2000" advTm="45433"/>
    </mc:Choice>
    <mc:Fallback>
      <p:transition spd="slow" advTm="45433"/>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063552" y="401997"/>
            <a:ext cx="8147248" cy="1145449"/>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smtClean="0">
                <a:solidFill>
                  <a:srgbClr val="7030A0"/>
                </a:solidFill>
                <a:latin typeface="Constantia" pitchFamily="18" charset="0"/>
              </a:rPr>
              <a:t>Il sintomo ha la funzione di regolare lo stato di relazione</a:t>
            </a:r>
            <a:endParaRPr lang="it-IT">
              <a:solidFill>
                <a:srgbClr val="7030A0"/>
              </a:solidFill>
              <a:latin typeface="Constantia" pitchFamily="18" charset="0"/>
            </a:endParaRPr>
          </a:p>
        </p:txBody>
      </p:sp>
      <p:sp>
        <p:nvSpPr>
          <p:cNvPr id="3" name="Segnaposto contenuto 2"/>
          <p:cNvSpPr>
            <a:spLocks noGrp="1"/>
          </p:cNvSpPr>
          <p:nvPr>
            <p:ph idx="1"/>
          </p:nvPr>
        </p:nvSpPr>
        <p:spPr>
          <a:xfrm>
            <a:off x="1120574" y="1954588"/>
            <a:ext cx="10274460" cy="3923170"/>
          </a:xfrm>
        </p:spPr>
        <p:txBody>
          <a:bodyPr>
            <a:normAutofit fontScale="92500" lnSpcReduction="10000"/>
          </a:bodyPr>
          <a:lstStyle/>
          <a:p>
            <a:pPr marL="0" indent="0" algn="just">
              <a:lnSpc>
                <a:spcPct val="90000"/>
              </a:lnSpc>
              <a:buNone/>
            </a:pPr>
            <a:r>
              <a:rPr lang="it-IT" sz="2800"/>
              <a:t>Si sviluppano a partire da un atteggiamento genitoriale caratterizzato da un certo grado di </a:t>
            </a:r>
            <a:r>
              <a:rPr lang="it-IT" sz="2800" err="1"/>
              <a:t>intrusività</a:t>
            </a:r>
            <a:r>
              <a:rPr lang="it-IT" sz="2800"/>
              <a:t>, con una costante anticipazione o ridefinizione dei sentimenti, emozioni, comportamenti, percezioni del bambino</a:t>
            </a:r>
          </a:p>
          <a:p>
            <a:pPr marL="0" indent="0" algn="ctr">
              <a:lnSpc>
                <a:spcPct val="90000"/>
              </a:lnSpc>
              <a:buNone/>
            </a:pPr>
            <a:r>
              <a:rPr lang="it-IT" sz="2800" smtClean="0">
                <a:solidFill>
                  <a:schemeClr val="accent1">
                    <a:lumMod val="60000"/>
                    <a:lumOff val="40000"/>
                  </a:schemeClr>
                </a:solidFill>
              </a:rPr>
              <a:t>Corpo</a:t>
            </a:r>
          </a:p>
          <a:p>
            <a:pPr marL="0" indent="0" algn="ctr">
              <a:lnSpc>
                <a:spcPct val="90000"/>
              </a:lnSpc>
              <a:buNone/>
            </a:pPr>
            <a:r>
              <a:rPr lang="it-IT" sz="2800" smtClean="0"/>
              <a:t>unico </a:t>
            </a:r>
            <a:r>
              <a:rPr lang="it-IT" sz="2800"/>
              <a:t>elemento di riconoscimento e definizione di sé in relazione con l’altro significativo</a:t>
            </a:r>
          </a:p>
          <a:p>
            <a:pPr algn="just">
              <a:lnSpc>
                <a:spcPct val="90000"/>
              </a:lnSpc>
            </a:pPr>
            <a:r>
              <a:rPr lang="it-IT" sz="2800"/>
              <a:t>C: Corpo = campo di lotta  e come strumento attivo di gestione e controllo della relazione</a:t>
            </a:r>
          </a:p>
          <a:p>
            <a:pPr algn="just">
              <a:lnSpc>
                <a:spcPct val="90000"/>
              </a:lnSpc>
            </a:pPr>
            <a:r>
              <a:rPr lang="it-IT" sz="2800"/>
              <a:t>A: Corpo = alibi per non confrontarsi con i profondi sentimenti di solitudini e di non-amabilità, in un clima di resa e rassegnazione </a:t>
            </a:r>
          </a:p>
          <a:p>
            <a:endParaRPr lang="it-IT"/>
          </a:p>
        </p:txBody>
      </p:sp>
    </p:spTree>
    <p:extLst>
      <p:ext uri="{BB962C8B-B14F-4D97-AF65-F5344CB8AC3E}">
        <p14:creationId xmlns:p14="http://schemas.microsoft.com/office/powerpoint/2010/main" xmlns="" val="888949827"/>
      </p:ext>
    </p:extLst>
  </p:cSld>
  <p:clrMapOvr>
    <a:masterClrMapping/>
  </p:clrMapOvr>
  <mc:AlternateContent xmlns:mc="http://schemas.openxmlformats.org/markup-compatibility/2006">
    <mc:Choice xmlns:p14="http://schemas.microsoft.com/office/powerpoint/2010/main" xmlns="" Requires="p14">
      <p:transition spd="slow" p14:dur="2000" advTm="61904"/>
    </mc:Choice>
    <mc:Fallback>
      <p:transition spd="slow" advTm="61904"/>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8" y="444755"/>
            <a:ext cx="9603275" cy="1049235"/>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it-IT" sz="4000" b="1" smtClean="0">
                <a:solidFill>
                  <a:srgbClr val="7030A0"/>
                </a:solidFill>
                <a:latin typeface="+mn-lt"/>
              </a:rPr>
              <a:t/>
            </a:r>
            <a:br>
              <a:rPr lang="it-IT" sz="4000" b="1" smtClean="0">
                <a:solidFill>
                  <a:srgbClr val="7030A0"/>
                </a:solidFill>
                <a:latin typeface="+mn-lt"/>
              </a:rPr>
            </a:br>
            <a:r>
              <a:rPr lang="it-IT" sz="3600" smtClean="0">
                <a:solidFill>
                  <a:srgbClr val="7030A0"/>
                </a:solidFill>
                <a:latin typeface="+mn-lt"/>
              </a:rPr>
              <a:t>Segnali </a:t>
            </a:r>
            <a:r>
              <a:rPr lang="it-IT" sz="3600">
                <a:solidFill>
                  <a:srgbClr val="7030A0"/>
                </a:solidFill>
                <a:latin typeface="+mn-lt"/>
              </a:rPr>
              <a:t>di allarme</a:t>
            </a:r>
          </a:p>
        </p:txBody>
      </p:sp>
      <p:sp>
        <p:nvSpPr>
          <p:cNvPr id="3" name="Segnaposto contenuto 2"/>
          <p:cNvSpPr>
            <a:spLocks noGrp="1"/>
          </p:cNvSpPr>
          <p:nvPr>
            <p:ph idx="1"/>
          </p:nvPr>
        </p:nvSpPr>
        <p:spPr>
          <a:xfrm>
            <a:off x="1451579" y="1876926"/>
            <a:ext cx="9603275" cy="4211053"/>
          </a:xfrm>
        </p:spPr>
        <p:txBody>
          <a:bodyPr>
            <a:normAutofit fontScale="85000" lnSpcReduction="20000"/>
          </a:bodyPr>
          <a:lstStyle/>
          <a:p>
            <a:r>
              <a:rPr lang="it-IT" smtClean="0"/>
              <a:t>La dieta, il peso, la cucina diventano pensieri ricorrenti</a:t>
            </a:r>
          </a:p>
          <a:p>
            <a:r>
              <a:rPr lang="it-IT" smtClean="0"/>
              <a:t>Il controllo del peso e delle calorie diventa ossessivo</a:t>
            </a:r>
          </a:p>
          <a:p>
            <a:r>
              <a:rPr lang="it-IT" smtClean="0"/>
              <a:t>Riduzione progressiva dell’alimentazione o della frequenza dei pasti o eliminazione di alcune categorie di cibi</a:t>
            </a:r>
          </a:p>
          <a:p>
            <a:r>
              <a:rPr lang="it-IT" smtClean="0"/>
              <a:t>Presenza di abitudini alimentari inusuali o ritualizzate</a:t>
            </a:r>
          </a:p>
          <a:p>
            <a:r>
              <a:rPr lang="it-IT" smtClean="0"/>
              <a:t>Tendenza a ridurre le situazioni conviviali </a:t>
            </a:r>
          </a:p>
          <a:p>
            <a:r>
              <a:rPr lang="it-IT" smtClean="0"/>
              <a:t>Tendenza a mangiare di nascosto</a:t>
            </a:r>
          </a:p>
          <a:p>
            <a:r>
              <a:rPr lang="it-IT" smtClean="0"/>
              <a:t>Impegno in un’intensa attività fisica</a:t>
            </a:r>
          </a:p>
          <a:p>
            <a:r>
              <a:rPr lang="it-IT" smtClean="0"/>
              <a:t>Aumento dell’ansia per le prestazioni scolastiche o lavorative</a:t>
            </a:r>
          </a:p>
          <a:p>
            <a:r>
              <a:rPr lang="it-IT" smtClean="0"/>
              <a:t>Comparsa di reazioni impulsive e maggiore irritabilità </a:t>
            </a:r>
          </a:p>
          <a:p>
            <a:r>
              <a:rPr lang="it-IT" smtClean="0"/>
              <a:t>Senso di colpa dopo l’ingestione di cibo</a:t>
            </a:r>
          </a:p>
        </p:txBody>
      </p:sp>
    </p:spTree>
    <p:extLst>
      <p:ext uri="{BB962C8B-B14F-4D97-AF65-F5344CB8AC3E}">
        <p14:creationId xmlns:p14="http://schemas.microsoft.com/office/powerpoint/2010/main" xmlns="" val="942210945"/>
      </p:ext>
    </p:extLst>
  </p:cSld>
  <p:clrMapOvr>
    <a:masterClrMapping/>
  </p:clrMapOvr>
  <mc:AlternateContent xmlns:mc="http://schemas.openxmlformats.org/markup-compatibility/2006">
    <mc:Choice xmlns:p14="http://schemas.microsoft.com/office/powerpoint/2010/main" xmlns="" Requires="p14">
      <p:transition spd="slow" p14:dur="2000" advTm="47306"/>
    </mc:Choice>
    <mc:Fallback>
      <p:transition spd="slow" advTm="47306"/>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14350"/>
            <a:ext cx="9603275" cy="1042989"/>
          </a:xfrm>
        </p:spPr>
        <p:style>
          <a:lnRef idx="1">
            <a:schemeClr val="accent2"/>
          </a:lnRef>
          <a:fillRef idx="2">
            <a:schemeClr val="accent2"/>
          </a:fillRef>
          <a:effectRef idx="1">
            <a:schemeClr val="accent2"/>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Adolescenza </a:t>
            </a:r>
            <a:endParaRPr lang="it-IT">
              <a:solidFill>
                <a:srgbClr val="7030A0"/>
              </a:solidFill>
            </a:endParaRPr>
          </a:p>
        </p:txBody>
      </p:sp>
      <p:sp>
        <p:nvSpPr>
          <p:cNvPr id="3" name="Segnaposto contenuto 2"/>
          <p:cNvSpPr>
            <a:spLocks noGrp="1"/>
          </p:cNvSpPr>
          <p:nvPr>
            <p:ph idx="1"/>
          </p:nvPr>
        </p:nvSpPr>
        <p:spPr>
          <a:xfrm>
            <a:off x="1451579" y="2424223"/>
            <a:ext cx="9777446" cy="3261716"/>
          </a:xfrm>
        </p:spPr>
        <p:txBody>
          <a:bodyPr>
            <a:normAutofit/>
          </a:bodyPr>
          <a:lstStyle/>
          <a:p>
            <a:pPr marL="0" indent="0" algn="ctr">
              <a:buNone/>
            </a:pPr>
            <a:r>
              <a:rPr lang="it-IT" smtClean="0"/>
              <a:t>periodo </a:t>
            </a:r>
            <a:r>
              <a:rPr lang="it-IT"/>
              <a:t>della vita che va dai 12 ai 22 anni circa. </a:t>
            </a:r>
            <a:endParaRPr lang="it-IT" smtClean="0"/>
          </a:p>
          <a:p>
            <a:pPr marL="0" indent="0" algn="ctr">
              <a:buNone/>
            </a:pPr>
            <a:r>
              <a:rPr lang="it-IT" smtClean="0"/>
              <a:t>L’inizio </a:t>
            </a:r>
            <a:r>
              <a:rPr lang="it-IT"/>
              <a:t>coincide con l’esordio puberale… la fine è più vaga. </a:t>
            </a:r>
            <a:endParaRPr lang="it-IT" smtClean="0"/>
          </a:p>
          <a:p>
            <a:pPr marL="0" indent="0" algn="ctr">
              <a:buNone/>
            </a:pPr>
            <a:r>
              <a:rPr lang="it-IT" smtClean="0"/>
              <a:t>In </a:t>
            </a:r>
            <a:r>
              <a:rPr lang="it-IT"/>
              <a:t>questo periodo l’individuo è impegnato ad affrontare una serie di cambiamenti che interessano il suo sviluppo fisiologico, morfologico e sessuale, lo sviluppo cognitivo ed infine </a:t>
            </a:r>
            <a:r>
              <a:rPr lang="it-IT" smtClean="0"/>
              <a:t>lo sviluppo sociale</a:t>
            </a:r>
            <a:r>
              <a:rPr lang="it-IT"/>
              <a:t>. </a:t>
            </a:r>
          </a:p>
        </p:txBody>
      </p:sp>
    </p:spTree>
    <p:extLst>
      <p:ext uri="{BB962C8B-B14F-4D97-AF65-F5344CB8AC3E}">
        <p14:creationId xmlns:p14="http://schemas.microsoft.com/office/powerpoint/2010/main" xmlns="" val="1610105089"/>
      </p:ext>
    </p:extLst>
  </p:cSld>
  <p:clrMapOvr>
    <a:masterClrMapping/>
  </p:clrMapOvr>
  <mc:AlternateContent xmlns:mc="http://schemas.openxmlformats.org/markup-compatibility/2006">
    <mc:Choice xmlns:p14="http://schemas.microsoft.com/office/powerpoint/2010/main" xmlns="" Requires="p14">
      <p:transition spd="slow" p14:dur="2000" advTm="22228"/>
    </mc:Choice>
    <mc:Fallback>
      <p:transition spd="slow" advTm="22228"/>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451579" y="549686"/>
            <a:ext cx="9603275" cy="1049235"/>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smtClean="0">
                <a:solidFill>
                  <a:srgbClr val="7030A0"/>
                </a:solidFill>
                <a:latin typeface="Century" pitchFamily="18" charset="0"/>
              </a:rPr>
              <a:t/>
            </a:r>
            <a:br>
              <a:rPr lang="it-IT" smtClean="0">
                <a:solidFill>
                  <a:srgbClr val="7030A0"/>
                </a:solidFill>
                <a:latin typeface="Century" pitchFamily="18" charset="0"/>
              </a:rPr>
            </a:br>
            <a:r>
              <a:rPr lang="it-IT" smtClean="0">
                <a:solidFill>
                  <a:srgbClr val="7030A0"/>
                </a:solidFill>
                <a:latin typeface="Century" pitchFamily="18" charset="0"/>
              </a:rPr>
              <a:t>Psicopatologia </a:t>
            </a:r>
            <a:r>
              <a:rPr lang="it-IT">
                <a:solidFill>
                  <a:srgbClr val="7030A0"/>
                </a:solidFill>
                <a:latin typeface="Century" pitchFamily="18" charset="0"/>
              </a:rPr>
              <a:t>di base</a:t>
            </a:r>
          </a:p>
        </p:txBody>
      </p:sp>
      <p:sp>
        <p:nvSpPr>
          <p:cNvPr id="67587" name="Rectangle 3"/>
          <p:cNvSpPr>
            <a:spLocks noGrp="1" noChangeArrowheads="1"/>
          </p:cNvSpPr>
          <p:nvPr>
            <p:ph idx="1"/>
          </p:nvPr>
        </p:nvSpPr>
        <p:spPr>
          <a:xfrm>
            <a:off x="1451579" y="1988840"/>
            <a:ext cx="9603275" cy="4112157"/>
          </a:xfrm>
        </p:spPr>
        <p:txBody>
          <a:bodyPr>
            <a:normAutofit/>
          </a:bodyPr>
          <a:lstStyle/>
          <a:p>
            <a:pPr algn="ctr">
              <a:buNone/>
            </a:pPr>
            <a:r>
              <a:rPr lang="it-IT" b="1" smtClean="0"/>
              <a:t>Alterazione delle abitudini alimentari ed eccessiva preoccupazione</a:t>
            </a:r>
          </a:p>
          <a:p>
            <a:pPr algn="ctr">
              <a:buNone/>
            </a:pPr>
            <a:r>
              <a:rPr lang="it-IT" b="1" smtClean="0"/>
              <a:t> per il peso e la forma </a:t>
            </a:r>
            <a:r>
              <a:rPr lang="it-IT" b="1"/>
              <a:t>del </a:t>
            </a:r>
            <a:r>
              <a:rPr lang="it-IT" b="1" smtClean="0"/>
              <a:t>corpo</a:t>
            </a:r>
          </a:p>
          <a:p>
            <a:pPr algn="ctr">
              <a:buNone/>
            </a:pPr>
            <a:endParaRPr lang="it-IT" b="1" smtClean="0"/>
          </a:p>
          <a:p>
            <a:pPr>
              <a:buFont typeface="Wingdings" pitchFamily="2" charset="2"/>
              <a:buChar char="Ø"/>
            </a:pPr>
            <a:r>
              <a:rPr lang="it-IT">
                <a:latin typeface="Century" pitchFamily="18" charset="0"/>
              </a:rPr>
              <a:t>Alterazione della propria immagine corporea</a:t>
            </a:r>
            <a:r>
              <a:rPr lang="it-IT" smtClean="0"/>
              <a:t>;</a:t>
            </a:r>
          </a:p>
          <a:p>
            <a:pPr>
              <a:buFont typeface="Wingdings" pitchFamily="2" charset="2"/>
              <a:buChar char="Ø"/>
            </a:pPr>
            <a:r>
              <a:rPr lang="it-IT" smtClean="0">
                <a:latin typeface="Century" pitchFamily="18" charset="0"/>
              </a:rPr>
              <a:t>Schema disfunzionale </a:t>
            </a:r>
            <a:r>
              <a:rPr lang="it-IT">
                <a:latin typeface="Century" pitchFamily="18" charset="0"/>
              </a:rPr>
              <a:t>della </a:t>
            </a:r>
            <a:r>
              <a:rPr lang="it-IT" smtClean="0">
                <a:latin typeface="Century" pitchFamily="18" charset="0"/>
              </a:rPr>
              <a:t> </a:t>
            </a:r>
            <a:r>
              <a:rPr lang="it-IT">
                <a:latin typeface="Century" pitchFamily="18" charset="0"/>
              </a:rPr>
              <a:t>valutazione del Sé;</a:t>
            </a:r>
          </a:p>
          <a:p>
            <a:pPr>
              <a:buFont typeface="Wingdings" pitchFamily="2" charset="2"/>
              <a:buChar char="Ø"/>
            </a:pPr>
            <a:r>
              <a:rPr lang="it-IT">
                <a:latin typeface="Century" pitchFamily="18" charset="0"/>
              </a:rPr>
              <a:t>Valutazione solo su un dominio;</a:t>
            </a:r>
          </a:p>
          <a:p>
            <a:pPr>
              <a:buFont typeface="Wingdings" pitchFamily="2" charset="2"/>
              <a:buChar char="Ø"/>
            </a:pPr>
            <a:r>
              <a:rPr lang="it-IT">
                <a:latin typeface="Century" pitchFamily="18" charset="0"/>
              </a:rPr>
              <a:t>Marginalizzazione delle altre aree di </a:t>
            </a:r>
            <a:r>
              <a:rPr lang="it-IT" smtClean="0">
                <a:latin typeface="Century" pitchFamily="18" charset="0"/>
              </a:rPr>
              <a:t>competenza</a:t>
            </a:r>
            <a:endParaRPr lang="it-IT">
              <a:latin typeface="Century" pitchFamily="18" charset="0"/>
            </a:endParaRPr>
          </a:p>
        </p:txBody>
      </p:sp>
    </p:spTree>
    <p:custDataLst>
      <p:tags r:id="rId1"/>
    </p:custDataLst>
    <p:extLst>
      <p:ext uri="{BB962C8B-B14F-4D97-AF65-F5344CB8AC3E}">
        <p14:creationId xmlns:p14="http://schemas.microsoft.com/office/powerpoint/2010/main" xmlns="" val="1830531307"/>
      </p:ext>
    </p:extLst>
  </p:cSld>
  <p:clrMapOvr>
    <a:masterClrMapping/>
  </p:clrMapOvr>
  <p:transition advTm="214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67586"/>
                                        </p:tgtEl>
                                        <p:attrNameLst>
                                          <p:attrName>style.visibility</p:attrName>
                                        </p:attrNameLst>
                                      </p:cBhvr>
                                      <p:to>
                                        <p:strVal val="visible"/>
                                      </p:to>
                                    </p:set>
                                    <p:anim calcmode="lin" valueType="num">
                                      <p:cBhvr>
                                        <p:cTn id="7" dur="1000" fill="hold"/>
                                        <p:tgtEl>
                                          <p:spTgt spid="67586"/>
                                        </p:tgtEl>
                                        <p:attrNameLst>
                                          <p:attrName>ppt_x</p:attrName>
                                        </p:attrNameLst>
                                      </p:cBhvr>
                                      <p:tavLst>
                                        <p:tav tm="0">
                                          <p:val>
                                            <p:strVal val="#ppt_x-.2"/>
                                          </p:val>
                                        </p:tav>
                                        <p:tav tm="100000">
                                          <p:val>
                                            <p:strVal val="#ppt_x"/>
                                          </p:val>
                                        </p:tav>
                                      </p:tavLst>
                                    </p:anim>
                                    <p:anim calcmode="lin" valueType="num">
                                      <p:cBhvr>
                                        <p:cTn id="8" dur="1000" fill="hold"/>
                                        <p:tgtEl>
                                          <p:spTgt spid="6758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758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67587">
                                            <p:txEl>
                                              <p:pRg st="0" end="0"/>
                                            </p:txEl>
                                          </p:spTgt>
                                        </p:tgtEl>
                                        <p:attrNameLst>
                                          <p:attrName>style.visibility</p:attrName>
                                        </p:attrNameLst>
                                      </p:cBhvr>
                                      <p:to>
                                        <p:strVal val="visible"/>
                                      </p:to>
                                    </p:set>
                                    <p:animEffect transition="in" filter="fade">
                                      <p:cBhvr>
                                        <p:cTn id="14" dur="500"/>
                                        <p:tgtEl>
                                          <p:spTgt spid="67587">
                                            <p:txEl>
                                              <p:pRg st="0" end="0"/>
                                            </p:txEl>
                                          </p:spTgt>
                                        </p:tgtEl>
                                      </p:cBhvr>
                                    </p:animEffect>
                                    <p:anim calcmode="lin" valueType="num">
                                      <p:cBhvr>
                                        <p:cTn id="15" dur="500" fill="hold"/>
                                        <p:tgtEl>
                                          <p:spTgt spid="6758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6758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67587">
                                            <p:txEl>
                                              <p:pRg st="1" end="1"/>
                                            </p:txEl>
                                          </p:spTgt>
                                        </p:tgtEl>
                                        <p:attrNameLst>
                                          <p:attrName>style.visibility</p:attrName>
                                        </p:attrNameLst>
                                      </p:cBhvr>
                                      <p:to>
                                        <p:strVal val="visible"/>
                                      </p:to>
                                    </p:set>
                                    <p:animEffect transition="in" filter="fade">
                                      <p:cBhvr>
                                        <p:cTn id="21" dur="500"/>
                                        <p:tgtEl>
                                          <p:spTgt spid="67587">
                                            <p:txEl>
                                              <p:pRg st="1" end="1"/>
                                            </p:txEl>
                                          </p:spTgt>
                                        </p:tgtEl>
                                      </p:cBhvr>
                                    </p:animEffect>
                                    <p:anim calcmode="lin" valueType="num">
                                      <p:cBhvr>
                                        <p:cTn id="22" dur="500" fill="hold"/>
                                        <p:tgtEl>
                                          <p:spTgt spid="6758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6758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67587">
                                            <p:txEl>
                                              <p:pRg st="3" end="3"/>
                                            </p:txEl>
                                          </p:spTgt>
                                        </p:tgtEl>
                                        <p:attrNameLst>
                                          <p:attrName>style.visibility</p:attrName>
                                        </p:attrNameLst>
                                      </p:cBhvr>
                                      <p:to>
                                        <p:strVal val="visible"/>
                                      </p:to>
                                    </p:set>
                                    <p:animEffect transition="in" filter="fade">
                                      <p:cBhvr>
                                        <p:cTn id="28" dur="500"/>
                                        <p:tgtEl>
                                          <p:spTgt spid="67587">
                                            <p:txEl>
                                              <p:pRg st="3" end="3"/>
                                            </p:txEl>
                                          </p:spTgt>
                                        </p:tgtEl>
                                      </p:cBhvr>
                                    </p:animEffect>
                                    <p:anim calcmode="lin" valueType="num">
                                      <p:cBhvr>
                                        <p:cTn id="29" dur="500" fill="hold"/>
                                        <p:tgtEl>
                                          <p:spTgt spid="67587">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67587">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67587">
                                            <p:txEl>
                                              <p:pRg st="4" end="4"/>
                                            </p:txEl>
                                          </p:spTgt>
                                        </p:tgtEl>
                                        <p:attrNameLst>
                                          <p:attrName>style.visibility</p:attrName>
                                        </p:attrNameLst>
                                      </p:cBhvr>
                                      <p:to>
                                        <p:strVal val="visible"/>
                                      </p:to>
                                    </p:set>
                                    <p:animEffect transition="in" filter="fade">
                                      <p:cBhvr>
                                        <p:cTn id="35" dur="500"/>
                                        <p:tgtEl>
                                          <p:spTgt spid="67587">
                                            <p:txEl>
                                              <p:pRg st="4" end="4"/>
                                            </p:txEl>
                                          </p:spTgt>
                                        </p:tgtEl>
                                      </p:cBhvr>
                                    </p:animEffect>
                                    <p:anim calcmode="lin" valueType="num">
                                      <p:cBhvr>
                                        <p:cTn id="36" dur="500" fill="hold"/>
                                        <p:tgtEl>
                                          <p:spTgt spid="67587">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67587">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67587">
                                            <p:txEl>
                                              <p:pRg st="5" end="5"/>
                                            </p:txEl>
                                          </p:spTgt>
                                        </p:tgtEl>
                                        <p:attrNameLst>
                                          <p:attrName>style.visibility</p:attrName>
                                        </p:attrNameLst>
                                      </p:cBhvr>
                                      <p:to>
                                        <p:strVal val="visible"/>
                                      </p:to>
                                    </p:set>
                                    <p:animEffect transition="in" filter="fade">
                                      <p:cBhvr>
                                        <p:cTn id="42" dur="500"/>
                                        <p:tgtEl>
                                          <p:spTgt spid="67587">
                                            <p:txEl>
                                              <p:pRg st="5" end="5"/>
                                            </p:txEl>
                                          </p:spTgt>
                                        </p:tgtEl>
                                      </p:cBhvr>
                                    </p:animEffect>
                                    <p:anim calcmode="lin" valueType="num">
                                      <p:cBhvr>
                                        <p:cTn id="43" dur="500" fill="hold"/>
                                        <p:tgtEl>
                                          <p:spTgt spid="67587">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67587">
                                            <p:txEl>
                                              <p:pRg st="5" end="5"/>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67587">
                                            <p:txEl>
                                              <p:pRg st="6" end="6"/>
                                            </p:txEl>
                                          </p:spTgt>
                                        </p:tgtEl>
                                        <p:attrNameLst>
                                          <p:attrName>style.visibility</p:attrName>
                                        </p:attrNameLst>
                                      </p:cBhvr>
                                      <p:to>
                                        <p:strVal val="visible"/>
                                      </p:to>
                                    </p:set>
                                    <p:animEffect transition="in" filter="fade">
                                      <p:cBhvr>
                                        <p:cTn id="49" dur="500"/>
                                        <p:tgtEl>
                                          <p:spTgt spid="67587">
                                            <p:txEl>
                                              <p:pRg st="6" end="6"/>
                                            </p:txEl>
                                          </p:spTgt>
                                        </p:tgtEl>
                                      </p:cBhvr>
                                    </p:animEffect>
                                    <p:anim calcmode="lin" valueType="num">
                                      <p:cBhvr>
                                        <p:cTn id="50" dur="500" fill="hold"/>
                                        <p:tgtEl>
                                          <p:spTgt spid="67587">
                                            <p:txEl>
                                              <p:pRg st="6" end="6"/>
                                            </p:txEl>
                                          </p:spTgt>
                                        </p:tgtEl>
                                        <p:attrNameLst>
                                          <p:attrName>ppt_x</p:attrName>
                                        </p:attrNameLst>
                                      </p:cBhvr>
                                      <p:tavLst>
                                        <p:tav tm="0">
                                          <p:val>
                                            <p:strVal val="#ppt_x"/>
                                          </p:val>
                                        </p:tav>
                                        <p:tav tm="100000">
                                          <p:val>
                                            <p:strVal val="#ppt_x"/>
                                          </p:val>
                                        </p:tav>
                                      </p:tavLst>
                                    </p:anim>
                                    <p:anim calcmode="lin" valueType="num">
                                      <p:cBhvr>
                                        <p:cTn id="51" dur="500" fill="hold"/>
                                        <p:tgtEl>
                                          <p:spTgt spid="67587">
                                            <p:txEl>
                                              <p:pRg st="6" end="6"/>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animBg="1"/>
      <p:bldP spid="6758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91544" y="449255"/>
            <a:ext cx="8219256" cy="114300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smtClean="0">
                <a:solidFill>
                  <a:srgbClr val="7030A0"/>
                </a:solidFill>
              </a:rPr>
              <a:t/>
            </a:r>
            <a:br>
              <a:rPr lang="it-IT" smtClean="0">
                <a:solidFill>
                  <a:srgbClr val="7030A0"/>
                </a:solidFill>
              </a:rPr>
            </a:br>
            <a:r>
              <a:rPr lang="it-IT" smtClean="0">
                <a:solidFill>
                  <a:srgbClr val="7030A0"/>
                </a:solidFill>
              </a:rPr>
              <a:t>Comportamenti tipici:</a:t>
            </a:r>
            <a:endParaRPr lang="it-IT">
              <a:solidFill>
                <a:srgbClr val="7030A0"/>
              </a:solidFill>
            </a:endParaRPr>
          </a:p>
        </p:txBody>
      </p:sp>
      <p:sp>
        <p:nvSpPr>
          <p:cNvPr id="3" name="Segnaposto contenuto 2"/>
          <p:cNvSpPr>
            <a:spLocks noGrp="1"/>
          </p:cNvSpPr>
          <p:nvPr>
            <p:ph idx="1"/>
          </p:nvPr>
        </p:nvSpPr>
        <p:spPr>
          <a:xfrm>
            <a:off x="1981200" y="2193093"/>
            <a:ext cx="8229600" cy="3831704"/>
          </a:xfrm>
        </p:spPr>
        <p:txBody>
          <a:bodyPr>
            <a:normAutofit/>
          </a:bodyPr>
          <a:lstStyle/>
          <a:p>
            <a:pPr algn="ctr">
              <a:buFont typeface="Courier New" charset="0"/>
              <a:buChar char="o"/>
            </a:pPr>
            <a:r>
              <a:rPr lang="it-IT" sz="2400" smtClean="0"/>
              <a:t>Restrizioni alimentari</a:t>
            </a:r>
          </a:p>
          <a:p>
            <a:pPr algn="ctr">
              <a:buFont typeface="Courier New" charset="0"/>
              <a:buChar char="o"/>
            </a:pPr>
            <a:r>
              <a:rPr lang="it-IT" sz="2400" smtClean="0"/>
              <a:t>Digiuno</a:t>
            </a:r>
          </a:p>
          <a:p>
            <a:pPr algn="ctr">
              <a:buFont typeface="Courier New" charset="0"/>
              <a:buChar char="o"/>
            </a:pPr>
            <a:r>
              <a:rPr lang="it-IT" sz="2400" smtClean="0"/>
              <a:t>Abbuffate</a:t>
            </a:r>
          </a:p>
          <a:p>
            <a:pPr algn="ctr">
              <a:buFont typeface="Courier New" charset="0"/>
              <a:buChar char="o"/>
            </a:pPr>
            <a:r>
              <a:rPr lang="it-IT" sz="2400" smtClean="0"/>
              <a:t>Vomito auto-indotto</a:t>
            </a:r>
          </a:p>
          <a:p>
            <a:pPr algn="ctr">
              <a:buFont typeface="Courier New" charset="0"/>
              <a:buChar char="o"/>
            </a:pPr>
            <a:r>
              <a:rPr lang="it-IT" sz="2400" smtClean="0"/>
              <a:t>Assunzione impropria di lassativi e/o diuretici</a:t>
            </a:r>
          </a:p>
          <a:p>
            <a:pPr algn="ctr">
              <a:buFont typeface="Courier New" charset="0"/>
              <a:buChar char="o"/>
            </a:pPr>
            <a:r>
              <a:rPr lang="it-IT" sz="2400" smtClean="0"/>
              <a:t>Intensa attività fisica</a:t>
            </a:r>
          </a:p>
        </p:txBody>
      </p:sp>
    </p:spTree>
    <p:extLst>
      <p:ext uri="{BB962C8B-B14F-4D97-AF65-F5344CB8AC3E}">
        <p14:creationId xmlns:p14="http://schemas.microsoft.com/office/powerpoint/2010/main" xmlns="" val="556049972"/>
      </p:ext>
    </p:extLst>
  </p:cSld>
  <p:clrMapOvr>
    <a:masterClrMapping/>
  </p:clrMapOvr>
  <mc:AlternateContent xmlns:mc="http://schemas.openxmlformats.org/markup-compatibility/2006">
    <mc:Choice xmlns:p14="http://schemas.microsoft.com/office/powerpoint/2010/main" xmlns="" Requires="p14">
      <p:transition spd="slow" p14:dur="2000" advTm="8649"/>
    </mc:Choice>
    <mc:Fallback>
      <p:transition spd="slow" advTm="8649"/>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descr="C:\Users\Silvia\Desktop\dawnload immagini\dolore6.bmp"/>
          <p:cNvPicPr>
            <a:picLocks noChangeAspect="1" noChangeArrowheads="1"/>
          </p:cNvPicPr>
          <p:nvPr/>
        </p:nvPicPr>
        <p:blipFill>
          <a:blip r:embed="rId3" cstate="print"/>
          <a:srcRect/>
          <a:stretch>
            <a:fillRect/>
          </a:stretch>
        </p:blipFill>
        <p:spPr bwMode="auto">
          <a:xfrm>
            <a:off x="7914806" y="4365105"/>
            <a:ext cx="4277193" cy="1764284"/>
          </a:xfrm>
          <a:prstGeom prst="rect">
            <a:avLst/>
          </a:prstGeom>
          <a:noFill/>
        </p:spPr>
      </p:pic>
      <p:sp>
        <p:nvSpPr>
          <p:cNvPr id="68610" name="Rectangle 2"/>
          <p:cNvSpPr>
            <a:spLocks noGrp="1" noChangeArrowheads="1"/>
          </p:cNvSpPr>
          <p:nvPr>
            <p:ph type="title"/>
          </p:nvPr>
        </p:nvSpPr>
        <p:spPr>
          <a:xfrm>
            <a:off x="2177355" y="554284"/>
            <a:ext cx="7477125" cy="1152128"/>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b="1">
                <a:solidFill>
                  <a:srgbClr val="7030A0"/>
                </a:solidFill>
                <a:latin typeface="Century" pitchFamily="18" charset="0"/>
              </a:rPr>
              <a:t>Meccanismi specifici </a:t>
            </a:r>
            <a:br>
              <a:rPr lang="it-IT" b="1">
                <a:solidFill>
                  <a:srgbClr val="7030A0"/>
                </a:solidFill>
                <a:latin typeface="Century" pitchFamily="18" charset="0"/>
              </a:rPr>
            </a:br>
            <a:r>
              <a:rPr lang="it-IT" b="1">
                <a:solidFill>
                  <a:srgbClr val="7030A0"/>
                </a:solidFill>
                <a:latin typeface="Century" pitchFamily="18" charset="0"/>
              </a:rPr>
              <a:t>di mantenimento</a:t>
            </a:r>
          </a:p>
        </p:txBody>
      </p:sp>
      <p:sp>
        <p:nvSpPr>
          <p:cNvPr id="68611" name="Rectangle 3"/>
          <p:cNvSpPr>
            <a:spLocks noGrp="1" noChangeArrowheads="1"/>
          </p:cNvSpPr>
          <p:nvPr>
            <p:ph idx="1"/>
          </p:nvPr>
        </p:nvSpPr>
        <p:spPr>
          <a:xfrm>
            <a:off x="1703388" y="2636914"/>
            <a:ext cx="10488612" cy="3456383"/>
          </a:xfrm>
        </p:spPr>
        <p:txBody>
          <a:bodyPr>
            <a:normAutofit/>
          </a:bodyPr>
          <a:lstStyle/>
          <a:p>
            <a:r>
              <a:rPr lang="it-IT" err="1" smtClean="0"/>
              <a:t>Evitamento</a:t>
            </a:r>
            <a:r>
              <a:rPr lang="it-IT" smtClean="0"/>
              <a:t> dell’esposizione del corpo</a:t>
            </a:r>
          </a:p>
          <a:p>
            <a:pPr>
              <a:buNone/>
            </a:pPr>
            <a:endParaRPr lang="it-IT" smtClean="0"/>
          </a:p>
          <a:p>
            <a:r>
              <a:rPr lang="it-IT" err="1" smtClean="0"/>
              <a:t>Check</a:t>
            </a:r>
            <a:r>
              <a:rPr lang="it-IT" smtClean="0"/>
              <a:t> del corpo;</a:t>
            </a:r>
          </a:p>
          <a:p>
            <a:pPr>
              <a:buNone/>
            </a:pPr>
            <a:endParaRPr lang="it-IT"/>
          </a:p>
          <a:p>
            <a:r>
              <a:rPr lang="it-IT" err="1"/>
              <a:t>Check</a:t>
            </a:r>
            <a:r>
              <a:rPr lang="it-IT"/>
              <a:t> dell’alimentazione;</a:t>
            </a:r>
          </a:p>
          <a:p>
            <a:endParaRPr lang="it-IT"/>
          </a:p>
        </p:txBody>
      </p:sp>
    </p:spTree>
    <p:custDataLst>
      <p:tags r:id="rId1"/>
    </p:custDataLst>
    <p:extLst>
      <p:ext uri="{BB962C8B-B14F-4D97-AF65-F5344CB8AC3E}">
        <p14:creationId xmlns:p14="http://schemas.microsoft.com/office/powerpoint/2010/main" xmlns="" val="966750287"/>
      </p:ext>
    </p:extLst>
  </p:cSld>
  <p:clrMapOvr>
    <a:masterClrMapping/>
  </p:clrMapOvr>
  <p:transition advTm="7275">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1000" fill="hold"/>
                                        <p:tgtEl>
                                          <p:spTgt spid="68610"/>
                                        </p:tgtEl>
                                        <p:attrNameLst>
                                          <p:attrName>ppt_x</p:attrName>
                                        </p:attrNameLst>
                                      </p:cBhvr>
                                      <p:tavLst>
                                        <p:tav tm="0">
                                          <p:val>
                                            <p:strVal val="#ppt_x-.2"/>
                                          </p:val>
                                        </p:tav>
                                        <p:tav tm="100000">
                                          <p:val>
                                            <p:strVal val="#ppt_x"/>
                                          </p:val>
                                        </p:tav>
                                      </p:tavLst>
                                    </p:anim>
                                    <p:anim calcmode="lin" valueType="num">
                                      <p:cBhvr>
                                        <p:cTn id="8" dur="1000" fill="hold"/>
                                        <p:tgtEl>
                                          <p:spTgt spid="686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68610"/>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68611">
                                            <p:txEl>
                                              <p:pRg st="0" end="0"/>
                                            </p:txEl>
                                          </p:spTgt>
                                        </p:tgtEl>
                                        <p:attrNameLst>
                                          <p:attrName>style.visibility</p:attrName>
                                        </p:attrNameLst>
                                      </p:cBhvr>
                                      <p:to>
                                        <p:strVal val="visible"/>
                                      </p:to>
                                    </p:set>
                                    <p:animEffect transition="in" filter="fade">
                                      <p:cBhvr>
                                        <p:cTn id="14" dur="500"/>
                                        <p:tgtEl>
                                          <p:spTgt spid="68611">
                                            <p:txEl>
                                              <p:pRg st="0" end="0"/>
                                            </p:txEl>
                                          </p:spTgt>
                                        </p:tgtEl>
                                      </p:cBhvr>
                                    </p:animEffect>
                                    <p:anim calcmode="lin" valueType="num">
                                      <p:cBhvr>
                                        <p:cTn id="15" dur="500" fill="hold"/>
                                        <p:tgtEl>
                                          <p:spTgt spid="6861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6861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68611">
                                            <p:txEl>
                                              <p:pRg st="2" end="2"/>
                                            </p:txEl>
                                          </p:spTgt>
                                        </p:tgtEl>
                                        <p:attrNameLst>
                                          <p:attrName>style.visibility</p:attrName>
                                        </p:attrNameLst>
                                      </p:cBhvr>
                                      <p:to>
                                        <p:strVal val="visible"/>
                                      </p:to>
                                    </p:set>
                                    <p:animEffect transition="in" filter="fade">
                                      <p:cBhvr>
                                        <p:cTn id="21" dur="500"/>
                                        <p:tgtEl>
                                          <p:spTgt spid="68611">
                                            <p:txEl>
                                              <p:pRg st="2" end="2"/>
                                            </p:txEl>
                                          </p:spTgt>
                                        </p:tgtEl>
                                      </p:cBhvr>
                                    </p:animEffect>
                                    <p:anim calcmode="lin" valueType="num">
                                      <p:cBhvr>
                                        <p:cTn id="22" dur="500" fill="hold"/>
                                        <p:tgtEl>
                                          <p:spTgt spid="68611">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6861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68611">
                                            <p:txEl>
                                              <p:pRg st="4" end="4"/>
                                            </p:txEl>
                                          </p:spTgt>
                                        </p:tgtEl>
                                        <p:attrNameLst>
                                          <p:attrName>style.visibility</p:attrName>
                                        </p:attrNameLst>
                                      </p:cBhvr>
                                      <p:to>
                                        <p:strVal val="visible"/>
                                      </p:to>
                                    </p:set>
                                    <p:animEffect transition="in" filter="fade">
                                      <p:cBhvr>
                                        <p:cTn id="28" dur="500"/>
                                        <p:tgtEl>
                                          <p:spTgt spid="68611">
                                            <p:txEl>
                                              <p:pRg st="4" end="4"/>
                                            </p:txEl>
                                          </p:spTgt>
                                        </p:tgtEl>
                                      </p:cBhvr>
                                    </p:animEffect>
                                    <p:anim calcmode="lin" valueType="num">
                                      <p:cBhvr>
                                        <p:cTn id="29" dur="500" fill="hold"/>
                                        <p:tgtEl>
                                          <p:spTgt spid="68611">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68611">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nimBg="1"/>
      <p:bldP spid="68611"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991544" y="464695"/>
            <a:ext cx="8229600" cy="1230480"/>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it-IT">
                <a:solidFill>
                  <a:srgbClr val="7030A0"/>
                </a:solidFill>
                <a:latin typeface="Century" pitchFamily="18" charset="0"/>
              </a:rPr>
              <a:t>Meccanismi non-specifici</a:t>
            </a:r>
            <a:br>
              <a:rPr lang="it-IT">
                <a:solidFill>
                  <a:srgbClr val="7030A0"/>
                </a:solidFill>
                <a:latin typeface="Century" pitchFamily="18" charset="0"/>
              </a:rPr>
            </a:br>
            <a:r>
              <a:rPr lang="it-IT">
                <a:solidFill>
                  <a:srgbClr val="7030A0"/>
                </a:solidFill>
                <a:latin typeface="Century" pitchFamily="18" charset="0"/>
              </a:rPr>
              <a:t>di mantenimento</a:t>
            </a:r>
          </a:p>
        </p:txBody>
      </p:sp>
      <p:sp>
        <p:nvSpPr>
          <p:cNvPr id="69635" name="Rectangle 3"/>
          <p:cNvSpPr>
            <a:spLocks noGrp="1" noChangeArrowheads="1"/>
          </p:cNvSpPr>
          <p:nvPr>
            <p:ph idx="1"/>
          </p:nvPr>
        </p:nvSpPr>
        <p:spPr>
          <a:xfrm>
            <a:off x="1991544" y="1876926"/>
            <a:ext cx="8229600" cy="4269041"/>
          </a:xfrm>
        </p:spPr>
        <p:txBody>
          <a:bodyPr>
            <a:normAutofit/>
          </a:bodyPr>
          <a:lstStyle/>
          <a:p>
            <a:pPr>
              <a:buFont typeface="Wingdings" charset="2"/>
              <a:buChar char="v"/>
            </a:pPr>
            <a:r>
              <a:rPr lang="it-IT" sz="2400"/>
              <a:t>Perfezionismo clinico (standard elevati ed autoimposti);</a:t>
            </a:r>
          </a:p>
          <a:p>
            <a:pPr>
              <a:buFont typeface="Wingdings" charset="2"/>
              <a:buChar char="v"/>
            </a:pPr>
            <a:r>
              <a:rPr lang="it-IT" sz="2400"/>
              <a:t>Bassa autostima nucleare (non valgo nulla, non sono amabile; devo piacere a tutti/non posso mai sbagliare);</a:t>
            </a:r>
          </a:p>
          <a:p>
            <a:pPr>
              <a:buFont typeface="Wingdings" charset="2"/>
              <a:buChar char="v"/>
            </a:pPr>
            <a:r>
              <a:rPr lang="it-IT" sz="2400"/>
              <a:t>Intolleranza alle emozioni (specie quelle negative);</a:t>
            </a:r>
          </a:p>
          <a:p>
            <a:pPr>
              <a:buFont typeface="Wingdings" charset="2"/>
              <a:buChar char="v"/>
            </a:pPr>
            <a:r>
              <a:rPr lang="it-IT" sz="2400"/>
              <a:t>Difficoltà interpersonali.</a:t>
            </a:r>
          </a:p>
        </p:txBody>
      </p:sp>
      <p:sp>
        <p:nvSpPr>
          <p:cNvPr id="2" name="Rettangolo 1"/>
          <p:cNvSpPr/>
          <p:nvPr/>
        </p:nvSpPr>
        <p:spPr>
          <a:xfrm>
            <a:off x="866274" y="4693458"/>
            <a:ext cx="10611852" cy="1323439"/>
          </a:xfrm>
          <a:prstGeom prst="rect">
            <a:avLst/>
          </a:prstGeom>
        </p:spPr>
        <p:txBody>
          <a:bodyPr wrap="square">
            <a:spAutoFit/>
          </a:bodyPr>
          <a:lstStyle/>
          <a:p>
            <a:pPr algn="ctr">
              <a:spcAft>
                <a:spcPts val="0"/>
              </a:spcAft>
            </a:pPr>
            <a:r>
              <a:rPr lang="it-IT" sz="2000">
                <a:latin typeface="Cambria" charset="0"/>
                <a:ea typeface="ＭＳ 明朝" charset="-128"/>
                <a:cs typeface="Times New Roman" charset="0"/>
              </a:rPr>
              <a:t>Slogan della società: </a:t>
            </a:r>
            <a:r>
              <a:rPr lang="it-IT" sz="2000" smtClean="0">
                <a:latin typeface="Cambria" charset="0"/>
                <a:ea typeface="ＭＳ 明朝" charset="-128"/>
                <a:cs typeface="Times New Roman" charset="0"/>
              </a:rPr>
              <a:t>“</a:t>
            </a:r>
            <a:r>
              <a:rPr lang="it-IT" sz="2000" b="1" smtClean="0">
                <a:solidFill>
                  <a:schemeClr val="tx2">
                    <a:lumMod val="60000"/>
                    <a:lumOff val="40000"/>
                  </a:schemeClr>
                </a:solidFill>
                <a:latin typeface="Cambria" charset="0"/>
                <a:ea typeface="ＭＳ 明朝" charset="-128"/>
                <a:cs typeface="Times New Roman" charset="0"/>
              </a:rPr>
              <a:t>fai </a:t>
            </a:r>
            <a:r>
              <a:rPr lang="it-IT" sz="2000" b="1">
                <a:solidFill>
                  <a:schemeClr val="tx2">
                    <a:lumMod val="60000"/>
                    <a:lumOff val="40000"/>
                  </a:schemeClr>
                </a:solidFill>
                <a:latin typeface="Cambria" charset="0"/>
                <a:ea typeface="ＭＳ 明朝" charset="-128"/>
                <a:cs typeface="Times New Roman" charset="0"/>
              </a:rPr>
              <a:t>quello che vuoi, ma bene e con successo</a:t>
            </a:r>
            <a:r>
              <a:rPr lang="it-IT" sz="2000">
                <a:latin typeface="Cambria" charset="0"/>
                <a:ea typeface="ＭＳ 明朝" charset="-128"/>
                <a:cs typeface="Times New Roman" charset="0"/>
              </a:rPr>
              <a:t>”.  </a:t>
            </a:r>
            <a:endParaRPr lang="it-IT" sz="2000" smtClean="0">
              <a:latin typeface="Cambria" charset="0"/>
              <a:ea typeface="ＭＳ 明朝" charset="-128"/>
              <a:cs typeface="Times New Roman" charset="0"/>
            </a:endParaRPr>
          </a:p>
          <a:p>
            <a:pPr algn="ctr">
              <a:spcAft>
                <a:spcPts val="0"/>
              </a:spcAft>
            </a:pPr>
            <a:r>
              <a:rPr lang="it-IT" sz="2000" smtClean="0">
                <a:latin typeface="Cambria" charset="0"/>
                <a:ea typeface="ＭＳ 明朝" charset="-128"/>
                <a:cs typeface="Times New Roman" charset="0"/>
              </a:rPr>
              <a:t>L’ideale </a:t>
            </a:r>
            <a:r>
              <a:rPr lang="it-IT" sz="2000">
                <a:latin typeface="Cambria" charset="0"/>
                <a:ea typeface="ＭＳ 明朝" charset="-128"/>
                <a:cs typeface="Times New Roman" charset="0"/>
              </a:rPr>
              <a:t>dell’io allora ordina non solo di fare bene ma di fare meglio. Un divieto può essere rispettato o no, l’essere performanti diventa fondamentale, indispensabile senza vi di scampo.</a:t>
            </a:r>
          </a:p>
          <a:p>
            <a:pPr algn="ctr">
              <a:spcAft>
                <a:spcPts val="0"/>
              </a:spcAft>
            </a:pPr>
            <a:r>
              <a:rPr lang="it-IT" sz="2000">
                <a:latin typeface="Cambria" charset="0"/>
                <a:ea typeface="ＭＳ 明朝" charset="-128"/>
                <a:cs typeface="Times New Roman" charset="0"/>
              </a:rPr>
              <a:t> </a:t>
            </a:r>
            <a:endParaRPr lang="it-IT" sz="2000">
              <a:effectLst/>
              <a:latin typeface="Cambria" charset="0"/>
              <a:ea typeface="ＭＳ 明朝" charset="-128"/>
              <a:cs typeface="Times New Roman" charset="0"/>
            </a:endParaRPr>
          </a:p>
        </p:txBody>
      </p:sp>
    </p:spTree>
    <p:custDataLst>
      <p:tags r:id="rId1"/>
    </p:custDataLst>
    <p:extLst>
      <p:ext uri="{BB962C8B-B14F-4D97-AF65-F5344CB8AC3E}">
        <p14:creationId xmlns:p14="http://schemas.microsoft.com/office/powerpoint/2010/main" xmlns="" val="310800407"/>
      </p:ext>
    </p:extLst>
  </p:cSld>
  <p:clrMapOvr>
    <a:masterClrMapping/>
  </p:clrMapOvr>
  <p:transition advTm="1752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 calcmode="lin" valueType="num">
                                      <p:cBhvr>
                                        <p:cTn id="7" dur="1000" fill="hold"/>
                                        <p:tgtEl>
                                          <p:spTgt spid="69634"/>
                                        </p:tgtEl>
                                        <p:attrNameLst>
                                          <p:attrName>ppt_x</p:attrName>
                                        </p:attrNameLst>
                                      </p:cBhvr>
                                      <p:tavLst>
                                        <p:tav tm="0">
                                          <p:val>
                                            <p:strVal val="#ppt_x-.2"/>
                                          </p:val>
                                        </p:tav>
                                        <p:tav tm="100000">
                                          <p:val>
                                            <p:strVal val="#ppt_x"/>
                                          </p:val>
                                        </p:tav>
                                      </p:tavLst>
                                    </p:anim>
                                    <p:anim calcmode="lin" valueType="num">
                                      <p:cBhvr>
                                        <p:cTn id="8" dur="1000" fill="hold"/>
                                        <p:tgtEl>
                                          <p:spTgt spid="69634"/>
                                        </p:tgtEl>
                                        <p:attrNameLst>
                                          <p:attrName>ppt_y</p:attrName>
                                        </p:attrNameLst>
                                      </p:cBhvr>
                                      <p:tavLst>
                                        <p:tav tm="0">
                                          <p:val>
                                            <p:strVal val="#ppt_y"/>
                                          </p:val>
                                        </p:tav>
                                        <p:tav tm="100000">
                                          <p:val>
                                            <p:strVal val="#ppt_y"/>
                                          </p:val>
                                        </p:tav>
                                      </p:tavLst>
                                    </p:anim>
                                    <p:animEffect transition="in" filter="wipe(right)" prLst="gradientSize: 0.1">
                                      <p:cBhvr>
                                        <p:cTn id="9" dur="1000"/>
                                        <p:tgtEl>
                                          <p:spTgt spid="6963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69635">
                                            <p:txEl>
                                              <p:pRg st="0" end="0"/>
                                            </p:txEl>
                                          </p:spTgt>
                                        </p:tgtEl>
                                        <p:attrNameLst>
                                          <p:attrName>style.visibility</p:attrName>
                                        </p:attrNameLst>
                                      </p:cBhvr>
                                      <p:to>
                                        <p:strVal val="visible"/>
                                      </p:to>
                                    </p:set>
                                    <p:animEffect transition="in" filter="fade">
                                      <p:cBhvr>
                                        <p:cTn id="14" dur="500"/>
                                        <p:tgtEl>
                                          <p:spTgt spid="69635">
                                            <p:txEl>
                                              <p:pRg st="0" end="0"/>
                                            </p:txEl>
                                          </p:spTgt>
                                        </p:tgtEl>
                                      </p:cBhvr>
                                    </p:animEffect>
                                    <p:anim calcmode="lin" valueType="num">
                                      <p:cBhvr>
                                        <p:cTn id="15" dur="500" fill="hold"/>
                                        <p:tgtEl>
                                          <p:spTgt spid="6963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69635">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69635">
                                            <p:txEl>
                                              <p:pRg st="1" end="1"/>
                                            </p:txEl>
                                          </p:spTgt>
                                        </p:tgtEl>
                                        <p:attrNameLst>
                                          <p:attrName>style.visibility</p:attrName>
                                        </p:attrNameLst>
                                      </p:cBhvr>
                                      <p:to>
                                        <p:strVal val="visible"/>
                                      </p:to>
                                    </p:set>
                                    <p:animEffect transition="in" filter="fade">
                                      <p:cBhvr>
                                        <p:cTn id="21" dur="500"/>
                                        <p:tgtEl>
                                          <p:spTgt spid="69635">
                                            <p:txEl>
                                              <p:pRg st="1" end="1"/>
                                            </p:txEl>
                                          </p:spTgt>
                                        </p:tgtEl>
                                      </p:cBhvr>
                                    </p:animEffect>
                                    <p:anim calcmode="lin" valueType="num">
                                      <p:cBhvr>
                                        <p:cTn id="22" dur="500" fill="hold"/>
                                        <p:tgtEl>
                                          <p:spTgt spid="69635">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69635">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69635">
                                            <p:txEl>
                                              <p:pRg st="2" end="2"/>
                                            </p:txEl>
                                          </p:spTgt>
                                        </p:tgtEl>
                                        <p:attrNameLst>
                                          <p:attrName>style.visibility</p:attrName>
                                        </p:attrNameLst>
                                      </p:cBhvr>
                                      <p:to>
                                        <p:strVal val="visible"/>
                                      </p:to>
                                    </p:set>
                                    <p:animEffect transition="in" filter="fade">
                                      <p:cBhvr>
                                        <p:cTn id="28" dur="500"/>
                                        <p:tgtEl>
                                          <p:spTgt spid="69635">
                                            <p:txEl>
                                              <p:pRg st="2" end="2"/>
                                            </p:txEl>
                                          </p:spTgt>
                                        </p:tgtEl>
                                      </p:cBhvr>
                                    </p:animEffect>
                                    <p:anim calcmode="lin" valueType="num">
                                      <p:cBhvr>
                                        <p:cTn id="29" dur="500" fill="hold"/>
                                        <p:tgtEl>
                                          <p:spTgt spid="69635">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69635">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69635">
                                            <p:txEl>
                                              <p:pRg st="3" end="3"/>
                                            </p:txEl>
                                          </p:spTgt>
                                        </p:tgtEl>
                                        <p:attrNameLst>
                                          <p:attrName>style.visibility</p:attrName>
                                        </p:attrNameLst>
                                      </p:cBhvr>
                                      <p:to>
                                        <p:strVal val="visible"/>
                                      </p:to>
                                    </p:set>
                                    <p:animEffect transition="in" filter="fade">
                                      <p:cBhvr>
                                        <p:cTn id="35" dur="500"/>
                                        <p:tgtEl>
                                          <p:spTgt spid="69635">
                                            <p:txEl>
                                              <p:pRg st="3" end="3"/>
                                            </p:txEl>
                                          </p:spTgt>
                                        </p:tgtEl>
                                      </p:cBhvr>
                                    </p:animEffect>
                                    <p:anim calcmode="lin" valueType="num">
                                      <p:cBhvr>
                                        <p:cTn id="36" dur="500" fill="hold"/>
                                        <p:tgtEl>
                                          <p:spTgt spid="69635">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69635">
                                            <p:txEl>
                                              <p:pRg st="3" end="3"/>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nimBg="1"/>
      <p:bldP spid="69635"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15755"/>
            <a:ext cx="9603275" cy="1049235"/>
          </a:xfrm>
        </p:spPr>
        <p:style>
          <a:lnRef idx="1">
            <a:schemeClr val="accent3"/>
          </a:lnRef>
          <a:fillRef idx="2">
            <a:schemeClr val="accent3"/>
          </a:fillRef>
          <a:effectRef idx="1">
            <a:schemeClr val="accent3"/>
          </a:effectRef>
          <a:fontRef idx="minor">
            <a:schemeClr val="dk1"/>
          </a:fontRef>
        </p:style>
        <p:txBody>
          <a:bodyPr/>
          <a:lstStyle/>
          <a:p>
            <a:pPr algn="ctr"/>
            <a:r>
              <a:rPr lang="it-IT" smtClean="0">
                <a:solidFill>
                  <a:schemeClr val="accent1">
                    <a:lumMod val="60000"/>
                    <a:lumOff val="40000"/>
                  </a:schemeClr>
                </a:solidFill>
              </a:rPr>
              <a:t/>
            </a:r>
            <a:br>
              <a:rPr lang="it-IT" smtClean="0">
                <a:solidFill>
                  <a:schemeClr val="accent1">
                    <a:lumMod val="60000"/>
                    <a:lumOff val="40000"/>
                  </a:schemeClr>
                </a:solidFill>
              </a:rPr>
            </a:br>
            <a:r>
              <a:rPr lang="it-IT" smtClean="0">
                <a:solidFill>
                  <a:srgbClr val="7030A0"/>
                </a:solidFill>
              </a:rPr>
              <a:t>Perfezionismo compiacente</a:t>
            </a:r>
            <a:endParaRPr lang="it-IT">
              <a:solidFill>
                <a:srgbClr val="7030A0"/>
              </a:solidFill>
            </a:endParaRPr>
          </a:p>
        </p:txBody>
      </p:sp>
      <p:sp>
        <p:nvSpPr>
          <p:cNvPr id="4" name="Oval 5"/>
          <p:cNvSpPr>
            <a:spLocks noGrp="1" noChangeArrowheads="1"/>
          </p:cNvSpPr>
          <p:nvPr>
            <p:ph idx="1"/>
          </p:nvPr>
        </p:nvSpPr>
        <p:spPr bwMode="auto">
          <a:xfrm>
            <a:off x="1499837" y="2312491"/>
            <a:ext cx="2533338" cy="1904466"/>
          </a:xfrm>
          <a:prstGeom prst="ellipse">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path path="circle">
              <a:fillToRect t="100000" r="100000"/>
            </a:path>
            <a:tileRect l="-100000" b="-100000"/>
          </a:gra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marL="0" indent="0" algn="ctr">
              <a:buNone/>
            </a:pPr>
            <a:r>
              <a:rPr lang="it-IT" sz="2400">
                <a:latin typeface="Century" pitchFamily="18" charset="0"/>
              </a:rPr>
              <a:t>Amabile </a:t>
            </a:r>
          </a:p>
          <a:p>
            <a:pPr marL="0" indent="0" algn="ctr">
              <a:buNone/>
            </a:pPr>
            <a:r>
              <a:rPr lang="it-IT" sz="2400">
                <a:latin typeface="Century" pitchFamily="18" charset="0"/>
              </a:rPr>
              <a:t>ed accettabile</a:t>
            </a:r>
          </a:p>
        </p:txBody>
      </p:sp>
      <p:sp>
        <p:nvSpPr>
          <p:cNvPr id="5" name="Oval 9"/>
          <p:cNvSpPr>
            <a:spLocks noChangeArrowheads="1"/>
          </p:cNvSpPr>
          <p:nvPr/>
        </p:nvSpPr>
        <p:spPr bwMode="auto">
          <a:xfrm>
            <a:off x="8391029" y="2497326"/>
            <a:ext cx="2663825" cy="1943100"/>
          </a:xfrm>
          <a:prstGeom prst="ellipse">
            <a:avLst/>
          </a:prstGeom>
          <a:gradFill flip="none" rotWithShape="1">
            <a:gsLst>
              <a:gs pos="0">
                <a:schemeClr val="accent3">
                  <a:lumMod val="40000"/>
                  <a:lumOff val="60000"/>
                  <a:shade val="30000"/>
                  <a:satMod val="115000"/>
                </a:schemeClr>
              </a:gs>
              <a:gs pos="50000">
                <a:schemeClr val="accent3">
                  <a:lumMod val="40000"/>
                  <a:lumOff val="60000"/>
                  <a:shade val="67500"/>
                  <a:satMod val="115000"/>
                </a:schemeClr>
              </a:gs>
              <a:gs pos="100000">
                <a:schemeClr val="accent3">
                  <a:lumMod val="40000"/>
                  <a:lumOff val="60000"/>
                  <a:shade val="100000"/>
                  <a:satMod val="115000"/>
                </a:schemeClr>
              </a:gs>
            </a:gsLst>
            <a:path path="circle">
              <a:fillToRect l="100000" t="100000"/>
            </a:path>
            <a:tileRect r="-100000" b="-100000"/>
          </a:gra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it-IT" sz="2400">
                <a:latin typeface="Century" pitchFamily="18" charset="0"/>
              </a:rPr>
              <a:t>Corrisponde </a:t>
            </a:r>
          </a:p>
          <a:p>
            <a:pPr algn="ctr"/>
            <a:r>
              <a:rPr lang="it-IT" sz="2400">
                <a:latin typeface="Century" pitchFamily="18" charset="0"/>
              </a:rPr>
              <a:t>sempre </a:t>
            </a:r>
          </a:p>
          <a:p>
            <a:pPr algn="ctr"/>
            <a:r>
              <a:rPr lang="it-IT" sz="2400">
                <a:latin typeface="Century" pitchFamily="18" charset="0"/>
              </a:rPr>
              <a:t>alle aspettative</a:t>
            </a:r>
          </a:p>
        </p:txBody>
      </p:sp>
      <p:sp>
        <p:nvSpPr>
          <p:cNvPr id="6" name="AutoShape 7"/>
          <p:cNvSpPr>
            <a:spLocks noChangeArrowheads="1"/>
          </p:cNvSpPr>
          <p:nvPr/>
        </p:nvSpPr>
        <p:spPr bwMode="auto">
          <a:xfrm>
            <a:off x="5791812" y="3021837"/>
            <a:ext cx="1214437" cy="485775"/>
          </a:xfrm>
          <a:prstGeom prst="leftRightArrow">
            <a:avLst>
              <a:gd name="adj1" fmla="val 50000"/>
              <a:gd name="adj2" fmla="val 500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it-IT"/>
          </a:p>
        </p:txBody>
      </p:sp>
      <p:sp>
        <p:nvSpPr>
          <p:cNvPr id="7" name="AutoShape 10"/>
          <p:cNvSpPr>
            <a:spLocks noChangeArrowheads="1"/>
          </p:cNvSpPr>
          <p:nvPr/>
        </p:nvSpPr>
        <p:spPr bwMode="auto">
          <a:xfrm>
            <a:off x="5390967" y="4093132"/>
            <a:ext cx="2016125" cy="733425"/>
          </a:xfrm>
          <a:prstGeom prst="curvedDownArrow">
            <a:avLst>
              <a:gd name="adj1" fmla="val 54978"/>
              <a:gd name="adj2" fmla="val 109957"/>
              <a:gd name="adj3" fmla="val 33333"/>
            </a:avLst>
          </a:prstGeom>
          <a:gradFill>
            <a:gsLst>
              <a:gs pos="38000">
                <a:srgbClr val="5031D2">
                  <a:lumMod val="6000"/>
                  <a:lumOff val="94000"/>
                </a:srgbClr>
              </a:gs>
              <a:gs pos="84500">
                <a:srgbClr val="5131D5"/>
              </a:gs>
              <a:gs pos="11000">
                <a:schemeClr val="accent3">
                  <a:shade val="88000"/>
                  <a:satMod val="130000"/>
                  <a:lumMod val="92000"/>
                </a:schemeClr>
              </a:gs>
              <a:gs pos="100000">
                <a:schemeClr val="accent3">
                  <a:shade val="78000"/>
                  <a:satMod val="130000"/>
                  <a:lumMod val="92000"/>
                </a:schemeClr>
              </a:gs>
            </a:gsLst>
          </a:gradFill>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endParaRPr lang="it-IT">
              <a:solidFill>
                <a:srgbClr val="CC00CC"/>
              </a:solidFill>
            </a:endParaRPr>
          </a:p>
        </p:txBody>
      </p:sp>
      <p:sp>
        <p:nvSpPr>
          <p:cNvPr id="8" name="Rettangolo 7"/>
          <p:cNvSpPr/>
          <p:nvPr/>
        </p:nvSpPr>
        <p:spPr>
          <a:xfrm>
            <a:off x="2913088" y="5083999"/>
            <a:ext cx="6096000" cy="923330"/>
          </a:xfrm>
          <a:prstGeom prst="rect">
            <a:avLst/>
          </a:prstGeom>
        </p:spPr>
        <p:txBody>
          <a:bodyPr>
            <a:spAutoFit/>
          </a:bodyPr>
          <a:lstStyle/>
          <a:p>
            <a:pPr algn="ctr">
              <a:buFont typeface="Wingdings" pitchFamily="2" charset="2"/>
              <a:buChar char="v"/>
            </a:pPr>
            <a:r>
              <a:rPr lang="it-IT">
                <a:latin typeface="Century" pitchFamily="18" charset="0"/>
              </a:rPr>
              <a:t>Aumenta lo scollamento tra interno ed esterno</a:t>
            </a:r>
          </a:p>
          <a:p>
            <a:pPr algn="ctr">
              <a:buFont typeface="Wingdings" pitchFamily="2" charset="2"/>
              <a:buChar char="v"/>
            </a:pPr>
            <a:r>
              <a:rPr lang="it-IT">
                <a:latin typeface="Century" pitchFamily="18" charset="0"/>
              </a:rPr>
              <a:t> Si assottigliano i confini individuali</a:t>
            </a:r>
          </a:p>
          <a:p>
            <a:pPr algn="ctr">
              <a:buFont typeface="Wingdings" pitchFamily="2" charset="2"/>
              <a:buChar char="v"/>
            </a:pPr>
            <a:r>
              <a:rPr lang="it-IT">
                <a:latin typeface="Century" pitchFamily="18" charset="0"/>
              </a:rPr>
              <a:t> Aumenta la sensazione del bluff</a:t>
            </a:r>
          </a:p>
        </p:txBody>
      </p:sp>
    </p:spTree>
    <p:extLst>
      <p:ext uri="{BB962C8B-B14F-4D97-AF65-F5344CB8AC3E}">
        <p14:creationId xmlns:p14="http://schemas.microsoft.com/office/powerpoint/2010/main" xmlns="" val="480967232"/>
      </p:ext>
    </p:extLst>
  </p:cSld>
  <p:clrMapOvr>
    <a:masterClrMapping/>
  </p:clrMapOvr>
  <mc:AlternateContent xmlns:mc="http://schemas.openxmlformats.org/markup-compatibility/2006">
    <mc:Choice xmlns:p14="http://schemas.microsoft.com/office/powerpoint/2010/main" xmlns="" Requires="p14">
      <p:transition spd="slow" p14:dur="2000" advTm="25065"/>
    </mc:Choice>
    <mc:Fallback>
      <p:transition spd="slow" advTm="25065"/>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a:xfrm>
            <a:off x="2207568" y="264695"/>
            <a:ext cx="7920880" cy="6263329"/>
          </a:xfrm>
        </p:spPr>
        <p:txBody>
          <a:bodyPr/>
          <a:lstStyle/>
          <a:p>
            <a:pPr algn="ctr">
              <a:buNone/>
            </a:pPr>
            <a:r>
              <a:rPr lang="it-IT" smtClean="0"/>
              <a:t>	</a:t>
            </a:r>
            <a:r>
              <a:rPr lang="it-IT" sz="2800"/>
              <a:t>La condizione minima per affrontare qualsiasi contesto/situazione è quelle di sentirsi massimamente all’altezza, competenti, adeguati</a:t>
            </a:r>
            <a:r>
              <a:rPr lang="it-IT" smtClean="0"/>
              <a:t>.</a:t>
            </a:r>
            <a:endParaRPr lang="it-IT"/>
          </a:p>
        </p:txBody>
      </p:sp>
      <p:sp>
        <p:nvSpPr>
          <p:cNvPr id="72710" name="AutoShape 6"/>
          <p:cNvSpPr>
            <a:spLocks noChangeArrowheads="1"/>
          </p:cNvSpPr>
          <p:nvPr/>
        </p:nvSpPr>
        <p:spPr bwMode="auto">
          <a:xfrm>
            <a:off x="5106344" y="2820295"/>
            <a:ext cx="2087562" cy="1152128"/>
          </a:xfrm>
          <a:prstGeom prst="downArrow">
            <a:avLst>
              <a:gd name="adj1" fmla="val 49963"/>
              <a:gd name="adj2" fmla="val 1000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it-IT"/>
          </a:p>
        </p:txBody>
      </p:sp>
      <p:sp>
        <p:nvSpPr>
          <p:cNvPr id="72711" name="Text Box 7"/>
          <p:cNvSpPr txBox="1">
            <a:spLocks noChangeArrowheads="1"/>
          </p:cNvSpPr>
          <p:nvPr/>
        </p:nvSpPr>
        <p:spPr bwMode="auto">
          <a:xfrm>
            <a:off x="1804738" y="4557726"/>
            <a:ext cx="8975558" cy="1384995"/>
          </a:xfrm>
          <a:prstGeom prst="rect">
            <a:avLst/>
          </a:prstGeom>
          <a:noFill/>
          <a:ln w="9525">
            <a:noFill/>
            <a:miter lim="800000"/>
            <a:headEnd/>
            <a:tailEnd/>
          </a:ln>
          <a:effectLst/>
        </p:spPr>
        <p:txBody>
          <a:bodyPr wrap="square">
            <a:spAutoFit/>
          </a:bodyPr>
          <a:lstStyle/>
          <a:p>
            <a:pPr algn="ctr"/>
            <a:r>
              <a:rPr lang="it-IT" sz="2800">
                <a:latin typeface="Constantia" pitchFamily="18" charset="0"/>
              </a:rPr>
              <a:t>Sentirsi al massimo significa sempre agli occhi degli altri, di tutti gli altri e ancor più dell’altro scelto come figura di riferimento</a:t>
            </a:r>
          </a:p>
        </p:txBody>
      </p:sp>
    </p:spTree>
    <p:extLst>
      <p:ext uri="{BB962C8B-B14F-4D97-AF65-F5344CB8AC3E}">
        <p14:creationId xmlns:p14="http://schemas.microsoft.com/office/powerpoint/2010/main" xmlns="" val="1666871819"/>
      </p:ext>
    </p:extLst>
  </p:cSld>
  <p:clrMapOvr>
    <a:masterClrMapping/>
  </p:clrMapOvr>
  <p:transition advTm="16304"/>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1" name="Rectangle 3"/>
          <p:cNvSpPr>
            <a:spLocks noGrp="1" noChangeArrowheads="1"/>
          </p:cNvSpPr>
          <p:nvPr>
            <p:ph idx="1"/>
          </p:nvPr>
        </p:nvSpPr>
        <p:spPr>
          <a:xfrm>
            <a:off x="2135560" y="914400"/>
            <a:ext cx="7776864" cy="4851748"/>
          </a:xfrm>
        </p:spPr>
        <p:txBody>
          <a:bodyPr>
            <a:normAutofit/>
          </a:bodyPr>
          <a:lstStyle/>
          <a:p>
            <a:pPr algn="ctr">
              <a:buFontTx/>
              <a:buNone/>
            </a:pPr>
            <a:r>
              <a:rPr lang="it-IT" sz="2400" smtClean="0"/>
              <a:t>L’altro </a:t>
            </a:r>
            <a:r>
              <a:rPr lang="it-IT" sz="2400"/>
              <a:t>diventa il detentore assoluto dei criteri accettabilità, competenza, </a:t>
            </a:r>
            <a:r>
              <a:rPr lang="it-IT" sz="2400" smtClean="0"/>
              <a:t>adeguatezza</a:t>
            </a:r>
            <a:r>
              <a:rPr lang="it-IT" sz="2400"/>
              <a:t>, </a:t>
            </a:r>
            <a:r>
              <a:rPr lang="it-IT" sz="2400" smtClean="0"/>
              <a:t>amabilità</a:t>
            </a:r>
            <a:endParaRPr lang="it-IT" sz="2400"/>
          </a:p>
        </p:txBody>
      </p:sp>
      <p:sp>
        <p:nvSpPr>
          <p:cNvPr id="73733" name="AutoShape 5"/>
          <p:cNvSpPr>
            <a:spLocks noChangeArrowheads="1"/>
          </p:cNvSpPr>
          <p:nvPr/>
        </p:nvSpPr>
        <p:spPr bwMode="auto">
          <a:xfrm>
            <a:off x="5339866" y="1989212"/>
            <a:ext cx="1080121" cy="1295400"/>
          </a:xfrm>
          <a:prstGeom prst="downArrow">
            <a:avLst>
              <a:gd name="adj1" fmla="val 51370"/>
              <a:gd name="adj2" fmla="val 47922"/>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it-IT"/>
          </a:p>
        </p:txBody>
      </p:sp>
      <p:sp>
        <p:nvSpPr>
          <p:cNvPr id="73734" name="Text Box 6"/>
          <p:cNvSpPr txBox="1">
            <a:spLocks noChangeArrowheads="1"/>
          </p:cNvSpPr>
          <p:nvPr/>
        </p:nvSpPr>
        <p:spPr bwMode="auto">
          <a:xfrm>
            <a:off x="2711673" y="3340274"/>
            <a:ext cx="6624637" cy="1200329"/>
          </a:xfrm>
          <a:prstGeom prst="rect">
            <a:avLst/>
          </a:prstGeom>
          <a:noFill/>
          <a:ln w="9525">
            <a:noFill/>
            <a:miter lim="800000"/>
            <a:headEnd/>
            <a:tailEnd/>
          </a:ln>
          <a:effectLst/>
        </p:spPr>
        <p:txBody>
          <a:bodyPr>
            <a:spAutoFit/>
          </a:bodyPr>
          <a:lstStyle/>
          <a:p>
            <a:pPr algn="ctr"/>
            <a:r>
              <a:rPr lang="it-IT" sz="2400">
                <a:latin typeface="Century" pitchFamily="18" charset="0"/>
              </a:rPr>
              <a:t>Crolla l’impalcatura esterna che l’ha </a:t>
            </a:r>
            <a:r>
              <a:rPr lang="it-IT" sz="2400" smtClean="0">
                <a:latin typeface="Century" pitchFamily="18" charset="0"/>
              </a:rPr>
              <a:t>contenuto </a:t>
            </a:r>
            <a:r>
              <a:rPr lang="it-IT" sz="2400">
                <a:latin typeface="Century" pitchFamily="18" charset="0"/>
              </a:rPr>
              <a:t>fin’ora, che l’ha </a:t>
            </a:r>
            <a:r>
              <a:rPr lang="it-IT" sz="2400" smtClean="0">
                <a:latin typeface="Century" pitchFamily="18" charset="0"/>
              </a:rPr>
              <a:t>definito </a:t>
            </a:r>
            <a:r>
              <a:rPr lang="it-IT" sz="2400">
                <a:latin typeface="Century" pitchFamily="18" charset="0"/>
              </a:rPr>
              <a:t>e </a:t>
            </a:r>
            <a:r>
              <a:rPr lang="it-IT" sz="2400" smtClean="0">
                <a:latin typeface="Century" pitchFamily="18" charset="0"/>
              </a:rPr>
              <a:t>gli </a:t>
            </a:r>
            <a:r>
              <a:rPr lang="it-IT" sz="2400">
                <a:latin typeface="Century" pitchFamily="18" charset="0"/>
              </a:rPr>
              <a:t>ha dato un po’ di stabilità</a:t>
            </a:r>
          </a:p>
        </p:txBody>
      </p:sp>
      <p:sp>
        <p:nvSpPr>
          <p:cNvPr id="73735" name="AutoShape 7"/>
          <p:cNvSpPr>
            <a:spLocks noChangeArrowheads="1"/>
          </p:cNvSpPr>
          <p:nvPr/>
        </p:nvSpPr>
        <p:spPr bwMode="auto">
          <a:xfrm>
            <a:off x="4691682" y="4669060"/>
            <a:ext cx="2376488" cy="733425"/>
          </a:xfrm>
          <a:prstGeom prst="curvedDownArrow">
            <a:avLst>
              <a:gd name="adj1" fmla="val 64805"/>
              <a:gd name="adj2" fmla="val 129610"/>
              <a:gd name="adj3" fmla="val 33333"/>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it-IT"/>
          </a:p>
        </p:txBody>
      </p:sp>
      <p:sp>
        <p:nvSpPr>
          <p:cNvPr id="73736" name="Text Box 8"/>
          <p:cNvSpPr txBox="1">
            <a:spLocks noChangeArrowheads="1"/>
          </p:cNvSpPr>
          <p:nvPr/>
        </p:nvSpPr>
        <p:spPr bwMode="auto">
          <a:xfrm>
            <a:off x="2135189" y="5429517"/>
            <a:ext cx="7777235" cy="579437"/>
          </a:xfrm>
          <a:prstGeom prst="rect">
            <a:avLst/>
          </a:prstGeom>
          <a:noFill/>
          <a:ln w="9525">
            <a:noFill/>
            <a:miter lim="800000"/>
            <a:headEnd/>
            <a:tailEnd/>
          </a:ln>
          <a:effectLst/>
        </p:spPr>
        <p:txBody>
          <a:bodyPr wrap="square">
            <a:spAutoFit/>
          </a:bodyPr>
          <a:lstStyle/>
          <a:p>
            <a:pPr algn="ctr"/>
            <a:r>
              <a:rPr lang="it-IT" sz="3200" b="1">
                <a:solidFill>
                  <a:srgbClr val="CC00CC"/>
                </a:solidFill>
                <a:latin typeface="Century" pitchFamily="18" charset="0"/>
              </a:rPr>
              <a:t>Non può permetterselo!!!!</a:t>
            </a:r>
          </a:p>
        </p:txBody>
      </p:sp>
      <p:sp>
        <p:nvSpPr>
          <p:cNvPr id="7" name="CasellaDiTesto 6"/>
          <p:cNvSpPr txBox="1"/>
          <p:nvPr/>
        </p:nvSpPr>
        <p:spPr>
          <a:xfrm>
            <a:off x="4018547" y="2272238"/>
            <a:ext cx="3850106" cy="338554"/>
          </a:xfrm>
          <a:prstGeom prst="rect">
            <a:avLst/>
          </a:prstGeom>
          <a:noFill/>
        </p:spPr>
        <p:txBody>
          <a:bodyPr wrap="square" rtlCol="0">
            <a:spAutoFit/>
          </a:bodyPr>
          <a:lstStyle/>
          <a:p>
            <a:pPr algn="ctr"/>
            <a:r>
              <a:rPr lang="it-IT" sz="1600" b="1"/>
              <a:t>SE VIENE MENO</a:t>
            </a:r>
          </a:p>
        </p:txBody>
      </p:sp>
    </p:spTree>
    <p:extLst>
      <p:ext uri="{BB962C8B-B14F-4D97-AF65-F5344CB8AC3E}">
        <p14:creationId xmlns:p14="http://schemas.microsoft.com/office/powerpoint/2010/main" xmlns="" val="1190486818"/>
      </p:ext>
    </p:extLst>
  </p:cSld>
  <p:clrMapOvr>
    <a:masterClrMapping/>
  </p:clrMapOvr>
  <p:transition advTm="14128"/>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804519"/>
            <a:ext cx="9603275" cy="841401"/>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it-IT" smtClean="0">
                <a:solidFill>
                  <a:srgbClr val="7030A0"/>
                </a:solidFill>
              </a:rPr>
              <a:t>Miglior tentativo di adattamento</a:t>
            </a:r>
            <a:br>
              <a:rPr lang="it-IT" smtClean="0">
                <a:solidFill>
                  <a:srgbClr val="7030A0"/>
                </a:solidFill>
              </a:rPr>
            </a:br>
            <a:r>
              <a:rPr lang="it-IT" sz="2400" smtClean="0">
                <a:solidFill>
                  <a:srgbClr val="7030A0"/>
                </a:solidFill>
              </a:rPr>
              <a:t>(a quel sistema in quel momento)</a:t>
            </a:r>
            <a:endParaRPr lang="it-IT" sz="2400">
              <a:solidFill>
                <a:srgbClr val="7030A0"/>
              </a:solidFill>
            </a:endParaRPr>
          </a:p>
        </p:txBody>
      </p:sp>
      <p:sp>
        <p:nvSpPr>
          <p:cNvPr id="3" name="Segnaposto contenuto 2"/>
          <p:cNvSpPr>
            <a:spLocks noGrp="1"/>
          </p:cNvSpPr>
          <p:nvPr>
            <p:ph idx="1"/>
          </p:nvPr>
        </p:nvSpPr>
        <p:spPr/>
        <p:txBody>
          <a:bodyPr/>
          <a:lstStyle/>
          <a:p>
            <a:pPr>
              <a:buFont typeface="Wingdings" charset="2"/>
              <a:buChar char="Ø"/>
            </a:pPr>
            <a:r>
              <a:rPr lang="it-IT" sz="2400" smtClean="0"/>
              <a:t>Perfezione compiacente</a:t>
            </a:r>
          </a:p>
          <a:p>
            <a:pPr>
              <a:buFont typeface="Wingdings" charset="2"/>
              <a:buChar char="Ø"/>
            </a:pPr>
            <a:r>
              <a:rPr lang="it-IT" sz="2400" smtClean="0"/>
              <a:t>Corrispondenza massimale alle aspettative</a:t>
            </a:r>
          </a:p>
          <a:p>
            <a:pPr>
              <a:buFont typeface="Wingdings" charset="2"/>
              <a:buChar char="Ø"/>
            </a:pPr>
            <a:r>
              <a:rPr lang="it-IT" sz="2400" smtClean="0"/>
              <a:t>Senso pervasivo di vuoto ed inconsistenza</a:t>
            </a:r>
          </a:p>
          <a:p>
            <a:pPr>
              <a:buFont typeface="Wingdings" charset="2"/>
              <a:buChar char="Ø"/>
            </a:pPr>
            <a:r>
              <a:rPr lang="it-IT" sz="2400" smtClean="0"/>
              <a:t>Senso pervasivo di incompetenza e incapacità personali</a:t>
            </a:r>
          </a:p>
          <a:p>
            <a:pPr>
              <a:buFont typeface="Wingdings" charset="2"/>
              <a:buChar char="Ø"/>
            </a:pPr>
            <a:r>
              <a:rPr lang="it-IT" sz="2400" smtClean="0"/>
              <a:t>Senso di vergogna</a:t>
            </a:r>
          </a:p>
          <a:p>
            <a:pPr>
              <a:buFont typeface="Wingdings" charset="2"/>
              <a:buChar char="Ø"/>
            </a:pPr>
            <a:endParaRPr lang="it-IT" smtClean="0"/>
          </a:p>
          <a:p>
            <a:pPr>
              <a:buFont typeface="Wingdings" charset="2"/>
              <a:buChar char="Ø"/>
            </a:pPr>
            <a:endParaRPr lang="it-IT"/>
          </a:p>
        </p:txBody>
      </p:sp>
    </p:spTree>
    <p:extLst>
      <p:ext uri="{BB962C8B-B14F-4D97-AF65-F5344CB8AC3E}">
        <p14:creationId xmlns:p14="http://schemas.microsoft.com/office/powerpoint/2010/main" xmlns="" val="1204852728"/>
      </p:ext>
    </p:extLst>
  </p:cSld>
  <p:clrMapOvr>
    <a:masterClrMapping/>
  </p:clrMapOvr>
  <mc:AlternateContent xmlns:mc="http://schemas.openxmlformats.org/markup-compatibility/2006">
    <mc:Choice xmlns:p14="http://schemas.microsoft.com/office/powerpoint/2010/main" xmlns="" Requires="p14">
      <p:transition spd="slow" p14:dur="2000" advTm="18277"/>
    </mc:Choice>
    <mc:Fallback>
      <p:transition spd="slow" advTm="18277"/>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a:xfrm>
            <a:off x="1774824" y="1114097"/>
            <a:ext cx="8220513" cy="5012066"/>
          </a:xfrm>
        </p:spPr>
        <p:txBody>
          <a:bodyPr/>
          <a:lstStyle/>
          <a:p>
            <a:pPr algn="ctr"/>
            <a:endParaRPr lang="it-IT" sz="4400" i="1">
              <a:latin typeface="Monotype Corsiva" pitchFamily="66" charset="0"/>
            </a:endParaRPr>
          </a:p>
          <a:p>
            <a:pPr algn="ctr">
              <a:buFontTx/>
              <a:buNone/>
            </a:pPr>
            <a:r>
              <a:rPr lang="it-IT" sz="4400" i="1">
                <a:latin typeface="Monotype Corsiva" pitchFamily="66" charset="0"/>
              </a:rPr>
              <a:t>“ per sapere chi sono devo utilizzare gli altri come specchio”</a:t>
            </a:r>
          </a:p>
          <a:p>
            <a:pPr algn="ctr">
              <a:buFontTx/>
              <a:buNone/>
            </a:pPr>
            <a:endParaRPr lang="it-IT" sz="4400" i="1">
              <a:latin typeface="Monotype Corsiva" pitchFamily="66" charset="0"/>
            </a:endParaRPr>
          </a:p>
          <a:p>
            <a:pPr algn="ctr">
              <a:buFontTx/>
              <a:buNone/>
            </a:pPr>
            <a:r>
              <a:rPr lang="it-IT" sz="2800">
                <a:latin typeface="Century" pitchFamily="18" charset="0"/>
              </a:rPr>
              <a:t>				V</a:t>
            </a:r>
            <a:r>
              <a:rPr lang="it-IT" sz="2800" smtClean="0">
                <a:latin typeface="Century" pitchFamily="18" charset="0"/>
              </a:rPr>
              <a:t>. Guidano</a:t>
            </a:r>
            <a:r>
              <a:rPr lang="it-IT" sz="2800">
                <a:latin typeface="Century" pitchFamily="18" charset="0"/>
              </a:rPr>
              <a:t>, 1996</a:t>
            </a:r>
          </a:p>
        </p:txBody>
      </p:sp>
    </p:spTree>
    <p:extLst>
      <p:ext uri="{BB962C8B-B14F-4D97-AF65-F5344CB8AC3E}">
        <p14:creationId xmlns:p14="http://schemas.microsoft.com/office/powerpoint/2010/main" xmlns="" val="194939637"/>
      </p:ext>
    </p:extLst>
  </p:cSld>
  <p:clrMapOvr>
    <a:masterClrMapping/>
  </p:clrMapOvr>
  <mc:AlternateContent xmlns:mc="http://schemas.openxmlformats.org/markup-compatibility/2006">
    <mc:Choice xmlns:p14="http://schemas.microsoft.com/office/powerpoint/2010/main" xmlns="" Requires="p14">
      <p:transition spd="slow" p14:dur="2000" advTm="5619"/>
    </mc:Choice>
    <mc:Fallback>
      <p:transition spd="slow" advTm="5619"/>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846722"/>
            <a:ext cx="9603275" cy="1049235"/>
          </a:xfrm>
        </p:spPr>
        <p:style>
          <a:lnRef idx="1">
            <a:schemeClr val="accent3"/>
          </a:lnRef>
          <a:fillRef idx="2">
            <a:schemeClr val="accent3"/>
          </a:fillRef>
          <a:effectRef idx="1">
            <a:schemeClr val="accent3"/>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cambiamento</a:t>
            </a:r>
            <a:endParaRPr lang="it-IT">
              <a:solidFill>
                <a:srgbClr val="7030A0"/>
              </a:solidFill>
            </a:endParaRPr>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451579" y="2058328"/>
            <a:ext cx="2867203" cy="3449638"/>
          </a:xfrm>
        </p:spPr>
      </p:pic>
      <p:pic>
        <p:nvPicPr>
          <p:cNvPr id="5" name="Immagin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81822" y="2058328"/>
            <a:ext cx="5273032" cy="2639568"/>
          </a:xfrm>
          <a:prstGeom prst="rect">
            <a:avLst/>
          </a:prstGeom>
        </p:spPr>
      </p:pic>
      <p:sp>
        <p:nvSpPr>
          <p:cNvPr id="6" name="CasellaDiTesto 5"/>
          <p:cNvSpPr txBox="1"/>
          <p:nvPr/>
        </p:nvSpPr>
        <p:spPr>
          <a:xfrm>
            <a:off x="5781822" y="5275384"/>
            <a:ext cx="5573750" cy="461665"/>
          </a:xfrm>
          <a:prstGeom prst="rect">
            <a:avLst/>
          </a:prstGeom>
          <a:noFill/>
        </p:spPr>
        <p:txBody>
          <a:bodyPr wrap="square" rtlCol="0">
            <a:spAutoFit/>
          </a:bodyPr>
          <a:lstStyle/>
          <a:p>
            <a:pPr algn="r"/>
            <a:r>
              <a:rPr lang="it-IT" sz="2400" smtClean="0"/>
              <a:t>Grazie per l’attenzione!</a:t>
            </a:r>
          </a:p>
        </p:txBody>
      </p:sp>
    </p:spTree>
    <p:extLst>
      <p:ext uri="{BB962C8B-B14F-4D97-AF65-F5344CB8AC3E}">
        <p14:creationId xmlns:p14="http://schemas.microsoft.com/office/powerpoint/2010/main" xmlns="" val="551121627"/>
      </p:ext>
    </p:extLst>
  </p:cSld>
  <p:clrMapOvr>
    <a:masterClrMapping/>
  </p:clrMapOvr>
  <mc:AlternateContent xmlns:mc="http://schemas.openxmlformats.org/markup-compatibility/2006">
    <mc:Choice xmlns:p14="http://schemas.microsoft.com/office/powerpoint/2010/main" xmlns="" Requires="p14">
      <p:transition spd="slow" p14:dur="2000" advTm="18461"/>
    </mc:Choice>
    <mc:Fallback>
      <p:transition spd="slow" advTm="1846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371475"/>
            <a:ext cx="9603275" cy="1000125"/>
          </a:xfrm>
        </p:spPr>
        <p:style>
          <a:lnRef idx="1">
            <a:schemeClr val="accent2"/>
          </a:lnRef>
          <a:fillRef idx="2">
            <a:schemeClr val="accent2"/>
          </a:fillRef>
          <a:effectRef idx="1">
            <a:schemeClr val="accent2"/>
          </a:effectRef>
          <a:fontRef idx="minor">
            <a:schemeClr val="dk1"/>
          </a:fontRef>
        </p:style>
        <p:txBody>
          <a:bodyPr/>
          <a:lstStyle/>
          <a:p>
            <a:pPr algn="ctr"/>
            <a:r>
              <a:rPr lang="it-IT" smtClean="0">
                <a:solidFill>
                  <a:srgbClr val="7030A0"/>
                </a:solidFill>
              </a:rPr>
              <a:t/>
            </a:r>
            <a:br>
              <a:rPr lang="it-IT" smtClean="0">
                <a:solidFill>
                  <a:srgbClr val="7030A0"/>
                </a:solidFill>
              </a:rPr>
            </a:br>
            <a:r>
              <a:rPr lang="it-IT" smtClean="0">
                <a:solidFill>
                  <a:srgbClr val="7030A0"/>
                </a:solidFill>
              </a:rPr>
              <a:t>esseri umani</a:t>
            </a:r>
            <a:endParaRPr lang="it-IT">
              <a:solidFill>
                <a:srgbClr val="7030A0"/>
              </a:solidFill>
            </a:endParaRPr>
          </a:p>
        </p:txBody>
      </p:sp>
      <p:sp>
        <p:nvSpPr>
          <p:cNvPr id="3" name="Segnaposto contenuto 2"/>
          <p:cNvSpPr>
            <a:spLocks noGrp="1"/>
          </p:cNvSpPr>
          <p:nvPr>
            <p:ph idx="1"/>
          </p:nvPr>
        </p:nvSpPr>
        <p:spPr>
          <a:xfrm>
            <a:off x="1451579" y="1857376"/>
            <a:ext cx="9603275" cy="4114800"/>
          </a:xfrm>
        </p:spPr>
        <p:txBody>
          <a:bodyPr>
            <a:normAutofit/>
          </a:bodyPr>
          <a:lstStyle/>
          <a:p>
            <a:pPr marL="0" indent="0" algn="just">
              <a:buNone/>
            </a:pPr>
            <a:r>
              <a:rPr lang="it-IT"/>
              <a:t>una specie organizzata ed organizzante, in modo tale che le funzioni evolutive sono altamente integrate, efficienti e spesso ridondanti. </a:t>
            </a:r>
          </a:p>
          <a:p>
            <a:pPr marL="0" indent="0" algn="ctr">
              <a:buNone/>
            </a:pPr>
            <a:r>
              <a:rPr lang="it-IT" smtClean="0"/>
              <a:t>Le funzioni importanti dal punto di vista evolutivo sono</a:t>
            </a:r>
          </a:p>
          <a:p>
            <a:pPr marL="0" indent="0" algn="ctr">
              <a:buNone/>
            </a:pPr>
            <a:endParaRPr lang="it-IT" smtClean="0"/>
          </a:p>
          <a:p>
            <a:pPr marL="0" indent="0">
              <a:buNone/>
            </a:pPr>
            <a:r>
              <a:rPr lang="it-IT"/>
              <a:t>	</a:t>
            </a:r>
            <a:r>
              <a:rPr lang="it-IT" smtClean="0"/>
              <a:t>	</a:t>
            </a:r>
            <a:r>
              <a:rPr lang="it-IT" smtClean="0">
                <a:solidFill>
                  <a:srgbClr val="7030A0"/>
                </a:solidFill>
              </a:rPr>
              <a:t>protezione			</a:t>
            </a:r>
            <a:r>
              <a:rPr lang="it-IT"/>
              <a:t> </a:t>
            </a:r>
            <a:r>
              <a:rPr lang="it-IT" smtClean="0"/>
              <a:t>  	</a:t>
            </a:r>
            <a:r>
              <a:rPr lang="it-IT" smtClean="0">
                <a:solidFill>
                  <a:srgbClr val="7030A0"/>
                </a:solidFill>
              </a:rPr>
              <a:t>riproduzione</a:t>
            </a:r>
            <a:endParaRPr lang="it-IT">
              <a:solidFill>
                <a:srgbClr val="7030A0"/>
              </a:solidFill>
            </a:endParaRPr>
          </a:p>
          <a:p>
            <a:pPr marL="0" indent="0">
              <a:buNone/>
            </a:pPr>
            <a:endParaRPr lang="it-IT" smtClean="0"/>
          </a:p>
          <a:p>
            <a:pPr marL="0" indent="0" algn="ctr">
              <a:buNone/>
            </a:pPr>
            <a:r>
              <a:rPr lang="it-IT" smtClean="0"/>
              <a:t>considerate </a:t>
            </a:r>
            <a:r>
              <a:rPr lang="it-IT"/>
              <a:t>i due organizzatori centrali del </a:t>
            </a:r>
            <a:r>
              <a:rPr lang="it-IT" smtClean="0"/>
              <a:t>comportamento.                                               L’organo </a:t>
            </a:r>
            <a:r>
              <a:rPr lang="it-IT"/>
              <a:t>che regola protezione e riproduzione tramite l’interpretazione di informazioni e la costruzione di risposte comportamentali è il </a:t>
            </a:r>
            <a:r>
              <a:rPr lang="it-IT" b="1">
                <a:solidFill>
                  <a:schemeClr val="accent1">
                    <a:lumMod val="75000"/>
                  </a:schemeClr>
                </a:solidFill>
              </a:rPr>
              <a:t>CERVELLO.</a:t>
            </a:r>
          </a:p>
        </p:txBody>
      </p:sp>
      <p:sp>
        <p:nvSpPr>
          <p:cNvPr id="4" name="Freccia circolare in giù 3"/>
          <p:cNvSpPr/>
          <p:nvPr/>
        </p:nvSpPr>
        <p:spPr>
          <a:xfrm>
            <a:off x="6916563" y="3138240"/>
            <a:ext cx="1292015" cy="729567"/>
          </a:xfrm>
          <a:prstGeom prst="curved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it-IT">
              <a:solidFill>
                <a:schemeClr val="tx1"/>
              </a:solidFill>
            </a:endParaRPr>
          </a:p>
        </p:txBody>
      </p:sp>
      <p:sp>
        <p:nvSpPr>
          <p:cNvPr id="5" name="Freccia circolare in giù 4"/>
          <p:cNvSpPr/>
          <p:nvPr/>
        </p:nvSpPr>
        <p:spPr>
          <a:xfrm flipH="1">
            <a:off x="4045795" y="3138241"/>
            <a:ext cx="1228724" cy="653770"/>
          </a:xfrm>
          <a:prstGeom prst="curved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it-IT">
              <a:solidFill>
                <a:schemeClr val="tx1"/>
              </a:solidFill>
            </a:endParaRPr>
          </a:p>
        </p:txBody>
      </p:sp>
      <p:sp>
        <p:nvSpPr>
          <p:cNvPr id="6" name="Triangolo 5"/>
          <p:cNvSpPr/>
          <p:nvPr/>
        </p:nvSpPr>
        <p:spPr>
          <a:xfrm rot="10800000">
            <a:off x="5359227" y="4099292"/>
            <a:ext cx="1557337" cy="554842"/>
          </a:xfrm>
          <a:prstGeom prst="triangle">
            <a:avLst>
              <a:gd name="adj" fmla="val 5091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xmlns="" val="978886924"/>
      </p:ext>
    </p:extLst>
  </p:cSld>
  <p:clrMapOvr>
    <a:masterClrMapping/>
  </p:clrMapOvr>
  <mc:AlternateContent xmlns:mc="http://schemas.openxmlformats.org/markup-compatibility/2006">
    <mc:Choice xmlns:p14="http://schemas.microsoft.com/office/powerpoint/2010/main" xmlns="" Requires="p14">
      <p:transition spd="slow" p14:dur="2000" advTm="44746"/>
    </mc:Choice>
    <mc:Fallback>
      <p:transition spd="slow" advTm="44746"/>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685801"/>
            <a:ext cx="9603275" cy="971550"/>
          </a:xfrm>
        </p:spPr>
        <p:style>
          <a:lnRef idx="1">
            <a:schemeClr val="accent2"/>
          </a:lnRef>
          <a:fillRef idx="2">
            <a:schemeClr val="accent2"/>
          </a:fillRef>
          <a:effectRef idx="1">
            <a:schemeClr val="accent2"/>
          </a:effectRef>
          <a:fontRef idx="minor">
            <a:schemeClr val="dk1"/>
          </a:fontRef>
        </p:style>
        <p:txBody>
          <a:bodyPr/>
          <a:lstStyle/>
          <a:p>
            <a:pPr algn="ctr"/>
            <a:r>
              <a:rPr lang="it-IT" b="1" smtClean="0">
                <a:solidFill>
                  <a:schemeClr val="accent1">
                    <a:lumMod val="75000"/>
                  </a:schemeClr>
                </a:solidFill>
              </a:rPr>
              <a:t/>
            </a:r>
            <a:br>
              <a:rPr lang="it-IT" b="1" smtClean="0">
                <a:solidFill>
                  <a:schemeClr val="accent1">
                    <a:lumMod val="75000"/>
                  </a:schemeClr>
                </a:solidFill>
              </a:rPr>
            </a:br>
            <a:r>
              <a:rPr lang="it-IT" b="1" err="1" smtClean="0">
                <a:solidFill>
                  <a:schemeClr val="accent1">
                    <a:lumMod val="75000"/>
                  </a:schemeClr>
                </a:solidFill>
              </a:rPr>
              <a:t>snc</a:t>
            </a:r>
            <a:endParaRPr lang="it-IT" b="1">
              <a:solidFill>
                <a:schemeClr val="accent1">
                  <a:lumMod val="75000"/>
                </a:schemeClr>
              </a:solidFill>
            </a:endParaRPr>
          </a:p>
        </p:txBody>
      </p:sp>
      <p:sp>
        <p:nvSpPr>
          <p:cNvPr id="3" name="Segnaposto contenuto 2"/>
          <p:cNvSpPr>
            <a:spLocks noGrp="1"/>
          </p:cNvSpPr>
          <p:nvPr>
            <p:ph idx="1"/>
          </p:nvPr>
        </p:nvSpPr>
        <p:spPr/>
        <p:txBody>
          <a:bodyPr>
            <a:normAutofit fontScale="77500" lnSpcReduction="20000"/>
          </a:bodyPr>
          <a:lstStyle/>
          <a:p>
            <a:pPr marL="0" indent="0" algn="just">
              <a:buNone/>
            </a:pPr>
            <a:r>
              <a:rPr lang="it-IT" smtClean="0"/>
              <a:t>La maturazione strutturale del SNC dipende dal patrimonio genetico della specie, ma inoltre è fortemente influenzata dall’ambiente. Le neuroscienze confermano come i processi di </a:t>
            </a:r>
            <a:r>
              <a:rPr lang="it-IT" err="1" smtClean="0"/>
              <a:t>sinaptogenesi</a:t>
            </a:r>
            <a:r>
              <a:rPr lang="it-IT" smtClean="0"/>
              <a:t> sono molto attivi fin dai primi mesi di vita nel delicato equilibrio tra fenomeni di </a:t>
            </a:r>
            <a:r>
              <a:rPr lang="it-IT" err="1" smtClean="0"/>
              <a:t>sprouting</a:t>
            </a:r>
            <a:r>
              <a:rPr lang="it-IT" smtClean="0"/>
              <a:t> e di </a:t>
            </a:r>
            <a:r>
              <a:rPr lang="it-IT" err="1" smtClean="0"/>
              <a:t>pruning</a:t>
            </a:r>
            <a:r>
              <a:rPr lang="it-IT" smtClean="0"/>
              <a:t> e sono modulati da stimoli esterni.</a:t>
            </a:r>
          </a:p>
          <a:p>
            <a:pPr marL="0" indent="0" algn="just">
              <a:buNone/>
            </a:pPr>
            <a:r>
              <a:rPr lang="it-IT"/>
              <a:t>Nel corso dell’infanzia le funzioni della corteccia cerebrale maturano attraverso i PROCESSI DI MIELINIZZAZIONE DELLA SOSTANZA BIANCA (significato funzionale: migliorare l’efficienza delle interconnessioni in ingresso e in uscita dei neuroni </a:t>
            </a:r>
            <a:r>
              <a:rPr lang="it-IT" smtClean="0"/>
              <a:t>corticali)</a:t>
            </a:r>
          </a:p>
          <a:p>
            <a:pPr marL="0" indent="0" algn="just">
              <a:buNone/>
            </a:pPr>
            <a:r>
              <a:rPr lang="it-IT" smtClean="0"/>
              <a:t>Lo sviluppo neuronale prosegue anche in pubertà con trasformazioni strutturali e funzionali: inizialmente si ha un’iperproduzione di connessioni seguita da un processo di </a:t>
            </a:r>
            <a:r>
              <a:rPr lang="it-IT" err="1" smtClean="0"/>
              <a:t>pruning</a:t>
            </a:r>
            <a:r>
              <a:rPr lang="it-IT" smtClean="0"/>
              <a:t> del tipo “use or </a:t>
            </a:r>
            <a:r>
              <a:rPr lang="it-IT" err="1" smtClean="0"/>
              <a:t>lose</a:t>
            </a:r>
            <a:r>
              <a:rPr lang="it-IT" smtClean="0"/>
              <a:t> </a:t>
            </a:r>
            <a:r>
              <a:rPr lang="it-IT" err="1" smtClean="0"/>
              <a:t>it</a:t>
            </a:r>
            <a:r>
              <a:rPr lang="it-IT" smtClean="0"/>
              <a:t>”.</a:t>
            </a:r>
          </a:p>
          <a:p>
            <a:pPr marL="0" indent="0" algn="just">
              <a:buNone/>
            </a:pPr>
            <a:r>
              <a:rPr lang="it-IT" smtClean="0"/>
              <a:t>L’espressione genica aumenta in adolescenza ed è legata alla riorganizzazione di strutture corticali, grazie alla presenza di ormoni sessuali che definiscono il timing delle trasformazioni adolescenziali.</a:t>
            </a:r>
          </a:p>
          <a:p>
            <a:pPr marL="0" indent="0" algn="just">
              <a:buNone/>
            </a:pPr>
            <a:r>
              <a:rPr lang="it-IT" smtClean="0"/>
              <a:t>La </a:t>
            </a:r>
            <a:r>
              <a:rPr lang="it-IT" err="1" smtClean="0"/>
              <a:t>mielinizzazione</a:t>
            </a:r>
            <a:r>
              <a:rPr lang="it-IT" smtClean="0"/>
              <a:t> dei circuiti si conclude col raggiungimento della maturità funzionale</a:t>
            </a:r>
          </a:p>
          <a:p>
            <a:pPr marL="0" indent="0" algn="just">
              <a:buNone/>
            </a:pPr>
            <a:endParaRPr lang="it-IT" smtClean="0"/>
          </a:p>
        </p:txBody>
      </p:sp>
    </p:spTree>
    <p:extLst>
      <p:ext uri="{BB962C8B-B14F-4D97-AF65-F5344CB8AC3E}">
        <p14:creationId xmlns:p14="http://schemas.microsoft.com/office/powerpoint/2010/main" xmlns="" val="787237021"/>
      </p:ext>
    </p:extLst>
  </p:cSld>
  <p:clrMapOvr>
    <a:masterClrMapping/>
  </p:clrMapOvr>
  <mc:AlternateContent xmlns:mc="http://schemas.openxmlformats.org/markup-compatibility/2006">
    <mc:Choice xmlns:p14="http://schemas.microsoft.com/office/powerpoint/2010/main" xmlns="" Requires="p14">
      <p:transition spd="slow" p14:dur="2000" advTm="35184"/>
    </mc:Choice>
    <mc:Fallback>
      <p:transition spd="slow" advTm="3518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9" y="561632"/>
            <a:ext cx="9603275" cy="1049235"/>
          </a:xfrm>
        </p:spPr>
        <p:style>
          <a:lnRef idx="1">
            <a:schemeClr val="accent2"/>
          </a:lnRef>
          <a:fillRef idx="2">
            <a:schemeClr val="accent2"/>
          </a:fillRef>
          <a:effectRef idx="1">
            <a:schemeClr val="accent2"/>
          </a:effectRef>
          <a:fontRef idx="minor">
            <a:schemeClr val="dk1"/>
          </a:fontRef>
        </p:style>
        <p:txBody>
          <a:bodyPr/>
          <a:lstStyle/>
          <a:p>
            <a:pPr algn="ctr"/>
            <a:r>
              <a:rPr lang="it-IT" b="1" smtClean="0">
                <a:solidFill>
                  <a:schemeClr val="accent1">
                    <a:lumMod val="75000"/>
                  </a:schemeClr>
                </a:solidFill>
              </a:rPr>
              <a:t/>
            </a:r>
            <a:br>
              <a:rPr lang="it-IT" b="1" smtClean="0">
                <a:solidFill>
                  <a:schemeClr val="accent1">
                    <a:lumMod val="75000"/>
                  </a:schemeClr>
                </a:solidFill>
              </a:rPr>
            </a:br>
            <a:r>
              <a:rPr lang="it-IT" b="1" smtClean="0">
                <a:solidFill>
                  <a:schemeClr val="accent1">
                    <a:lumMod val="75000"/>
                  </a:schemeClr>
                </a:solidFill>
              </a:rPr>
              <a:t>SNC ed esperienza</a:t>
            </a:r>
            <a:endParaRPr lang="it-IT" b="1">
              <a:solidFill>
                <a:schemeClr val="accent1">
                  <a:lumMod val="75000"/>
                </a:schemeClr>
              </a:solidFill>
            </a:endParaRPr>
          </a:p>
        </p:txBody>
      </p:sp>
      <p:sp>
        <p:nvSpPr>
          <p:cNvPr id="3" name="Segnaposto contenuto 2"/>
          <p:cNvSpPr>
            <a:spLocks noGrp="1"/>
          </p:cNvSpPr>
          <p:nvPr>
            <p:ph idx="1"/>
          </p:nvPr>
        </p:nvSpPr>
        <p:spPr/>
        <p:txBody>
          <a:bodyPr>
            <a:normAutofit lnSpcReduction="10000"/>
          </a:bodyPr>
          <a:lstStyle/>
          <a:p>
            <a:pPr marL="0" indent="0" algn="ctr">
              <a:buNone/>
            </a:pPr>
            <a:r>
              <a:rPr lang="it-IT"/>
              <a:t>A partire dalla prima infanzia gli essere umani imparano il modo di integrare le informazioni </a:t>
            </a:r>
            <a:r>
              <a:rPr lang="it-IT" smtClean="0"/>
              <a:t>(affettive e cognitive) e </a:t>
            </a:r>
            <a:r>
              <a:rPr lang="it-IT"/>
              <a:t>se sia il caso o meno di avere fiducia in ciascuna fonte di informazione. </a:t>
            </a:r>
            <a:endParaRPr lang="it-IT" smtClean="0"/>
          </a:p>
          <a:p>
            <a:pPr marL="0" indent="0" algn="ctr">
              <a:buNone/>
            </a:pPr>
            <a:r>
              <a:rPr lang="it-IT" smtClean="0"/>
              <a:t>Questo avviene attraverso l’attivazione del sistema motivazionale dell’attaccamento                                             </a:t>
            </a:r>
            <a:r>
              <a:rPr lang="it-IT" b="1" smtClean="0">
                <a:solidFill>
                  <a:schemeClr val="accent1">
                    <a:lumMod val="75000"/>
                  </a:schemeClr>
                </a:solidFill>
              </a:rPr>
              <a:t>L’attaccamento è:</a:t>
            </a:r>
          </a:p>
          <a:p>
            <a:pPr algn="just"/>
            <a:r>
              <a:rPr lang="it-IT" smtClean="0"/>
              <a:t>Una relazione diadica</a:t>
            </a:r>
          </a:p>
          <a:p>
            <a:pPr algn="just"/>
            <a:r>
              <a:rPr lang="it-IT" smtClean="0"/>
              <a:t>Configurazione </a:t>
            </a:r>
            <a:r>
              <a:rPr lang="it-IT"/>
              <a:t>di elaborazione delle informazioni</a:t>
            </a:r>
          </a:p>
          <a:p>
            <a:pPr algn="just"/>
            <a:r>
              <a:rPr lang="it-IT" smtClean="0"/>
              <a:t>Strategia </a:t>
            </a:r>
            <a:r>
              <a:rPr lang="it-IT"/>
              <a:t>per identificare il pericolo e rispondergli/proteggersene</a:t>
            </a:r>
          </a:p>
          <a:p>
            <a:pPr marL="0" indent="0" algn="just">
              <a:buNone/>
            </a:pPr>
            <a:endParaRPr lang="it-IT" smtClean="0"/>
          </a:p>
        </p:txBody>
      </p:sp>
    </p:spTree>
    <p:extLst>
      <p:ext uri="{BB962C8B-B14F-4D97-AF65-F5344CB8AC3E}">
        <p14:creationId xmlns:p14="http://schemas.microsoft.com/office/powerpoint/2010/main" xmlns="" val="1349601494"/>
      </p:ext>
    </p:extLst>
  </p:cSld>
  <p:clrMapOvr>
    <a:masterClrMapping/>
  </p:clrMapOvr>
  <mc:AlternateContent xmlns:mc="http://schemas.openxmlformats.org/markup-compatibility/2006">
    <mc:Choice xmlns:p14="http://schemas.microsoft.com/office/powerpoint/2010/main" xmlns="" Requires="p14">
      <p:transition spd="slow" p14:dur="2000" advTm="37067"/>
    </mc:Choice>
    <mc:Fallback>
      <p:transition spd="slow" advTm="3706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agono orizzontale 3"/>
          <p:cNvSpPr/>
          <p:nvPr/>
        </p:nvSpPr>
        <p:spPr>
          <a:xfrm>
            <a:off x="1901029" y="3544158"/>
            <a:ext cx="5124101" cy="2257425"/>
          </a:xfrm>
          <a:prstGeom prst="hexagon">
            <a:avLst/>
          </a:prstGeom>
          <a:solidFill>
            <a:schemeClr val="accent6">
              <a:lumMod val="60000"/>
              <a:lumOff val="40000"/>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rgbClr val="002060"/>
                </a:solidFill>
              </a:rPr>
              <a:t>Memoria procedurale :</a:t>
            </a:r>
          </a:p>
          <a:p>
            <a:pPr algn="ctr"/>
            <a:r>
              <a:rPr lang="it-IT">
                <a:solidFill>
                  <a:srgbClr val="002060"/>
                </a:solidFill>
              </a:rPr>
              <a:t> </a:t>
            </a:r>
          </a:p>
          <a:p>
            <a:pPr algn="ctr"/>
            <a:r>
              <a:rPr lang="it-IT">
                <a:solidFill>
                  <a:srgbClr val="002060"/>
                </a:solidFill>
              </a:rPr>
              <a:t>QUANDO </a:t>
            </a:r>
          </a:p>
          <a:p>
            <a:pPr algn="ctr"/>
            <a:r>
              <a:rPr lang="it-IT">
                <a:solidFill>
                  <a:srgbClr val="002060"/>
                </a:solidFill>
              </a:rPr>
              <a:t>c’è pericolo</a:t>
            </a:r>
          </a:p>
          <a:p>
            <a:pPr algn="ctr"/>
            <a:r>
              <a:rPr lang="it-IT">
                <a:solidFill>
                  <a:srgbClr val="002060"/>
                </a:solidFill>
              </a:rPr>
              <a:t>informazione cognitiva</a:t>
            </a:r>
          </a:p>
          <a:p>
            <a:pPr lvl="0"/>
            <a:endParaRPr lang="it-IT"/>
          </a:p>
        </p:txBody>
      </p:sp>
      <p:sp>
        <p:nvSpPr>
          <p:cNvPr id="2" name="Titolo 1"/>
          <p:cNvSpPr>
            <a:spLocks noGrp="1"/>
          </p:cNvSpPr>
          <p:nvPr>
            <p:ph type="title"/>
          </p:nvPr>
        </p:nvSpPr>
        <p:spPr>
          <a:xfrm>
            <a:off x="1451579" y="333032"/>
            <a:ext cx="9603275" cy="1049235"/>
          </a:xfrm>
        </p:spPr>
        <p:style>
          <a:lnRef idx="1">
            <a:schemeClr val="accent2"/>
          </a:lnRef>
          <a:fillRef idx="2">
            <a:schemeClr val="accent2"/>
          </a:fillRef>
          <a:effectRef idx="1">
            <a:schemeClr val="accent2"/>
          </a:effectRef>
          <a:fontRef idx="minor">
            <a:schemeClr val="dk1"/>
          </a:fontRef>
        </p:style>
        <p:txBody>
          <a:bodyPr/>
          <a:lstStyle/>
          <a:p>
            <a:pPr algn="ctr"/>
            <a:r>
              <a:rPr lang="it-IT" b="1" smtClean="0">
                <a:solidFill>
                  <a:schemeClr val="accent1">
                    <a:lumMod val="75000"/>
                  </a:schemeClr>
                </a:solidFill>
              </a:rPr>
              <a:t/>
            </a:r>
            <a:br>
              <a:rPr lang="it-IT" b="1" smtClean="0">
                <a:solidFill>
                  <a:schemeClr val="accent1">
                    <a:lumMod val="75000"/>
                  </a:schemeClr>
                </a:solidFill>
              </a:rPr>
            </a:br>
            <a:r>
              <a:rPr lang="it-IT" b="1" smtClean="0">
                <a:solidFill>
                  <a:schemeClr val="accent1">
                    <a:lumMod val="75000"/>
                  </a:schemeClr>
                </a:solidFill>
              </a:rPr>
              <a:t>Legami primari e Sistemi di memoria</a:t>
            </a:r>
            <a:endParaRPr lang="it-IT" b="1">
              <a:solidFill>
                <a:schemeClr val="accent1">
                  <a:lumMod val="75000"/>
                </a:schemeClr>
              </a:solidFill>
            </a:endParaRPr>
          </a:p>
        </p:txBody>
      </p:sp>
      <p:sp>
        <p:nvSpPr>
          <p:cNvPr id="3" name="Segnaposto contenuto 2"/>
          <p:cNvSpPr>
            <a:spLocks noGrp="1"/>
          </p:cNvSpPr>
          <p:nvPr>
            <p:ph idx="1"/>
          </p:nvPr>
        </p:nvSpPr>
        <p:spPr/>
        <p:txBody>
          <a:bodyPr>
            <a:normAutofit/>
          </a:bodyPr>
          <a:lstStyle/>
          <a:p>
            <a:pPr marL="0" lvl="0" indent="0">
              <a:lnSpc>
                <a:spcPct val="100000"/>
              </a:lnSpc>
              <a:spcBef>
                <a:spcPts val="0"/>
              </a:spcBef>
              <a:buClrTx/>
              <a:buSzTx/>
              <a:buNone/>
            </a:pPr>
            <a:r>
              <a:rPr lang="it-IT" smtClean="0"/>
              <a:t>In funzione della </a:t>
            </a:r>
            <a:r>
              <a:rPr lang="it-IT" err="1" smtClean="0"/>
              <a:t>responisività</a:t>
            </a:r>
            <a:r>
              <a:rPr lang="it-IT" smtClean="0"/>
              <a:t>, prevedibilità, e reciprocità fisica o semantica materna (o della fig. di attaccamento) si strutturano schemi mentali e si predilige un sistema di memoria a scapito di un altro  </a:t>
            </a:r>
          </a:p>
          <a:p>
            <a:pPr marL="0" indent="0">
              <a:lnSpc>
                <a:spcPct val="100000"/>
              </a:lnSpc>
              <a:spcBef>
                <a:spcPts val="0"/>
              </a:spcBef>
              <a:buClrTx/>
              <a:buSzTx/>
              <a:buNone/>
            </a:pPr>
            <a:r>
              <a:rPr lang="it-IT">
                <a:solidFill>
                  <a:srgbClr val="0000FF"/>
                </a:solidFill>
              </a:rPr>
              <a:t>A</a:t>
            </a:r>
            <a:r>
              <a:rPr lang="it-IT"/>
              <a:t>					</a:t>
            </a:r>
            <a:r>
              <a:rPr lang="it-IT" smtClean="0"/>
              <a:t> </a:t>
            </a:r>
            <a:r>
              <a:rPr lang="it-IT" smtClean="0">
                <a:solidFill>
                  <a:srgbClr val="008000"/>
                </a:solidFill>
              </a:rPr>
              <a:t> </a:t>
            </a:r>
            <a:r>
              <a:rPr lang="it-IT">
                <a:solidFill>
                  <a:srgbClr val="008000"/>
                </a:solidFill>
              </a:rPr>
              <a:t>B</a:t>
            </a:r>
            <a:r>
              <a:rPr lang="it-IT"/>
              <a:t>					</a:t>
            </a:r>
            <a:r>
              <a:rPr lang="it-IT" smtClean="0">
                <a:solidFill>
                  <a:srgbClr val="FF0000"/>
                </a:solidFill>
              </a:rPr>
              <a:t>C</a:t>
            </a:r>
            <a:endParaRPr lang="it-IT">
              <a:solidFill>
                <a:srgbClr val="FF0000"/>
              </a:solidFill>
            </a:endParaRPr>
          </a:p>
        </p:txBody>
      </p:sp>
      <p:sp>
        <p:nvSpPr>
          <p:cNvPr id="5" name="Esagono orizzontale 4"/>
          <p:cNvSpPr/>
          <p:nvPr/>
        </p:nvSpPr>
        <p:spPr>
          <a:xfrm>
            <a:off x="5817330" y="3544158"/>
            <a:ext cx="5039816" cy="2257425"/>
          </a:xfrm>
          <a:prstGeom prst="hexagon">
            <a:avLst/>
          </a:prstGeom>
          <a:solidFill>
            <a:schemeClr val="tx2">
              <a:lumMod val="40000"/>
              <a:lumOff val="60000"/>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2">
                    <a:lumMod val="50000"/>
                  </a:schemeClr>
                </a:solidFill>
              </a:rPr>
              <a:t>Memoria per immagini:</a:t>
            </a:r>
          </a:p>
          <a:p>
            <a:pPr algn="ctr"/>
            <a:endParaRPr lang="it-IT">
              <a:solidFill>
                <a:schemeClr val="tx2">
                  <a:lumMod val="50000"/>
                </a:schemeClr>
              </a:solidFill>
            </a:endParaRPr>
          </a:p>
          <a:p>
            <a:pPr algn="ctr"/>
            <a:r>
              <a:rPr lang="it-IT">
                <a:solidFill>
                  <a:schemeClr val="tx2">
                    <a:lumMod val="50000"/>
                  </a:schemeClr>
                </a:solidFill>
              </a:rPr>
              <a:t>DOVE </a:t>
            </a:r>
          </a:p>
          <a:p>
            <a:pPr algn="ctr"/>
            <a:r>
              <a:rPr lang="it-IT">
                <a:solidFill>
                  <a:schemeClr val="tx2">
                    <a:lumMod val="50000"/>
                  </a:schemeClr>
                </a:solidFill>
              </a:rPr>
              <a:t>c’è pericolo</a:t>
            </a:r>
          </a:p>
          <a:p>
            <a:pPr algn="ctr"/>
            <a:r>
              <a:rPr lang="it-IT">
                <a:solidFill>
                  <a:schemeClr val="tx2">
                    <a:lumMod val="50000"/>
                  </a:schemeClr>
                </a:solidFill>
              </a:rPr>
              <a:t>Informazione affettiva</a:t>
            </a:r>
          </a:p>
        </p:txBody>
      </p:sp>
    </p:spTree>
    <p:extLst>
      <p:ext uri="{BB962C8B-B14F-4D97-AF65-F5344CB8AC3E}">
        <p14:creationId xmlns:p14="http://schemas.microsoft.com/office/powerpoint/2010/main" xmlns="" val="1302459157"/>
      </p:ext>
    </p:extLst>
  </p:cSld>
  <p:clrMapOvr>
    <a:masterClrMapping/>
  </p:clrMapOvr>
  <mc:AlternateContent xmlns:mc="http://schemas.openxmlformats.org/markup-compatibility/2006">
    <mc:Choice xmlns:p14="http://schemas.microsoft.com/office/powerpoint/2010/main" xmlns="" Requires="p14">
      <p:transition spd="slow" p14:dur="2000" advTm="129657"/>
    </mc:Choice>
    <mc:Fallback>
      <p:transition spd="slow" advTm="129657"/>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530294" y="464567"/>
            <a:ext cx="9603275" cy="1049235"/>
          </a:xfrm>
        </p:spPr>
        <p:style>
          <a:lnRef idx="1">
            <a:schemeClr val="accent2"/>
          </a:lnRef>
          <a:fillRef idx="2">
            <a:schemeClr val="accent2"/>
          </a:fillRef>
          <a:effectRef idx="1">
            <a:schemeClr val="accent2"/>
          </a:effectRef>
          <a:fontRef idx="minor">
            <a:schemeClr val="dk1"/>
          </a:fontRef>
        </p:style>
        <p:txBody>
          <a:bodyPr/>
          <a:lstStyle/>
          <a:p>
            <a:pPr algn="ctr"/>
            <a:r>
              <a:rPr lang="it-IT" smtClean="0"/>
              <a:t>Organizzazione dei sistemi di memoria</a:t>
            </a:r>
            <a:endParaRPr lang="it-IT"/>
          </a:p>
        </p:txBody>
      </p:sp>
      <p:sp>
        <p:nvSpPr>
          <p:cNvPr id="3" name="Segnaposto contenuto 2"/>
          <p:cNvSpPr>
            <a:spLocks noGrp="1"/>
          </p:cNvSpPr>
          <p:nvPr>
            <p:ph idx="1"/>
          </p:nvPr>
        </p:nvSpPr>
        <p:spPr>
          <a:xfrm>
            <a:off x="1451579" y="1853754"/>
            <a:ext cx="9603275" cy="4329332"/>
          </a:xfrm>
        </p:spPr>
        <p:txBody>
          <a:bodyPr>
            <a:normAutofit lnSpcReduction="1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mtClean="0"/>
              <a:t>Con lo sviluppo del SNC e l’acquisizione del linguaggio i sistemi di memoria si arricchiscono e si strutturano: </a:t>
            </a:r>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it-IT"/>
          </a:p>
          <a:p>
            <a:pPr marL="0" marR="0" lvl="0" indent="0" algn="ctr" defTabSz="914400" eaLnBrk="1" fontAlgn="auto" latinLnBrk="0" hangingPunct="1">
              <a:lnSpc>
                <a:spcPct val="100000"/>
              </a:lnSpc>
              <a:spcBef>
                <a:spcPts val="0"/>
              </a:spcBef>
              <a:spcAft>
                <a:spcPts val="0"/>
              </a:spcAft>
              <a:buClrTx/>
              <a:buSzTx/>
              <a:buFontTx/>
              <a:buNone/>
              <a:tabLst/>
              <a:defRPr/>
            </a:pPr>
            <a:endParaRPr lang="it-IT" smtClean="0"/>
          </a:p>
          <a:p>
            <a:pPr marL="0" marR="0" lvl="0" indent="0" algn="ctr" defTabSz="914400" eaLnBrk="1" fontAlgn="auto" latinLnBrk="0" hangingPunct="1">
              <a:lnSpc>
                <a:spcPct val="100000"/>
              </a:lnSpc>
              <a:spcBef>
                <a:spcPts val="0"/>
              </a:spcBef>
              <a:spcAft>
                <a:spcPts val="0"/>
              </a:spcAft>
              <a:buClrTx/>
              <a:buSzTx/>
              <a:buFontTx/>
              <a:buNone/>
              <a:tabLst/>
              <a:defRPr/>
            </a:pPr>
            <a:r>
              <a:rPr lang="it-IT" b="1" smtClean="0"/>
              <a:t>memoria integrativa o memoria episodica</a:t>
            </a:r>
            <a:endParaRPr lang="it-IT" b="1"/>
          </a:p>
        </p:txBody>
      </p:sp>
      <p:sp>
        <p:nvSpPr>
          <p:cNvPr id="4" name="Esagono orizzontale 3"/>
          <p:cNvSpPr/>
          <p:nvPr/>
        </p:nvSpPr>
        <p:spPr>
          <a:xfrm>
            <a:off x="1451579" y="2882654"/>
            <a:ext cx="5124101" cy="2618371"/>
          </a:xfrm>
          <a:prstGeom prst="hexagon">
            <a:avLst/>
          </a:prstGeom>
          <a:solidFill>
            <a:schemeClr val="accent6">
              <a:lumMod val="40000"/>
              <a:lumOff val="60000"/>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solidFill>
                  <a:schemeClr val="accent6">
                    <a:lumMod val="50000"/>
                  </a:schemeClr>
                </a:solidFill>
              </a:rPr>
              <a:t>MEMORIA SEMANTICA</a:t>
            </a:r>
          </a:p>
          <a:p>
            <a:pPr algn="ctr"/>
            <a:r>
              <a:rPr lang="it-IT" smtClean="0">
                <a:solidFill>
                  <a:schemeClr val="accent6">
                    <a:lumMod val="50000"/>
                  </a:schemeClr>
                </a:solidFill>
              </a:rPr>
              <a:t>Concettualizzazioni </a:t>
            </a:r>
            <a:r>
              <a:rPr lang="it-IT">
                <a:solidFill>
                  <a:schemeClr val="accent6">
                    <a:lumMod val="50000"/>
                  </a:schemeClr>
                </a:solidFill>
              </a:rPr>
              <a:t>generalizzate sul Sé e sulla realtà; predizioni verbali, cognitive e generalizzate: </a:t>
            </a:r>
          </a:p>
          <a:p>
            <a:pPr algn="ctr"/>
            <a:r>
              <a:rPr lang="it-IT">
                <a:solidFill>
                  <a:schemeClr val="accent6">
                    <a:lumMod val="50000"/>
                  </a:schemeClr>
                </a:solidFill>
              </a:rPr>
              <a:t>se … allora</a:t>
            </a:r>
          </a:p>
        </p:txBody>
      </p:sp>
      <p:sp>
        <p:nvSpPr>
          <p:cNvPr id="5" name="Esagono orizzontale 4"/>
          <p:cNvSpPr/>
          <p:nvPr/>
        </p:nvSpPr>
        <p:spPr>
          <a:xfrm>
            <a:off x="6015038" y="2882653"/>
            <a:ext cx="5039816" cy="2618372"/>
          </a:xfrm>
          <a:prstGeom prst="hexagon">
            <a:avLst/>
          </a:prstGeom>
          <a:solidFill>
            <a:schemeClr val="tx2">
              <a:lumMod val="40000"/>
              <a:lumOff val="60000"/>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solidFill>
                  <a:schemeClr val="tx2">
                    <a:lumMod val="50000"/>
                  </a:schemeClr>
                </a:solidFill>
              </a:rPr>
              <a:t>LINGUAGGIO CONNOTATIVO</a:t>
            </a:r>
          </a:p>
          <a:p>
            <a:pPr algn="ctr"/>
            <a:r>
              <a:rPr lang="it-IT" smtClean="0">
                <a:solidFill>
                  <a:schemeClr val="tx2">
                    <a:lumMod val="50000"/>
                  </a:schemeClr>
                </a:solidFill>
              </a:rPr>
              <a:t>Utilizzo </a:t>
            </a:r>
            <a:r>
              <a:rPr lang="it-IT">
                <a:solidFill>
                  <a:schemeClr val="tx2">
                    <a:lumMod val="50000"/>
                  </a:schemeClr>
                </a:solidFill>
              </a:rPr>
              <a:t>del linguaggio per veicolare stati </a:t>
            </a:r>
            <a:r>
              <a:rPr lang="it-IT" smtClean="0">
                <a:solidFill>
                  <a:schemeClr val="tx2">
                    <a:lumMod val="50000"/>
                  </a:schemeClr>
                </a:solidFill>
              </a:rPr>
              <a:t>affettivi. Focalizzazione su dettagli</a:t>
            </a:r>
            <a:endParaRPr lang="it-IT">
              <a:solidFill>
                <a:schemeClr val="tx2">
                  <a:lumMod val="50000"/>
                </a:schemeClr>
              </a:solidFill>
            </a:endParaRPr>
          </a:p>
        </p:txBody>
      </p:sp>
      <p:sp>
        <p:nvSpPr>
          <p:cNvPr id="6" name="Rettangolo 5"/>
          <p:cNvSpPr/>
          <p:nvPr/>
        </p:nvSpPr>
        <p:spPr>
          <a:xfrm>
            <a:off x="1451579" y="2533657"/>
            <a:ext cx="9760707" cy="369332"/>
          </a:xfrm>
          <a:prstGeom prst="rect">
            <a:avLst/>
          </a:prstGeom>
        </p:spPr>
        <p:txBody>
          <a:bodyPr wrap="square">
            <a:spAutoFit/>
          </a:bodyPr>
          <a:lstStyle/>
          <a:p>
            <a:pPr algn="ctr"/>
            <a:r>
              <a:rPr lang="it-IT">
                <a:solidFill>
                  <a:srgbClr val="0000FF"/>
                </a:solidFill>
              </a:rPr>
              <a:t>A</a:t>
            </a:r>
            <a:r>
              <a:rPr lang="it-IT"/>
              <a:t>					 </a:t>
            </a:r>
            <a:r>
              <a:rPr lang="it-IT">
                <a:solidFill>
                  <a:srgbClr val="008000"/>
                </a:solidFill>
              </a:rPr>
              <a:t> B</a:t>
            </a:r>
            <a:r>
              <a:rPr lang="it-IT"/>
              <a:t>					</a:t>
            </a:r>
            <a:r>
              <a:rPr lang="it-IT">
                <a:solidFill>
                  <a:srgbClr val="FF0000"/>
                </a:solidFill>
              </a:rPr>
              <a:t>C</a:t>
            </a:r>
          </a:p>
        </p:txBody>
      </p:sp>
      <p:sp>
        <p:nvSpPr>
          <p:cNvPr id="7" name="Freccia destra con strisce 6"/>
          <p:cNvSpPr/>
          <p:nvPr/>
        </p:nvSpPr>
        <p:spPr>
          <a:xfrm rot="5400000">
            <a:off x="5687325" y="4490957"/>
            <a:ext cx="1162921" cy="771220"/>
          </a:xfrm>
          <a:prstGeom prst="striped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784401144"/>
      </p:ext>
    </p:extLst>
  </p:cSld>
  <p:clrMapOvr>
    <a:masterClrMapping/>
  </p:clrMapOvr>
  <mc:AlternateContent xmlns:mc="http://schemas.openxmlformats.org/markup-compatibility/2006">
    <mc:Choice xmlns:p14="http://schemas.microsoft.com/office/powerpoint/2010/main" xmlns="" Requires="p14">
      <p:transition spd="slow" p14:dur="2000" advTm="88499"/>
    </mc:Choice>
    <mc:Fallback>
      <p:transition spd="slow" advTm="88499"/>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51577" y="587951"/>
            <a:ext cx="9603275" cy="1049235"/>
          </a:xfrm>
        </p:spPr>
        <p:style>
          <a:lnRef idx="1">
            <a:schemeClr val="accent2"/>
          </a:lnRef>
          <a:fillRef idx="2">
            <a:schemeClr val="accent2"/>
          </a:fillRef>
          <a:effectRef idx="1">
            <a:schemeClr val="accent2"/>
          </a:effectRef>
          <a:fontRef idx="minor">
            <a:schemeClr val="dk1"/>
          </a:fontRef>
        </p:style>
        <p:txBody>
          <a:bodyPr>
            <a:normAutofit/>
          </a:bodyPr>
          <a:lstStyle/>
          <a:p>
            <a:pPr algn="ctr"/>
            <a:r>
              <a:rPr lang="it-IT" b="1" smtClean="0">
                <a:solidFill>
                  <a:srgbClr val="7030A0"/>
                </a:solidFill>
              </a:rPr>
              <a:t/>
            </a:r>
            <a:br>
              <a:rPr lang="it-IT" b="1" smtClean="0">
                <a:solidFill>
                  <a:srgbClr val="7030A0"/>
                </a:solidFill>
              </a:rPr>
            </a:br>
            <a:r>
              <a:rPr lang="it-IT" b="1" smtClean="0">
                <a:solidFill>
                  <a:srgbClr val="7030A0"/>
                </a:solidFill>
              </a:rPr>
              <a:t>Benessere psicologico</a:t>
            </a:r>
            <a:endParaRPr lang="it-IT">
              <a:solidFill>
                <a:srgbClr val="7030A0"/>
              </a:solidFill>
            </a:endParaRPr>
          </a:p>
        </p:txBody>
      </p:sp>
      <p:sp>
        <p:nvSpPr>
          <p:cNvPr id="3" name="Segnaposto contenuto 2"/>
          <p:cNvSpPr>
            <a:spLocks noGrp="1"/>
          </p:cNvSpPr>
          <p:nvPr>
            <p:ph idx="1"/>
          </p:nvPr>
        </p:nvSpPr>
        <p:spPr>
          <a:xfrm>
            <a:off x="3377668" y="2352617"/>
            <a:ext cx="5751095" cy="3450613"/>
          </a:xfrm>
        </p:spPr>
        <p:txBody>
          <a:bodyPr>
            <a:normAutofit/>
          </a:bodyPr>
          <a:lstStyle/>
          <a:p>
            <a:pPr marL="0" indent="0" algn="ctr">
              <a:buNone/>
            </a:pPr>
            <a:r>
              <a:rPr lang="it-IT" sz="2800"/>
              <a:t>quando questi sistemi sono in grado di </a:t>
            </a:r>
            <a:r>
              <a:rPr lang="it-IT" sz="2800" smtClean="0"/>
              <a:t>funzionare </a:t>
            </a:r>
            <a:r>
              <a:rPr lang="it-IT" sz="2800"/>
              <a:t>in modo sufficientemente integrato e armonico e quando tra i diversi sistemi si realizza un adeguato livello di interconnessione ed </a:t>
            </a:r>
            <a:r>
              <a:rPr lang="it-IT" sz="2800" smtClean="0"/>
              <a:t>integrazione</a:t>
            </a:r>
          </a:p>
          <a:p>
            <a:pPr marL="0" indent="0" algn="ctr">
              <a:buNone/>
            </a:pPr>
            <a:endParaRPr lang="it-IT" smtClean="0"/>
          </a:p>
        </p:txBody>
      </p:sp>
      <p:pic>
        <p:nvPicPr>
          <p:cNvPr id="4" name="Immagine 3"/>
          <p:cNvPicPr>
            <a:picLocks noChangeAspect="1"/>
          </p:cNvPicPr>
          <p:nvPr/>
        </p:nvPicPr>
        <p:blipFill>
          <a:blip r:embed="rId2">
            <a:alphaModFix amt="70000"/>
            <a:extLst>
              <a:ext uri="{28A0092B-C50C-407E-A947-70E740481C1C}">
                <a14:useLocalDpi xmlns:a14="http://schemas.microsoft.com/office/drawing/2010/main" xmlns="" val="0"/>
              </a:ext>
            </a:extLst>
          </a:blip>
          <a:stretch>
            <a:fillRect/>
          </a:stretch>
        </p:blipFill>
        <p:spPr>
          <a:xfrm>
            <a:off x="0" y="4356100"/>
            <a:ext cx="3777522" cy="2501900"/>
          </a:xfrm>
          <a:prstGeom prst="rect">
            <a:avLst/>
          </a:prstGeom>
        </p:spPr>
      </p:pic>
    </p:spTree>
    <p:extLst>
      <p:ext uri="{BB962C8B-B14F-4D97-AF65-F5344CB8AC3E}">
        <p14:creationId xmlns:p14="http://schemas.microsoft.com/office/powerpoint/2010/main" xmlns="" val="1984600720"/>
      </p:ext>
    </p:extLst>
  </p:cSld>
  <p:clrMapOvr>
    <a:masterClrMapping/>
  </p:clrMapOvr>
  <mc:AlternateContent xmlns:mc="http://schemas.openxmlformats.org/markup-compatibility/2006">
    <mc:Choice xmlns:p14="http://schemas.microsoft.com/office/powerpoint/2010/main" xmlns="" Requires="p14">
      <p:transition spd="slow" p14:dur="2000" advTm="19159"/>
    </mc:Choice>
    <mc:Fallback>
      <p:transition spd="slow" advTm="19159"/>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7|1.4|0.4|0.4|0.6|4.1|4.2"/>
</p:tagLst>
</file>

<file path=ppt/tags/tag2.xml><?xml version="1.0" encoding="utf-8"?>
<p:tagLst xmlns:a="http://schemas.openxmlformats.org/drawingml/2006/main" xmlns:r="http://schemas.openxmlformats.org/officeDocument/2006/relationships" xmlns:p="http://schemas.openxmlformats.org/presentationml/2006/main">
  <p:tag name="TIMING" val="|0.9|0.7|0.2|0.2|0.1|0.1"/>
</p:tagLst>
</file>

<file path=ppt/tags/tag3.xml><?xml version="1.0" encoding="utf-8"?>
<p:tagLst xmlns:a="http://schemas.openxmlformats.org/drawingml/2006/main" xmlns:r="http://schemas.openxmlformats.org/officeDocument/2006/relationships" xmlns:p="http://schemas.openxmlformats.org/presentationml/2006/main">
  <p:tag name="TIMING" val="|1.6|2.8|1.9"/>
</p:tagLst>
</file>

<file path=ppt/tags/tag4.xml><?xml version="1.0" encoding="utf-8"?>
<p:tagLst xmlns:a="http://schemas.openxmlformats.org/drawingml/2006/main" xmlns:r="http://schemas.openxmlformats.org/officeDocument/2006/relationships" xmlns:p="http://schemas.openxmlformats.org/presentationml/2006/main">
  <p:tag name="TIMING" val="|0.2|0.5|0.4|0.2"/>
</p:tagLst>
</file>

<file path=ppt/theme/theme1.xml><?xml version="1.0" encoding="utf-8"?>
<a:theme xmlns:a="http://schemas.openxmlformats.org/drawingml/2006/main" name="Raccolta">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Raccolta">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accolta">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648</TotalTime>
  <Words>2248</Words>
  <Application>Microsoft Office PowerPoint</Application>
  <PresentationFormat>Personalizzato</PresentationFormat>
  <Paragraphs>256</Paragraphs>
  <Slides>39</Slides>
  <Notes>1</Notes>
  <HiddenSlides>0</HiddenSlides>
  <MMClips>0</MMClips>
  <ScaleCrop>false</ScaleCrop>
  <HeadingPairs>
    <vt:vector size="4" baseType="variant">
      <vt:variant>
        <vt:lpstr>Tema</vt:lpstr>
      </vt:variant>
      <vt:variant>
        <vt:i4>1</vt:i4>
      </vt:variant>
      <vt:variant>
        <vt:lpstr>Titoli diapositive</vt:lpstr>
      </vt:variant>
      <vt:variant>
        <vt:i4>39</vt:i4>
      </vt:variant>
    </vt:vector>
  </HeadingPairs>
  <TitlesOfParts>
    <vt:vector size="40" baseType="lpstr">
      <vt:lpstr>Raccolta</vt:lpstr>
      <vt:lpstr>Passaggi:  prendersi cura dell’adolescente </vt:lpstr>
      <vt:lpstr>Canzona di bacco</vt:lpstr>
      <vt:lpstr> Adolescenza </vt:lpstr>
      <vt:lpstr> esseri umani</vt:lpstr>
      <vt:lpstr> snc</vt:lpstr>
      <vt:lpstr> SNC ed esperienza</vt:lpstr>
      <vt:lpstr> Legami primari e Sistemi di memoria</vt:lpstr>
      <vt:lpstr>Organizzazione dei sistemi di memoria</vt:lpstr>
      <vt:lpstr> Benessere psicologico</vt:lpstr>
      <vt:lpstr> Costruzione del Sé</vt:lpstr>
      <vt:lpstr>Identita’</vt:lpstr>
      <vt:lpstr> Processi di identificazione</vt:lpstr>
      <vt:lpstr>adolescenza</vt:lpstr>
      <vt:lpstr> Abilita’ cognitive superiori</vt:lpstr>
      <vt:lpstr> Identita’ adolescenziale</vt:lpstr>
      <vt:lpstr> Separazione dai genitori</vt:lpstr>
      <vt:lpstr> Maturazione psicosessuale</vt:lpstr>
      <vt:lpstr>Cambiamenti corporei</vt:lpstr>
      <vt:lpstr> Cambiamenti relazionali</vt:lpstr>
      <vt:lpstr> Crisi adolescenziale</vt:lpstr>
      <vt:lpstr> Normalita’ e patologia</vt:lpstr>
      <vt:lpstr>sintomi</vt:lpstr>
      <vt:lpstr> sintomi</vt:lpstr>
      <vt:lpstr>sintomi</vt:lpstr>
      <vt:lpstr> Sintomi e corpo</vt:lpstr>
      <vt:lpstr>Disturbi della nutrizione e dell’alimentazione</vt:lpstr>
      <vt:lpstr> Ricerca d’identità</vt:lpstr>
      <vt:lpstr>Il sintomo ha la funzione di regolare lo stato di relazione</vt:lpstr>
      <vt:lpstr> Segnali di allarme</vt:lpstr>
      <vt:lpstr> Psicopatologia di base</vt:lpstr>
      <vt:lpstr> Comportamenti tipici:</vt:lpstr>
      <vt:lpstr>Meccanismi specifici  di mantenimento</vt:lpstr>
      <vt:lpstr>Meccanismi non-specifici di mantenimento</vt:lpstr>
      <vt:lpstr> Perfezionismo compiacente</vt:lpstr>
      <vt:lpstr>Diapositiva 35</vt:lpstr>
      <vt:lpstr>Diapositiva 36</vt:lpstr>
      <vt:lpstr>Miglior tentativo di adattamento (a quel sistema in quel momento)</vt:lpstr>
      <vt:lpstr>Diapositiva 38</vt:lpstr>
      <vt:lpstr> cambiamento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Passaggi:  prendersi cura dell’adolescente</dc:title>
  <dc:creator>Utente di Microsoft Office</dc:creator>
  <cp:lastModifiedBy>mirco</cp:lastModifiedBy>
  <cp:revision>77</cp:revision>
  <dcterms:created xsi:type="dcterms:W3CDTF">2017-11-29T15:15:16Z</dcterms:created>
  <dcterms:modified xsi:type="dcterms:W3CDTF">2017-12-01T06:59:19Z</dcterms:modified>
</cp:coreProperties>
</file>