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0" r:id="rId1"/>
  </p:sldMasterIdLst>
  <p:notesMasterIdLst>
    <p:notesMasterId r:id="rId42"/>
  </p:notesMasterIdLst>
  <p:sldIdLst>
    <p:sldId id="256" r:id="rId2"/>
    <p:sldId id="289" r:id="rId3"/>
    <p:sldId id="315" r:id="rId4"/>
    <p:sldId id="295" r:id="rId5"/>
    <p:sldId id="300" r:id="rId6"/>
    <p:sldId id="306" r:id="rId7"/>
    <p:sldId id="334" r:id="rId8"/>
    <p:sldId id="307" r:id="rId9"/>
    <p:sldId id="335" r:id="rId10"/>
    <p:sldId id="308" r:id="rId11"/>
    <p:sldId id="309" r:id="rId12"/>
    <p:sldId id="310" r:id="rId13"/>
    <p:sldId id="338" r:id="rId14"/>
    <p:sldId id="311" r:id="rId15"/>
    <p:sldId id="337" r:id="rId16"/>
    <p:sldId id="312" r:id="rId17"/>
    <p:sldId id="313" r:id="rId18"/>
    <p:sldId id="328" r:id="rId19"/>
    <p:sldId id="314" r:id="rId20"/>
    <p:sldId id="329" r:id="rId21"/>
    <p:sldId id="316" r:id="rId22"/>
    <p:sldId id="317" r:id="rId23"/>
    <p:sldId id="318" r:id="rId24"/>
    <p:sldId id="319" r:id="rId25"/>
    <p:sldId id="320" r:id="rId26"/>
    <p:sldId id="336" r:id="rId27"/>
    <p:sldId id="321" r:id="rId28"/>
    <p:sldId id="258" r:id="rId29"/>
    <p:sldId id="257" r:id="rId30"/>
    <p:sldId id="330" r:id="rId31"/>
    <p:sldId id="333" r:id="rId32"/>
    <p:sldId id="323" r:id="rId33"/>
    <p:sldId id="324" r:id="rId34"/>
    <p:sldId id="331" r:id="rId35"/>
    <p:sldId id="325" r:id="rId36"/>
    <p:sldId id="332" r:id="rId37"/>
    <p:sldId id="326" r:id="rId38"/>
    <p:sldId id="327" r:id="rId39"/>
    <p:sldId id="302" r:id="rId40"/>
    <p:sldId id="339" r:id="rId4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1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18" autoAdjust="0"/>
  </p:normalViewPr>
  <p:slideViewPr>
    <p:cSldViewPr snapToGrid="0" snapToObjects="1">
      <p:cViewPr varScale="1">
        <p:scale>
          <a:sx n="69" d="100"/>
          <a:sy n="69" d="100"/>
        </p:scale>
        <p:origin x="5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60036-1325-574F-A7E8-578DA3D853D4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E8313-871D-5F47-84BC-8C65926237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78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E8313-871D-5F47-84BC-8C659262378F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0938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577D02-A2F7-DB4E-992A-D8598332C7D7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gli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Trascinare l'immagine su un segnaposto o fare clic sull'icona per aggiungerla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24F861-D710-024F-B636-132B6A36E66D}" type="datetimeFigureOut">
              <a:rPr lang="it-IT" smtClean="0"/>
              <a:t>01/12/2017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E0231B-04FD-CE4A-9FD3-F92EA504399A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stile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7200" y="3216497"/>
            <a:ext cx="8305800" cy="1143000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A cura di </a:t>
            </a:r>
          </a:p>
          <a:p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Dott.ssa LUDOVICA CORPACI</a:t>
            </a:r>
          </a:p>
          <a:p>
            <a:r>
              <a:rPr lang="it-IT" dirty="0" smtClean="0"/>
              <a:t>PSICOLOGA PSICOTERAPEUTA dell’età evolutiva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5696" y="989263"/>
            <a:ext cx="8147304" cy="2403281"/>
          </a:xfrm>
        </p:spPr>
        <p:txBody>
          <a:bodyPr/>
          <a:lstStyle/>
          <a:p>
            <a:r>
              <a:rPr lang="it-IT" sz="3600" b="1" dirty="0" smtClean="0">
                <a:solidFill>
                  <a:schemeClr val="tx1"/>
                </a:solidFill>
                <a:latin typeface="Comic Sans MS"/>
                <a:cs typeface="Comic Sans MS"/>
              </a:rPr>
              <a:t>L’ADOLESCENTE PRENDE CORPO:</a:t>
            </a:r>
            <a:br>
              <a:rPr lang="it-IT" sz="3600" b="1" dirty="0" smtClean="0">
                <a:solidFill>
                  <a:schemeClr val="tx1"/>
                </a:solidFill>
                <a:latin typeface="Comic Sans MS"/>
                <a:cs typeface="Comic Sans MS"/>
              </a:rPr>
            </a:br>
            <a:r>
              <a:rPr lang="it-IT" sz="1000" b="1" dirty="0">
                <a:solidFill>
                  <a:schemeClr val="tx1"/>
                </a:solidFill>
                <a:latin typeface="Comic Sans MS"/>
                <a:cs typeface="Comic Sans MS"/>
              </a:rPr>
              <a:t/>
            </a:r>
            <a:br>
              <a:rPr lang="it-IT" sz="1000" b="1" dirty="0">
                <a:solidFill>
                  <a:schemeClr val="tx1"/>
                </a:solidFill>
                <a:latin typeface="Comic Sans MS"/>
                <a:cs typeface="Comic Sans MS"/>
              </a:rPr>
            </a:br>
            <a:r>
              <a:rPr lang="it-IT" sz="3600" b="1" dirty="0" smtClean="0">
                <a:solidFill>
                  <a:schemeClr val="tx1"/>
                </a:solidFill>
                <a:latin typeface="Comic Sans MS"/>
                <a:cs typeface="Comic Sans MS"/>
              </a:rPr>
              <a:t>ASPETTI PSICOSOMATICI IN ADOLESCENZA</a:t>
            </a:r>
            <a:endParaRPr lang="it-IT" sz="3600" b="1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1338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marL="0" indent="0">
              <a:buNone/>
            </a:pPr>
            <a:r>
              <a:rPr lang="it-IT" sz="3200" dirty="0" smtClean="0">
                <a:latin typeface="Comic Sans MS"/>
                <a:cs typeface="Comic Sans MS"/>
              </a:rPr>
              <a:t>L’adolescente passa dalla dipendenza a:</a:t>
            </a:r>
            <a:endParaRPr lang="it-IT" dirty="0" smtClean="0">
              <a:latin typeface="Comic Sans MS"/>
              <a:cs typeface="Comic Sans MS"/>
            </a:endParaRPr>
          </a:p>
          <a:p>
            <a:pPr marL="365760" lvl="1" indent="0">
              <a:buNone/>
            </a:pPr>
            <a:endParaRPr lang="it-IT" dirty="0">
              <a:latin typeface="Comic Sans MS"/>
              <a:cs typeface="Comic Sans MS"/>
            </a:endParaRPr>
          </a:p>
          <a:p>
            <a:pPr lvl="1"/>
            <a:r>
              <a:rPr lang="it-IT" sz="3200" dirty="0" smtClean="0">
                <a:latin typeface="Comic Sans MS"/>
                <a:cs typeface="Comic Sans MS"/>
              </a:rPr>
              <a:t>Autonomia rispetto alle figure genitoriali</a:t>
            </a:r>
          </a:p>
          <a:p>
            <a:pPr lvl="1"/>
            <a:endParaRPr lang="it-IT" sz="1000" dirty="0" smtClean="0">
              <a:latin typeface="Comic Sans MS"/>
              <a:cs typeface="Comic Sans MS"/>
            </a:endParaRPr>
          </a:p>
          <a:p>
            <a:pPr lvl="1"/>
            <a:r>
              <a:rPr lang="it-IT" sz="3200" dirty="0" smtClean="0">
                <a:latin typeface="Comic Sans MS"/>
                <a:cs typeface="Comic Sans MS"/>
              </a:rPr>
              <a:t>Apertura al gruppo dei pari </a:t>
            </a:r>
          </a:p>
          <a:p>
            <a:pPr marL="365760" lvl="1" indent="0">
              <a:buNone/>
            </a:pPr>
            <a:endParaRPr lang="it-IT" sz="1000" dirty="0" smtClean="0">
              <a:latin typeface="Comic Sans MS"/>
              <a:cs typeface="Comic Sans MS"/>
            </a:endParaRPr>
          </a:p>
          <a:p>
            <a:pPr lvl="1"/>
            <a:r>
              <a:rPr lang="it-IT" sz="3200" dirty="0" smtClean="0">
                <a:latin typeface="Comic Sans MS"/>
                <a:cs typeface="Comic Sans MS"/>
              </a:rPr>
              <a:t>Espansione nel mondo</a:t>
            </a:r>
            <a:endParaRPr lang="it-IT" sz="3200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	A </a:t>
            </a:r>
            <a:r>
              <a:rPr lang="it-IT" b="1" dirty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livello </a:t>
            </a:r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sociale</a:t>
            </a:r>
            <a:endParaRPr lang="it-IT" b="1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20492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042736"/>
            <a:ext cx="8229600" cy="5240421"/>
          </a:xfrm>
        </p:spPr>
        <p:txBody>
          <a:bodyPr>
            <a:normAutofit fontScale="92500"/>
          </a:bodyPr>
          <a:lstStyle/>
          <a:p>
            <a:endParaRPr lang="it-IT" dirty="0" smtClean="0"/>
          </a:p>
          <a:p>
            <a:pPr marL="365760" lvl="1" indent="0" algn="ctr">
              <a:lnSpc>
                <a:spcPct val="150000"/>
              </a:lnSpc>
              <a:buNone/>
            </a:pPr>
            <a:r>
              <a:rPr lang="it-IT" sz="3200" b="1" dirty="0" smtClean="0">
                <a:latin typeface="Comic Sans MS"/>
                <a:cs typeface="Comic Sans MS"/>
              </a:rPr>
              <a:t>“</a:t>
            </a:r>
            <a:r>
              <a:rPr lang="it-IT" sz="3500" dirty="0" smtClean="0">
                <a:latin typeface="Comic Sans MS"/>
                <a:cs typeface="Comic Sans MS"/>
              </a:rPr>
              <a:t>Un </a:t>
            </a:r>
            <a:r>
              <a:rPr lang="it-IT" sz="3500" dirty="0">
                <a:latin typeface="Comic Sans MS"/>
                <a:cs typeface="Comic Sans MS"/>
              </a:rPr>
              <a:t>tempo di ridefinizione e di integrazione delle nuove potenzialità fisiche, mentali, relazionali </a:t>
            </a:r>
            <a:r>
              <a:rPr lang="it-IT" sz="3500" dirty="0" smtClean="0">
                <a:latin typeface="Comic Sans MS"/>
                <a:cs typeface="Comic Sans MS"/>
              </a:rPr>
              <a:t>che </a:t>
            </a:r>
            <a:r>
              <a:rPr lang="it-IT" sz="3500" dirty="0">
                <a:latin typeface="Comic Sans MS"/>
                <a:cs typeface="Comic Sans MS"/>
              </a:rPr>
              <a:t>scaturiscono dal cambiamento puberale e dalla nascita di un corpo sessualmente maturo e capace di </a:t>
            </a:r>
            <a:r>
              <a:rPr lang="it-IT" sz="3500" dirty="0" smtClean="0">
                <a:latin typeface="Comic Sans MS"/>
                <a:cs typeface="Comic Sans MS"/>
              </a:rPr>
              <a:t>riproduzione</a:t>
            </a:r>
            <a:r>
              <a:rPr lang="it-IT" sz="3200" dirty="0" smtClean="0">
                <a:latin typeface="Comic Sans MS"/>
                <a:cs typeface="Comic Sans MS"/>
              </a:rPr>
              <a:t>”</a:t>
            </a: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-114969"/>
            <a:ext cx="8229600" cy="1219200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	  Adolescenza</a:t>
            </a:r>
            <a:endParaRPr lang="it-IT" b="1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0279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pPr marL="365760" lvl="1" indent="0" algn="ctr">
              <a:lnSpc>
                <a:spcPct val="150000"/>
              </a:lnSpc>
              <a:buNone/>
            </a:pPr>
            <a:r>
              <a:rPr lang="it-IT" sz="3200" dirty="0" smtClean="0">
                <a:latin typeface="Comic Sans MS"/>
                <a:cs typeface="Comic Sans MS"/>
              </a:rPr>
              <a:t>“La </a:t>
            </a:r>
            <a:r>
              <a:rPr lang="it-IT" sz="3200" dirty="0">
                <a:latin typeface="Comic Sans MS"/>
                <a:cs typeface="Comic Sans MS"/>
              </a:rPr>
              <a:t>rottura di una rappresentazione e di un sentimento di continuità del Sé, che </a:t>
            </a:r>
            <a:r>
              <a:rPr lang="it-IT" sz="3200" dirty="0" smtClean="0">
                <a:latin typeface="Comic Sans MS"/>
                <a:cs typeface="Comic Sans MS"/>
              </a:rPr>
              <a:t>necessita </a:t>
            </a:r>
            <a:r>
              <a:rPr lang="it-IT" sz="3200" dirty="0">
                <a:latin typeface="Comic Sans MS"/>
                <a:cs typeface="Comic Sans MS"/>
              </a:rPr>
              <a:t>di un tempo e di uno spazio psichico per lo scavalcamento </a:t>
            </a:r>
            <a:r>
              <a:rPr lang="it-IT" sz="3200" dirty="0" smtClean="0">
                <a:latin typeface="Comic Sans MS"/>
                <a:cs typeface="Comic Sans MS"/>
              </a:rPr>
              <a:t>”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	Crisi dell’adolescenza</a:t>
            </a:r>
            <a:endParaRPr lang="it-IT" b="1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110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92597" y="2344248"/>
            <a:ext cx="8594203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</a:t>
            </a:r>
            <a:r>
              <a:rPr lang="it-IT" sz="4900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</a:t>
            </a:r>
            <a:r>
              <a:rPr lang="it-IT" sz="4900" b="1" dirty="0" smtClean="0">
                <a:solidFill>
                  <a:srgbClr val="FF6600"/>
                </a:solidFill>
                <a:effectLst/>
                <a:latin typeface="Comic Sans MS"/>
                <a:cs typeface="Comic Sans MS"/>
              </a:rPr>
              <a:t>II. Il ruolo del corpo in adolescenza</a:t>
            </a:r>
            <a:endParaRPr lang="it-IT" sz="4900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25652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92597" y="2344248"/>
            <a:ext cx="8594203" cy="1219200"/>
          </a:xfrm>
        </p:spPr>
        <p:txBody>
          <a:bodyPr>
            <a:normAutofit/>
          </a:bodyPr>
          <a:lstStyle/>
          <a:p>
            <a:pPr algn="ctr"/>
            <a:r>
              <a:rPr lang="it-IT" sz="3600" b="1" i="1" dirty="0" smtClean="0">
                <a:solidFill>
                  <a:schemeClr val="tx1"/>
                </a:solidFill>
                <a:effectLst/>
                <a:latin typeface="Comic Sans MS"/>
                <a:cs typeface="Comic Sans MS"/>
              </a:rPr>
              <a:t>“Chi sono io in </a:t>
            </a:r>
            <a:br>
              <a:rPr lang="it-IT" sz="3600" b="1" i="1" dirty="0" smtClean="0">
                <a:solidFill>
                  <a:schemeClr val="tx1"/>
                </a:solidFill>
                <a:effectLst/>
                <a:latin typeface="Comic Sans MS"/>
                <a:cs typeface="Comic Sans MS"/>
              </a:rPr>
            </a:br>
            <a:r>
              <a:rPr lang="it-IT" sz="3600" b="1" i="1" dirty="0" smtClean="0">
                <a:solidFill>
                  <a:schemeClr val="tx1"/>
                </a:solidFill>
                <a:effectLst/>
                <a:latin typeface="Comic Sans MS"/>
                <a:cs typeface="Comic Sans MS"/>
              </a:rPr>
              <a:t>questo corpo nuovo?”</a:t>
            </a:r>
            <a:endParaRPr lang="it-IT" sz="3600" b="1" i="1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085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41889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it-IT" dirty="0">
              <a:latin typeface="Comic Sans MS"/>
              <a:cs typeface="Comic Sans MS"/>
            </a:endParaRPr>
          </a:p>
          <a:p>
            <a:pPr marL="0" indent="0" algn="ctr">
              <a:buNone/>
            </a:pPr>
            <a:r>
              <a:rPr lang="it-IT" sz="3200" dirty="0" smtClean="0">
                <a:latin typeface="Comic Sans MS"/>
                <a:cs typeface="Comic Sans MS"/>
              </a:rPr>
              <a:t>S. Freud (1919) :  </a:t>
            </a:r>
          </a:p>
          <a:p>
            <a:pPr marL="0" indent="0" algn="ctr">
              <a:buNone/>
            </a:pPr>
            <a:endParaRPr lang="it-IT" sz="3200" dirty="0">
              <a:latin typeface="Comic Sans MS"/>
              <a:cs typeface="Comic Sans MS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it-IT" sz="3200" dirty="0" smtClean="0">
                <a:latin typeface="Comic Sans MS"/>
                <a:cs typeface="Comic Sans MS"/>
              </a:rPr>
              <a:t>“I cambiamenti </a:t>
            </a:r>
            <a:r>
              <a:rPr lang="it-IT" sz="3200" dirty="0">
                <a:latin typeface="Comic Sans MS"/>
                <a:cs typeface="Comic Sans MS"/>
              </a:rPr>
              <a:t>corporei dell’adolescenza portano con sé un sentimento </a:t>
            </a:r>
            <a:endParaRPr lang="it-IT" sz="3200" dirty="0" smtClean="0">
              <a:latin typeface="Comic Sans MS"/>
              <a:cs typeface="Comic Sans MS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it-IT" sz="3200" dirty="0" smtClean="0">
                <a:latin typeface="Comic Sans MS"/>
                <a:cs typeface="Comic Sans MS"/>
              </a:rPr>
              <a:t>“</a:t>
            </a:r>
            <a:r>
              <a:rPr lang="it-IT" sz="3200" dirty="0">
                <a:latin typeface="Comic Sans MS"/>
                <a:cs typeface="Comic Sans MS"/>
              </a:rPr>
              <a:t>perturbante</a:t>
            </a:r>
            <a:r>
              <a:rPr lang="it-IT" sz="3200" dirty="0" smtClean="0">
                <a:latin typeface="Comic Sans MS"/>
                <a:cs typeface="Comic Sans MS"/>
              </a:rPr>
              <a:t>”</a:t>
            </a:r>
          </a:p>
          <a:p>
            <a:pPr marL="0" indent="0" algn="ctr">
              <a:lnSpc>
                <a:spcPct val="150000"/>
              </a:lnSpc>
              <a:buNone/>
            </a:pPr>
            <a:endParaRPr lang="it-IT" sz="3200" dirty="0" smtClean="0">
              <a:latin typeface="Comic Sans MS"/>
              <a:cs typeface="Comic Sans MS"/>
            </a:endParaRPr>
          </a:p>
          <a:p>
            <a:endParaRPr lang="it-IT" sz="1100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it-IT" i="1" dirty="0" smtClean="0"/>
              <a:t>(… l’aspetto traumatico veicolato dal corpo pubere )</a:t>
            </a:r>
            <a:endParaRPr lang="it-IT" i="1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0366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smtClean="0">
                <a:latin typeface="Comic Sans MS"/>
                <a:cs typeface="Comic Sans MS"/>
              </a:rPr>
              <a:t>Si manifesta attraverso: </a:t>
            </a:r>
          </a:p>
          <a:p>
            <a:endParaRPr lang="it-IT" sz="1100" dirty="0">
              <a:latin typeface="Comic Sans MS"/>
              <a:cs typeface="Comic Sans MS"/>
            </a:endParaRPr>
          </a:p>
          <a:p>
            <a:r>
              <a:rPr lang="it-IT" dirty="0">
                <a:latin typeface="Comic Sans MS"/>
                <a:cs typeface="Comic Sans MS"/>
              </a:rPr>
              <a:t>P</a:t>
            </a:r>
            <a:r>
              <a:rPr lang="it-IT" dirty="0" smtClean="0">
                <a:latin typeface="Comic Sans MS"/>
                <a:cs typeface="Comic Sans MS"/>
              </a:rPr>
              <a:t>reoccupazione </a:t>
            </a:r>
            <a:r>
              <a:rPr lang="it-IT" dirty="0">
                <a:latin typeface="Comic Sans MS"/>
                <a:cs typeface="Comic Sans MS"/>
              </a:rPr>
              <a:t>per la normalità della morfologia e per la fisiologia dei propri </a:t>
            </a:r>
            <a:r>
              <a:rPr lang="it-IT" dirty="0" smtClean="0">
                <a:latin typeface="Comic Sans MS"/>
                <a:cs typeface="Comic Sans MS"/>
              </a:rPr>
              <a:t>organi</a:t>
            </a:r>
          </a:p>
          <a:p>
            <a:endParaRPr lang="it-IT" sz="1100" dirty="0" smtClean="0">
              <a:latin typeface="Comic Sans MS"/>
              <a:cs typeface="Comic Sans MS"/>
            </a:endParaRPr>
          </a:p>
          <a:p>
            <a:r>
              <a:rPr lang="it-IT" dirty="0">
                <a:latin typeface="Comic Sans MS"/>
                <a:cs typeface="Comic Sans MS"/>
              </a:rPr>
              <a:t>T</a:t>
            </a:r>
            <a:r>
              <a:rPr lang="it-IT" dirty="0" smtClean="0">
                <a:latin typeface="Comic Sans MS"/>
                <a:cs typeface="Comic Sans MS"/>
              </a:rPr>
              <a:t>imore </a:t>
            </a:r>
            <a:r>
              <a:rPr lang="it-IT" dirty="0">
                <a:latin typeface="Comic Sans MS"/>
                <a:cs typeface="Comic Sans MS"/>
              </a:rPr>
              <a:t>di non sapere come gestire in modo efficace e discreto il corpo </a:t>
            </a:r>
            <a:r>
              <a:rPr lang="it-IT" dirty="0" smtClean="0">
                <a:latin typeface="Comic Sans MS"/>
                <a:cs typeface="Comic Sans MS"/>
              </a:rPr>
              <a:t>sessuato</a:t>
            </a:r>
          </a:p>
          <a:p>
            <a:endParaRPr lang="it-IT" sz="1100" dirty="0" smtClean="0">
              <a:latin typeface="Comic Sans MS"/>
              <a:cs typeface="Comic Sans MS"/>
            </a:endParaRPr>
          </a:p>
          <a:p>
            <a:r>
              <a:rPr lang="it-IT" dirty="0">
                <a:latin typeface="Comic Sans MS"/>
                <a:cs typeface="Comic Sans MS"/>
              </a:rPr>
              <a:t>D</a:t>
            </a:r>
            <a:r>
              <a:rPr lang="it-IT" dirty="0" smtClean="0">
                <a:latin typeface="Comic Sans MS"/>
                <a:cs typeface="Comic Sans MS"/>
              </a:rPr>
              <a:t>isarmonia </a:t>
            </a:r>
            <a:r>
              <a:rPr lang="it-IT" dirty="0">
                <a:latin typeface="Comic Sans MS"/>
                <a:cs typeface="Comic Sans MS"/>
              </a:rPr>
              <a:t>del </a:t>
            </a:r>
            <a:r>
              <a:rPr lang="it-IT" dirty="0" smtClean="0">
                <a:latin typeface="Comic Sans MS"/>
                <a:cs typeface="Comic Sans MS"/>
              </a:rPr>
              <a:t>corpo</a:t>
            </a:r>
          </a:p>
          <a:p>
            <a:endParaRPr lang="it-IT" sz="1100" dirty="0">
              <a:latin typeface="Comic Sans MS"/>
              <a:cs typeface="Comic Sans MS"/>
            </a:endParaRPr>
          </a:p>
          <a:p>
            <a:r>
              <a:rPr lang="it-IT" dirty="0">
                <a:latin typeface="Comic Sans MS"/>
                <a:cs typeface="Comic Sans MS"/>
              </a:rPr>
              <a:t>D</a:t>
            </a:r>
            <a:r>
              <a:rPr lang="it-IT" dirty="0" smtClean="0">
                <a:latin typeface="Comic Sans MS"/>
                <a:cs typeface="Comic Sans MS"/>
              </a:rPr>
              <a:t>ismorfofobie </a:t>
            </a:r>
          </a:p>
          <a:p>
            <a:endParaRPr lang="it-IT" dirty="0"/>
          </a:p>
          <a:p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	Il disagio nel corpo</a:t>
            </a:r>
            <a:endParaRPr lang="it-IT" b="1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65562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3347453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Vignetta clinica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b="1" dirty="0" smtClean="0">
                <a:latin typeface="Comic Sans MS"/>
                <a:cs typeface="Comic Sans MS"/>
              </a:rPr>
              <a:t>Maria , 13 anni</a:t>
            </a:r>
            <a:br>
              <a:rPr lang="it-IT" b="1" dirty="0" smtClean="0">
                <a:latin typeface="Comic Sans MS"/>
                <a:cs typeface="Comic Sans MS"/>
              </a:rPr>
            </a:br>
            <a:endParaRPr lang="it-IT" b="1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8642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867" y="1322918"/>
            <a:ext cx="6985516" cy="4533931"/>
          </a:xfrm>
          <a:prstGeom prst="rect">
            <a:avLst/>
          </a:prstGeom>
          <a:ln w="57150" cmpd="sng">
            <a:solidFill>
              <a:srgbClr val="F79646"/>
            </a:solidFill>
          </a:ln>
        </p:spPr>
      </p:pic>
      <p:sp>
        <p:nvSpPr>
          <p:cNvPr id="2" name="CasellaDiTesto 1"/>
          <p:cNvSpPr txBox="1"/>
          <p:nvPr/>
        </p:nvSpPr>
        <p:spPr>
          <a:xfrm>
            <a:off x="1336578" y="543524"/>
            <a:ext cx="6472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>
                <a:latin typeface="Comic Sans MS"/>
                <a:cs typeface="Comic Sans MS"/>
              </a:rPr>
              <a:t>La “negazione” del processo adolescenziale:</a:t>
            </a:r>
            <a:endParaRPr lang="it-IT" sz="2400" i="1" dirty="0">
              <a:latin typeface="Comic Sans MS"/>
              <a:cs typeface="Comic Sans M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727815" y="6047123"/>
            <a:ext cx="269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Disegno di Maria, 13 anni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164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914400" y="1981020"/>
            <a:ext cx="8229600" cy="1219200"/>
          </a:xfrm>
        </p:spPr>
        <p:txBody>
          <a:bodyPr/>
          <a:lstStyle/>
          <a:p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III. I disturbi psicosomatici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7219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296957"/>
            <a:ext cx="8229600" cy="52283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it-IT" sz="2800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it-IT" sz="2800" dirty="0">
                <a:latin typeface="Comic Sans MS"/>
                <a:cs typeface="Comic Sans MS"/>
              </a:rPr>
              <a:t>D</a:t>
            </a:r>
            <a:r>
              <a:rPr lang="it-IT" sz="2800" dirty="0" smtClean="0">
                <a:latin typeface="Comic Sans MS"/>
                <a:cs typeface="Comic Sans MS"/>
              </a:rPr>
              <a:t>ue </a:t>
            </a:r>
            <a:r>
              <a:rPr lang="it-IT" sz="2800" dirty="0">
                <a:latin typeface="Comic Sans MS"/>
                <a:cs typeface="Comic Sans MS"/>
              </a:rPr>
              <a:t>presupposti fondamentali</a:t>
            </a:r>
            <a:r>
              <a:rPr lang="it-IT" sz="2800" dirty="0" smtClean="0">
                <a:latin typeface="Comic Sans MS"/>
                <a:cs typeface="Comic Sans MS"/>
              </a:rPr>
              <a:t>:</a:t>
            </a:r>
          </a:p>
          <a:p>
            <a:pPr marL="0" indent="0">
              <a:buNone/>
            </a:pPr>
            <a:endParaRPr lang="it-IT" sz="2800" dirty="0">
              <a:latin typeface="Comic Sans MS"/>
              <a:cs typeface="Comic Sans MS"/>
            </a:endParaRPr>
          </a:p>
          <a:p>
            <a:r>
              <a:rPr lang="it-IT" sz="2800" dirty="0" smtClean="0">
                <a:latin typeface="Comic Sans MS"/>
                <a:cs typeface="Comic Sans MS"/>
              </a:rPr>
              <a:t>non </a:t>
            </a:r>
            <a:r>
              <a:rPr lang="it-IT" sz="2800" dirty="0">
                <a:latin typeface="Comic Sans MS"/>
                <a:cs typeface="Comic Sans MS"/>
              </a:rPr>
              <a:t>esistono un adolescente fisico e un adolescente </a:t>
            </a:r>
            <a:r>
              <a:rPr lang="it-IT" sz="2800" dirty="0" smtClean="0">
                <a:latin typeface="Comic Sans MS"/>
                <a:cs typeface="Comic Sans MS"/>
              </a:rPr>
              <a:t>psicologico</a:t>
            </a:r>
          </a:p>
          <a:p>
            <a:endParaRPr lang="it-IT" sz="2800" dirty="0">
              <a:latin typeface="Comic Sans MS"/>
              <a:cs typeface="Comic Sans MS"/>
            </a:endParaRPr>
          </a:p>
          <a:p>
            <a:r>
              <a:rPr lang="it-IT" sz="2800" dirty="0" smtClean="0">
                <a:latin typeface="Comic Sans MS"/>
                <a:cs typeface="Comic Sans MS"/>
              </a:rPr>
              <a:t> più </a:t>
            </a:r>
            <a:r>
              <a:rPr lang="it-IT" sz="2800" dirty="0">
                <a:latin typeface="Comic Sans MS"/>
                <a:cs typeface="Comic Sans MS"/>
              </a:rPr>
              <a:t>che mai in questa fase della vita, la qualità delle persone adulte che interagiscono con l’adolescente </a:t>
            </a:r>
            <a:r>
              <a:rPr lang="it-IT" sz="2800" dirty="0" smtClean="0">
                <a:latin typeface="Comic Sans MS"/>
                <a:cs typeface="Comic Sans MS"/>
              </a:rPr>
              <a:t>riveste </a:t>
            </a:r>
            <a:r>
              <a:rPr lang="it-IT" sz="2800" dirty="0">
                <a:latin typeface="Comic Sans MS"/>
                <a:cs typeface="Comic Sans MS"/>
              </a:rPr>
              <a:t>una fondamentale </a:t>
            </a:r>
            <a:r>
              <a:rPr lang="it-IT" sz="2800" dirty="0" smtClean="0">
                <a:latin typeface="Comic Sans MS"/>
                <a:cs typeface="Comic Sans MS"/>
              </a:rPr>
              <a:t>importanza</a:t>
            </a:r>
          </a:p>
          <a:p>
            <a:endParaRPr lang="it-IT" sz="2800" dirty="0">
              <a:latin typeface="Comic Sans MS"/>
              <a:cs typeface="Comic Sans MS"/>
            </a:endParaRPr>
          </a:p>
        </p:txBody>
      </p:sp>
      <p:sp>
        <p:nvSpPr>
          <p:cNvPr id="5" name="Titolo 2"/>
          <p:cNvSpPr>
            <a:spLocks noGrp="1"/>
          </p:cNvSpPr>
          <p:nvPr>
            <p:ph type="title"/>
          </p:nvPr>
        </p:nvSpPr>
        <p:spPr>
          <a:xfrm>
            <a:off x="2673107" y="-36740"/>
            <a:ext cx="8229600" cy="1219200"/>
          </a:xfrm>
        </p:spPr>
        <p:txBody>
          <a:bodyPr/>
          <a:lstStyle/>
          <a:p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Introduzione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9307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510631"/>
            <a:ext cx="8229600" cy="5053263"/>
          </a:xfrm>
        </p:spPr>
        <p:txBody>
          <a:bodyPr>
            <a:normAutofit/>
          </a:bodyPr>
          <a:lstStyle/>
          <a:p>
            <a:pPr algn="just"/>
            <a:r>
              <a:rPr lang="it-IT" dirty="0" smtClean="0">
                <a:latin typeface="Comic Sans MS"/>
                <a:cs typeface="Comic Sans MS"/>
              </a:rPr>
              <a:t>Segnalano </a:t>
            </a:r>
            <a:r>
              <a:rPr lang="it-IT" dirty="0">
                <a:latin typeface="Comic Sans MS"/>
                <a:cs typeface="Comic Sans MS"/>
              </a:rPr>
              <a:t>che qualcosa non sta andando bene e che l’adolescente sta vivendo una qualche difficoltà nella gestione del suo rapporto con se stesso e con il suo ambiente. </a:t>
            </a:r>
            <a:endParaRPr lang="it-IT" dirty="0" smtClean="0">
              <a:latin typeface="Comic Sans MS"/>
              <a:cs typeface="Comic Sans MS"/>
            </a:endParaRPr>
          </a:p>
          <a:p>
            <a:pPr algn="just"/>
            <a:endParaRPr lang="it-IT" sz="1000" dirty="0" smtClean="0">
              <a:latin typeface="Comic Sans MS"/>
              <a:cs typeface="Comic Sans MS"/>
            </a:endParaRPr>
          </a:p>
          <a:p>
            <a:pPr algn="just"/>
            <a:r>
              <a:rPr lang="it-IT" dirty="0">
                <a:latin typeface="Comic Sans MS"/>
                <a:cs typeface="Comic Sans MS"/>
              </a:rPr>
              <a:t>N</a:t>
            </a:r>
            <a:r>
              <a:rPr lang="it-IT" dirty="0" smtClean="0">
                <a:latin typeface="Comic Sans MS"/>
                <a:cs typeface="Comic Sans MS"/>
              </a:rPr>
              <a:t>on sono manifestazioni </a:t>
            </a:r>
            <a:r>
              <a:rPr lang="it-IT" dirty="0">
                <a:latin typeface="Comic Sans MS"/>
                <a:cs typeface="Comic Sans MS"/>
              </a:rPr>
              <a:t>prodotte intenzionalmente dal </a:t>
            </a:r>
            <a:r>
              <a:rPr lang="it-IT" dirty="0" smtClean="0">
                <a:latin typeface="Comic Sans MS"/>
                <a:cs typeface="Comic Sans MS"/>
              </a:rPr>
              <a:t>ragazzo</a:t>
            </a:r>
          </a:p>
          <a:p>
            <a:pPr marL="0" indent="0" algn="just">
              <a:buNone/>
            </a:pPr>
            <a:endParaRPr lang="it-IT" sz="1100" dirty="0" smtClean="0">
              <a:latin typeface="Comic Sans MS"/>
              <a:cs typeface="Comic Sans MS"/>
            </a:endParaRPr>
          </a:p>
          <a:p>
            <a:pPr algn="just"/>
            <a:r>
              <a:rPr lang="it-IT" dirty="0" smtClean="0">
                <a:latin typeface="Comic Sans MS"/>
                <a:cs typeface="Comic Sans MS"/>
              </a:rPr>
              <a:t>Non sono </a:t>
            </a:r>
            <a:r>
              <a:rPr lang="it-IT" dirty="0">
                <a:latin typeface="Comic Sans MS"/>
                <a:cs typeface="Comic Sans MS"/>
              </a:rPr>
              <a:t>il frutto di una </a:t>
            </a:r>
            <a:r>
              <a:rPr lang="it-IT" dirty="0" smtClean="0">
                <a:latin typeface="Comic Sans MS"/>
                <a:cs typeface="Comic Sans MS"/>
              </a:rPr>
              <a:t>simulazione</a:t>
            </a:r>
          </a:p>
          <a:p>
            <a:pPr algn="just"/>
            <a:endParaRPr lang="it-IT" sz="1100" dirty="0">
              <a:latin typeface="Comic Sans MS"/>
              <a:cs typeface="Comic Sans MS"/>
            </a:endParaRPr>
          </a:p>
          <a:p>
            <a:pPr algn="just"/>
            <a:r>
              <a:rPr lang="it-IT" dirty="0" smtClean="0">
                <a:latin typeface="Comic Sans MS"/>
                <a:cs typeface="Comic Sans MS"/>
              </a:rPr>
              <a:t>Disagi </a:t>
            </a:r>
            <a:r>
              <a:rPr lang="it-IT" dirty="0">
                <a:latin typeface="Comic Sans MS"/>
                <a:cs typeface="Comic Sans MS"/>
              </a:rPr>
              <a:t>reali </a:t>
            </a:r>
            <a:r>
              <a:rPr lang="it-IT" dirty="0" smtClean="0">
                <a:latin typeface="Comic Sans MS"/>
                <a:cs typeface="Comic Sans MS"/>
              </a:rPr>
              <a:t>che possono </a:t>
            </a:r>
            <a:r>
              <a:rPr lang="it-IT" dirty="0">
                <a:latin typeface="Comic Sans MS"/>
                <a:cs typeface="Comic Sans MS"/>
              </a:rPr>
              <a:t>portare ad un grado di sofferenza molto </a:t>
            </a:r>
            <a:r>
              <a:rPr lang="it-IT" dirty="0" smtClean="0">
                <a:latin typeface="Comic Sans MS"/>
                <a:cs typeface="Comic Sans MS"/>
              </a:rPr>
              <a:t>elevato</a:t>
            </a: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11481" y="493722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rgbClr val="FF6600"/>
                </a:solidFill>
                <a:latin typeface="Comic Sans MS"/>
                <a:cs typeface="Comic Sans MS"/>
              </a:rPr>
              <a:t>In adolescenza:</a:t>
            </a:r>
          </a:p>
          <a:p>
            <a:endParaRPr lang="it-IT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486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90826"/>
            <a:ext cx="8229600" cy="4572000"/>
          </a:xfrm>
        </p:spPr>
        <p:txBody>
          <a:bodyPr>
            <a:normAutofit fontScale="92500"/>
          </a:bodyPr>
          <a:lstStyle/>
          <a:p>
            <a:r>
              <a:rPr lang="it-IT" dirty="0" smtClean="0">
                <a:latin typeface="Comic Sans MS"/>
                <a:cs typeface="Comic Sans MS"/>
              </a:rPr>
              <a:t>Il corpo è un perfetto strumento di comunicazione di uno stato di sofferenza mentale </a:t>
            </a:r>
          </a:p>
          <a:p>
            <a:endParaRPr lang="it-IT" sz="1100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Disturbo da conversione</a:t>
            </a:r>
          </a:p>
          <a:p>
            <a:endParaRPr lang="it-IT" sz="1100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La </a:t>
            </a:r>
            <a:r>
              <a:rPr lang="it-IT" dirty="0">
                <a:latin typeface="Comic Sans MS"/>
                <a:cs typeface="Comic Sans MS"/>
              </a:rPr>
              <a:t>conversione somatica è conversione dello psichico nel somatico, dei pensieri inconsci nel </a:t>
            </a:r>
            <a:r>
              <a:rPr lang="it-IT" dirty="0" smtClean="0">
                <a:latin typeface="Comic Sans MS"/>
                <a:cs typeface="Comic Sans MS"/>
              </a:rPr>
              <a:t>corpo.</a:t>
            </a:r>
          </a:p>
          <a:p>
            <a:endParaRPr lang="it-IT" sz="1100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Nel sintomo </a:t>
            </a:r>
            <a:r>
              <a:rPr lang="it-IT" dirty="0">
                <a:latin typeface="Comic Sans MS"/>
                <a:cs typeface="Comic Sans MS"/>
              </a:rPr>
              <a:t>somatico il corpo </a:t>
            </a:r>
            <a:r>
              <a:rPr lang="it-IT" i="1" u="sng" dirty="0">
                <a:latin typeface="Comic Sans MS"/>
                <a:cs typeface="Comic Sans MS"/>
              </a:rPr>
              <a:t>sta al posto</a:t>
            </a:r>
            <a:r>
              <a:rPr lang="it-IT" u="sng" dirty="0">
                <a:latin typeface="Comic Sans MS"/>
                <a:cs typeface="Comic Sans MS"/>
              </a:rPr>
              <a:t> </a:t>
            </a:r>
            <a:r>
              <a:rPr lang="it-IT" dirty="0" smtClean="0">
                <a:latin typeface="Comic Sans MS"/>
                <a:cs typeface="Comic Sans MS"/>
              </a:rPr>
              <a:t>di:</a:t>
            </a:r>
          </a:p>
          <a:p>
            <a:pPr marL="0" indent="0">
              <a:buNone/>
            </a:pPr>
            <a:endParaRPr lang="it-IT" sz="1000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it-IT" dirty="0">
                <a:latin typeface="Comic Sans MS"/>
                <a:cs typeface="Comic Sans MS"/>
              </a:rPr>
              <a:t>	</a:t>
            </a:r>
            <a:r>
              <a:rPr lang="it-IT" dirty="0" smtClean="0">
                <a:latin typeface="Comic Sans MS"/>
                <a:cs typeface="Comic Sans MS"/>
              </a:rPr>
              <a:t>- pensieri </a:t>
            </a:r>
            <a:r>
              <a:rPr lang="it-IT" dirty="0">
                <a:latin typeface="Comic Sans MS"/>
                <a:cs typeface="Comic Sans MS"/>
              </a:rPr>
              <a:t>rimossi </a:t>
            </a:r>
            <a:endParaRPr lang="it-IT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it-IT" sz="1000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it-IT" dirty="0">
                <a:latin typeface="Comic Sans MS"/>
                <a:cs typeface="Comic Sans MS"/>
              </a:rPr>
              <a:t>	</a:t>
            </a:r>
            <a:r>
              <a:rPr lang="it-IT" dirty="0" smtClean="0">
                <a:latin typeface="Comic Sans MS"/>
                <a:cs typeface="Comic Sans MS"/>
              </a:rPr>
              <a:t>- un desiderio non appagato.</a:t>
            </a: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706882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Dai tempi di Freud…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6758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688718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it-IT" dirty="0" smtClean="0">
                <a:solidFill>
                  <a:srgbClr val="FFFFFF"/>
                </a:solidFill>
                <a:latin typeface="Comic Sans MS"/>
                <a:cs typeface="Comic Sans MS"/>
              </a:rPr>
              <a:t>La Corrispondenza </a:t>
            </a:r>
            <a:r>
              <a:rPr lang="it-IT" dirty="0">
                <a:solidFill>
                  <a:srgbClr val="FFFFFF"/>
                </a:solidFill>
                <a:latin typeface="Comic Sans MS"/>
                <a:cs typeface="Comic Sans MS"/>
              </a:rPr>
              <a:t>psiche-</a:t>
            </a:r>
            <a:r>
              <a:rPr lang="it-IT" dirty="0" smtClean="0">
                <a:solidFill>
                  <a:srgbClr val="FFFFFF"/>
                </a:solidFill>
                <a:latin typeface="Comic Sans MS"/>
                <a:cs typeface="Comic Sans MS"/>
              </a:rPr>
              <a:t>soma</a:t>
            </a:r>
            <a:r>
              <a:rPr lang="it-IT" dirty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lang="it-IT" dirty="0" smtClean="0">
                <a:latin typeface="Comic Sans MS"/>
                <a:cs typeface="Comic Sans MS"/>
              </a:rPr>
              <a:t>è primaria </a:t>
            </a:r>
            <a:r>
              <a:rPr lang="it-IT" dirty="0">
                <a:latin typeface="Comic Sans MS"/>
                <a:cs typeface="Comic Sans MS"/>
              </a:rPr>
              <a:t>nello sviluppo </a:t>
            </a:r>
            <a:endParaRPr lang="it-IT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it-IT" sz="1000" dirty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L’organismo è indifferenziato negli aspetti psichici e somatici</a:t>
            </a:r>
          </a:p>
          <a:p>
            <a:endParaRPr lang="it-IT" sz="1100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Si </a:t>
            </a:r>
            <a:r>
              <a:rPr lang="it-IT" dirty="0">
                <a:latin typeface="Comic Sans MS"/>
                <a:cs typeface="Comic Sans MS"/>
              </a:rPr>
              <a:t>sviluppa attraverso </a:t>
            </a:r>
            <a:r>
              <a:rPr lang="it-IT" dirty="0" smtClean="0">
                <a:latin typeface="Comic Sans MS"/>
                <a:cs typeface="Comic Sans MS"/>
              </a:rPr>
              <a:t>un </a:t>
            </a:r>
            <a:r>
              <a:rPr lang="it-IT" dirty="0">
                <a:latin typeface="Comic Sans MS"/>
                <a:cs typeface="Comic Sans MS"/>
              </a:rPr>
              <a:t>processo </a:t>
            </a:r>
            <a:r>
              <a:rPr lang="it-IT" dirty="0" smtClean="0">
                <a:latin typeface="Comic Sans MS"/>
                <a:cs typeface="Comic Sans MS"/>
              </a:rPr>
              <a:t>che si </a:t>
            </a:r>
            <a:r>
              <a:rPr lang="it-IT" dirty="0">
                <a:latin typeface="Comic Sans MS"/>
                <a:cs typeface="Comic Sans MS"/>
              </a:rPr>
              <a:t>realizza nei primi </a:t>
            </a:r>
            <a:r>
              <a:rPr lang="it-IT" dirty="0" smtClean="0">
                <a:latin typeface="Comic Sans MS"/>
                <a:cs typeface="Comic Sans MS"/>
              </a:rPr>
              <a:t>mesi di </a:t>
            </a:r>
            <a:r>
              <a:rPr lang="it-IT" dirty="0">
                <a:latin typeface="Comic Sans MS"/>
                <a:cs typeface="Comic Sans MS"/>
              </a:rPr>
              <a:t>vita </a:t>
            </a:r>
            <a:r>
              <a:rPr lang="it-IT" dirty="0" smtClean="0">
                <a:latin typeface="Comic Sans MS"/>
                <a:cs typeface="Comic Sans MS"/>
              </a:rPr>
              <a:t>ed è facilitato </a:t>
            </a:r>
            <a:r>
              <a:rPr lang="it-IT" dirty="0">
                <a:latin typeface="Comic Sans MS"/>
                <a:cs typeface="Comic Sans MS"/>
              </a:rPr>
              <a:t>dalle cure materne primarie </a:t>
            </a:r>
          </a:p>
          <a:p>
            <a:endParaRPr lang="it-IT" sz="1100" dirty="0" smtClean="0">
              <a:latin typeface="Comic Sans MS"/>
              <a:cs typeface="Comic Sans MS"/>
            </a:endParaRPr>
          </a:p>
          <a:p>
            <a:r>
              <a:rPr lang="it-IT" dirty="0">
                <a:latin typeface="Comic Sans MS"/>
                <a:cs typeface="Comic Sans MS"/>
              </a:rPr>
              <a:t>N</a:t>
            </a:r>
            <a:r>
              <a:rPr lang="it-IT" dirty="0" smtClean="0">
                <a:latin typeface="Comic Sans MS"/>
                <a:cs typeface="Comic Sans MS"/>
              </a:rPr>
              <a:t>ecessità </a:t>
            </a:r>
            <a:r>
              <a:rPr lang="it-IT" dirty="0">
                <a:latin typeface="Comic Sans MS"/>
                <a:cs typeface="Comic Sans MS"/>
              </a:rPr>
              <a:t>di condizioni ambientali che garantiscano una continuità, in assenza di fattori esterni che potrebbero decretarne il fallimento </a:t>
            </a:r>
            <a:endParaRPr lang="it-IT" dirty="0" smtClean="0">
              <a:latin typeface="Comic Sans MS"/>
              <a:cs typeface="Comic Sans MS"/>
            </a:endParaRPr>
          </a:p>
          <a:p>
            <a:endParaRPr lang="it-IT" dirty="0" smtClean="0">
              <a:latin typeface="Comic Sans MS"/>
              <a:cs typeface="Comic Sans MS"/>
            </a:endParaRPr>
          </a:p>
          <a:p>
            <a:endParaRPr lang="it-IT" dirty="0">
              <a:latin typeface="Comic Sans MS"/>
              <a:cs typeface="Comic Sans MS"/>
            </a:endParaRPr>
          </a:p>
          <a:p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1513803" y="-43137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 smtClean="0">
                <a:solidFill>
                  <a:srgbClr val="FF6600"/>
                </a:solidFill>
                <a:effectLst/>
                <a:latin typeface="Comic Sans MS"/>
                <a:cs typeface="Comic Sans MS"/>
              </a:rPr>
              <a:t/>
            </a:r>
            <a:br>
              <a:rPr lang="it-IT" b="1" dirty="0" smtClean="0">
                <a:solidFill>
                  <a:srgbClr val="FF6600"/>
                </a:solidFill>
                <a:effectLst/>
                <a:latin typeface="Comic Sans MS"/>
                <a:cs typeface="Comic Sans MS"/>
              </a:rPr>
            </a:br>
            <a:r>
              <a:rPr lang="it-IT" sz="4000" b="1" dirty="0" smtClean="0">
                <a:solidFill>
                  <a:srgbClr val="FF6600"/>
                </a:solidFill>
                <a:effectLst/>
                <a:latin typeface="Comic Sans MS"/>
                <a:cs typeface="Comic Sans MS"/>
              </a:rPr>
              <a:t>D.W. </a:t>
            </a:r>
            <a:r>
              <a:rPr lang="it-IT" sz="4000" b="1" dirty="0" err="1" smtClean="0">
                <a:solidFill>
                  <a:srgbClr val="FF6600"/>
                </a:solidFill>
                <a:effectLst/>
                <a:latin typeface="Comic Sans MS"/>
                <a:cs typeface="Comic Sans MS"/>
              </a:rPr>
              <a:t>Winnicott</a:t>
            </a:r>
            <a:r>
              <a:rPr lang="it-IT" sz="4000" b="1" dirty="0" smtClean="0">
                <a:solidFill>
                  <a:srgbClr val="FF6600"/>
                </a:solidFill>
                <a:effectLst/>
                <a:latin typeface="Comic Sans MS"/>
                <a:cs typeface="Comic Sans MS"/>
              </a:rPr>
              <a:t>: </a:t>
            </a:r>
            <a:endParaRPr lang="it-IT" sz="4000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62065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2179052"/>
            <a:ext cx="822960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 smtClean="0">
                <a:latin typeface="Comic Sans MS"/>
                <a:cs typeface="Comic Sans MS"/>
              </a:rPr>
              <a:t>Le patologie che </a:t>
            </a:r>
            <a:r>
              <a:rPr lang="it-IT" dirty="0">
                <a:latin typeface="Comic Sans MS"/>
                <a:cs typeface="Comic Sans MS"/>
              </a:rPr>
              <a:t>si </a:t>
            </a:r>
            <a:r>
              <a:rPr lang="it-IT" dirty="0" smtClean="0">
                <a:latin typeface="Comic Sans MS"/>
                <a:cs typeface="Comic Sans MS"/>
              </a:rPr>
              <a:t>situano </a:t>
            </a:r>
            <a:r>
              <a:rPr lang="it-IT" dirty="0">
                <a:latin typeface="Comic Sans MS"/>
                <a:cs typeface="Comic Sans MS"/>
              </a:rPr>
              <a:t>tra lo psichico e il </a:t>
            </a:r>
            <a:r>
              <a:rPr lang="it-IT" dirty="0" smtClean="0">
                <a:latin typeface="Comic Sans MS"/>
                <a:cs typeface="Comic Sans MS"/>
              </a:rPr>
              <a:t>corporeo</a:t>
            </a:r>
          </a:p>
          <a:p>
            <a:pPr marL="0" indent="0">
              <a:lnSpc>
                <a:spcPct val="150000"/>
              </a:lnSpc>
              <a:buNone/>
            </a:pPr>
            <a:endParaRPr lang="it-IT" dirty="0">
              <a:latin typeface="Comic Sans MS"/>
              <a:cs typeface="Comic Sans MS"/>
            </a:endParaRPr>
          </a:p>
          <a:p>
            <a:pPr>
              <a:lnSpc>
                <a:spcPct val="150000"/>
              </a:lnSpc>
            </a:pPr>
            <a:r>
              <a:rPr lang="it-IT" dirty="0">
                <a:latin typeface="Comic Sans MS"/>
                <a:cs typeface="Comic Sans MS"/>
              </a:rPr>
              <a:t>M</a:t>
            </a:r>
            <a:r>
              <a:rPr lang="it-IT" dirty="0" smtClean="0">
                <a:latin typeface="Comic Sans MS"/>
                <a:cs typeface="Comic Sans MS"/>
              </a:rPr>
              <a:t>anifestazione </a:t>
            </a:r>
            <a:r>
              <a:rPr lang="it-IT" dirty="0">
                <a:latin typeface="Comic Sans MS"/>
                <a:cs typeface="Comic Sans MS"/>
              </a:rPr>
              <a:t>di una sintomatologia organica imputabile a un mal funzionamento della psiche </a:t>
            </a:r>
            <a:endParaRPr lang="it-IT" dirty="0" smtClean="0">
              <a:latin typeface="Comic Sans MS"/>
              <a:cs typeface="Comic Sans MS"/>
            </a:endParaRPr>
          </a:p>
          <a:p>
            <a:endParaRPr lang="it-IT" dirty="0">
              <a:latin typeface="Comic Sans MS"/>
              <a:cs typeface="Comic Sans MS"/>
            </a:endParaRPr>
          </a:p>
          <a:p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11690" y="81919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Oggi… </a:t>
            </a:r>
            <a:b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</a:br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/>
            </a:r>
            <a:b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</a:br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		Malattia psicosomatica</a:t>
            </a:r>
            <a:endParaRPr lang="it-IT" sz="4000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54591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2179052"/>
            <a:ext cx="8229600" cy="4572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it-IT" dirty="0">
                <a:latin typeface="Comic Sans MS"/>
                <a:cs typeface="Comic Sans MS"/>
              </a:rPr>
              <a:t>I</a:t>
            </a:r>
            <a:r>
              <a:rPr lang="it-IT" dirty="0" smtClean="0">
                <a:latin typeface="Comic Sans MS"/>
                <a:cs typeface="Comic Sans MS"/>
              </a:rPr>
              <a:t>l </a:t>
            </a:r>
            <a:r>
              <a:rPr lang="it-IT" dirty="0">
                <a:latin typeface="Comic Sans MS"/>
                <a:cs typeface="Comic Sans MS"/>
              </a:rPr>
              <a:t>processo alla base del disturbo psicosomatico, ossia il meccanismo che permette di trasformare i processi psichici in somatici, coinvolgendo il sistema endocrino ed </a:t>
            </a:r>
            <a:r>
              <a:rPr lang="it-IT" dirty="0" smtClean="0">
                <a:latin typeface="Comic Sans MS"/>
                <a:cs typeface="Comic Sans MS"/>
              </a:rPr>
              <a:t>immunitario</a:t>
            </a: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409073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Somatizzazione</a:t>
            </a:r>
            <a:endParaRPr lang="it-IT" sz="4000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853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165684" y="209357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3600" dirty="0">
                <a:solidFill>
                  <a:srgbClr val="FF6600"/>
                </a:solidFill>
                <a:latin typeface="Comic Sans MS"/>
                <a:cs typeface="Comic Sans MS"/>
              </a:rPr>
              <a:t>Vignetta clinica</a:t>
            </a:r>
            <a:r>
              <a:rPr lang="it-IT" sz="3600" dirty="0"/>
              <a:t/>
            </a:r>
            <a:br>
              <a:rPr lang="it-IT" sz="3600" dirty="0"/>
            </a:br>
            <a:r>
              <a:rPr lang="it-IT" sz="3600" dirty="0"/>
              <a:t/>
            </a:r>
            <a:br>
              <a:rPr lang="it-IT" sz="3600" dirty="0"/>
            </a:br>
            <a:r>
              <a:rPr lang="it-IT" sz="3600" dirty="0" smtClean="0">
                <a:latin typeface="Comic Sans MS"/>
                <a:cs typeface="Comic Sans MS"/>
              </a:rPr>
              <a:t>Giovanni, 15 </a:t>
            </a:r>
            <a:r>
              <a:rPr lang="it-IT" sz="3600" dirty="0">
                <a:latin typeface="Comic Sans MS"/>
                <a:cs typeface="Comic Sans MS"/>
              </a:rPr>
              <a:t>anni</a:t>
            </a:r>
            <a:br>
              <a:rPr lang="it-IT" sz="3600" dirty="0">
                <a:latin typeface="Comic Sans MS"/>
                <a:cs typeface="Comic Sans MS"/>
              </a:rPr>
            </a:b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151701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smtClean="0">
                <a:latin typeface="Comic Sans MS"/>
                <a:cs typeface="Comic Sans MS"/>
              </a:rPr>
              <a:t>La rabbia inespressa (inibita) è stata in qualche modo “gestita” dall’apparato psichico canalizzandola, attraverso un meccanismo di somatizzazione, sul corpo producendo un sintomo organico</a:t>
            </a:r>
          </a:p>
          <a:p>
            <a:pPr algn="just"/>
            <a:endParaRPr lang="it-IT" dirty="0">
              <a:latin typeface="Comic Sans MS"/>
              <a:cs typeface="Comic Sans MS"/>
            </a:endParaRPr>
          </a:p>
          <a:p>
            <a:pPr algn="just"/>
            <a:r>
              <a:rPr lang="it-IT" dirty="0" smtClean="0">
                <a:latin typeface="Comic Sans MS"/>
                <a:cs typeface="Comic Sans MS"/>
              </a:rPr>
              <a:t>Le richieste interne e ambientali erano diventate troppo eccessive per l’Io ancora fragile del ragazzo, rompendone l’equilibrio esistenziale e portandolo ad una forma di ritiro</a:t>
            </a: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11271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FF6600"/>
                </a:solidFill>
                <a:latin typeface="Comic Sans MS"/>
                <a:cs typeface="Comic Sans MS"/>
              </a:rPr>
              <a:t>A</a:t>
            </a:r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lla base del sintomo di Giovanni: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51994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/>
          <p:cNvSpPr>
            <a:spLocks noGrp="1"/>
          </p:cNvSpPr>
          <p:nvPr>
            <p:ph type="title"/>
          </p:nvPr>
        </p:nvSpPr>
        <p:spPr>
          <a:xfrm>
            <a:off x="1056966" y="2056065"/>
            <a:ext cx="8229600" cy="1219200"/>
          </a:xfrm>
        </p:spPr>
        <p:txBody>
          <a:bodyPr/>
          <a:lstStyle/>
          <a:p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IV. Elementi diagnostici 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70489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601579"/>
            <a:ext cx="8229600" cy="6256421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4200" i="1" dirty="0" err="1">
                <a:solidFill>
                  <a:srgbClr val="0000FF"/>
                </a:solidFill>
                <a:latin typeface="Comic Sans MS"/>
                <a:cs typeface="Comic Sans MS"/>
              </a:rPr>
              <a:t>Winnicott</a:t>
            </a:r>
            <a:r>
              <a:rPr lang="it-IT" sz="4200" i="1" dirty="0">
                <a:solidFill>
                  <a:srgbClr val="0000FF"/>
                </a:solidFill>
                <a:latin typeface="Comic Sans MS"/>
                <a:cs typeface="Comic Sans MS"/>
              </a:rPr>
              <a:t>, </a:t>
            </a:r>
            <a:r>
              <a:rPr lang="it-IT" sz="4200" i="1" dirty="0" smtClean="0">
                <a:solidFill>
                  <a:srgbClr val="0000FF"/>
                </a:solidFill>
                <a:latin typeface="Comic Sans MS"/>
                <a:cs typeface="Comic Sans MS"/>
              </a:rPr>
              <a:t>1968</a:t>
            </a:r>
          </a:p>
          <a:p>
            <a:pPr marL="0" indent="0">
              <a:lnSpc>
                <a:spcPct val="120000"/>
              </a:lnSpc>
              <a:buNone/>
            </a:pPr>
            <a:endParaRPr lang="it-IT" sz="2800" i="1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it-IT" sz="3100" i="1" dirty="0" smtClean="0">
                <a:latin typeface="Comic Sans MS"/>
                <a:cs typeface="Comic Sans MS"/>
              </a:rPr>
              <a:t>“C’è </a:t>
            </a:r>
            <a:r>
              <a:rPr lang="it-IT" sz="3100" i="1" dirty="0">
                <a:latin typeface="Comic Sans MS"/>
                <a:cs typeface="Comic Sans MS"/>
              </a:rPr>
              <a:t>una cosa che coloro che esplorano quest’area della psicologia devono accettare sin dal principio, cioè il fatto che i giovani, dell’uno e dell’altro sesso, non vogliono essere </a:t>
            </a:r>
            <a:r>
              <a:rPr lang="it-IT" sz="3100" i="1" dirty="0" smtClean="0">
                <a:latin typeface="Comic Sans MS"/>
                <a:cs typeface="Comic Sans MS"/>
              </a:rPr>
              <a:t>compresi</a:t>
            </a:r>
            <a:r>
              <a:rPr lang="it-IT" sz="3100" i="1" dirty="0">
                <a:latin typeface="Comic Sans MS"/>
                <a:cs typeface="Comic Sans MS"/>
              </a:rPr>
              <a:t> </a:t>
            </a:r>
            <a:r>
              <a:rPr lang="it-IT" sz="3100" i="1" dirty="0" smtClean="0">
                <a:latin typeface="Comic Sans MS"/>
                <a:cs typeface="Comic Sans MS"/>
              </a:rPr>
              <a:t>…</a:t>
            </a:r>
          </a:p>
          <a:p>
            <a:pPr marL="0" indent="0">
              <a:lnSpc>
                <a:spcPct val="120000"/>
              </a:lnSpc>
              <a:buNone/>
            </a:pPr>
            <a:endParaRPr lang="it-IT" sz="3100" i="1" dirty="0">
              <a:latin typeface="Comic Sans MS"/>
              <a:cs typeface="Comic Sans MS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it-IT" sz="3100" i="1" dirty="0" smtClean="0">
                <a:latin typeface="Comic Sans MS"/>
                <a:cs typeface="Comic Sans MS"/>
              </a:rPr>
              <a:t>…Gli adolescenti</a:t>
            </a:r>
            <a:r>
              <a:rPr lang="it-IT" sz="3100" i="1" dirty="0">
                <a:latin typeface="Comic Sans MS"/>
                <a:cs typeface="Comic Sans MS"/>
              </a:rPr>
              <a:t> </a:t>
            </a:r>
            <a:r>
              <a:rPr lang="it-IT" sz="3100" i="1" dirty="0" smtClean="0">
                <a:latin typeface="Comic Sans MS"/>
                <a:cs typeface="Comic Sans MS"/>
              </a:rPr>
              <a:t>devono </a:t>
            </a:r>
            <a:r>
              <a:rPr lang="it-IT" sz="3100" i="1" dirty="0">
                <a:latin typeface="Comic Sans MS"/>
                <a:cs typeface="Comic Sans MS"/>
              </a:rPr>
              <a:t>passare attraverso </a:t>
            </a:r>
            <a:r>
              <a:rPr lang="it-IT" sz="3100" i="1" dirty="0">
                <a:solidFill>
                  <a:srgbClr val="FF6600"/>
                </a:solidFill>
                <a:latin typeface="Comic Sans MS"/>
                <a:cs typeface="Comic Sans MS"/>
              </a:rPr>
              <a:t>una fase di bonaccia</a:t>
            </a:r>
            <a:r>
              <a:rPr lang="it-IT" sz="3100" i="1" dirty="0">
                <a:latin typeface="Comic Sans MS"/>
                <a:cs typeface="Comic Sans MS"/>
              </a:rPr>
              <a:t>, una fase nella quale si sentono futili e in cui non hanno ancora trovato se stessi. E a noi non resta che essere spettatori di questa </a:t>
            </a:r>
            <a:r>
              <a:rPr lang="it-IT" sz="3100" i="1" dirty="0" smtClean="0">
                <a:latin typeface="Comic Sans MS"/>
                <a:cs typeface="Comic Sans MS"/>
              </a:rPr>
              <a:t>vicenda”</a:t>
            </a:r>
          </a:p>
          <a:p>
            <a:pPr marL="0" indent="0">
              <a:lnSpc>
                <a:spcPct val="120000"/>
              </a:lnSpc>
              <a:buNone/>
            </a:pPr>
            <a:endParaRPr lang="it-IT" i="1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it-IT" i="1" dirty="0" smtClean="0">
                <a:latin typeface="Comic Sans MS"/>
                <a:cs typeface="Comic Sans MS"/>
              </a:rPr>
              <a:t>						</a:t>
            </a:r>
            <a:endParaRPr lang="it-IT" i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42026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rcRect t="4181" b="4181"/>
          <a:stretch>
            <a:fillRect/>
          </a:stretch>
        </p:blipFill>
        <p:spPr>
          <a:xfrm>
            <a:off x="875970" y="799560"/>
            <a:ext cx="7471015" cy="4150564"/>
          </a:xfr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51384" y="4916913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 err="1" smtClean="0">
                <a:solidFill>
                  <a:srgbClr val="F79646"/>
                </a:solidFill>
                <a:latin typeface="Comic Sans MS"/>
                <a:cs typeface="Comic Sans MS"/>
              </a:rPr>
              <a:t>Winnicott</a:t>
            </a:r>
            <a:r>
              <a:rPr lang="it-IT" sz="2800" b="1" dirty="0" smtClean="0">
                <a:solidFill>
                  <a:srgbClr val="F79646"/>
                </a:solidFill>
                <a:latin typeface="Comic Sans MS"/>
                <a:cs typeface="Comic Sans MS"/>
              </a:rPr>
              <a:t> </a:t>
            </a:r>
            <a:br>
              <a:rPr lang="it-IT" sz="2800" b="1" dirty="0" smtClean="0">
                <a:solidFill>
                  <a:srgbClr val="F79646"/>
                </a:solidFill>
                <a:latin typeface="Comic Sans MS"/>
                <a:cs typeface="Comic Sans MS"/>
              </a:rPr>
            </a:br>
            <a:r>
              <a:rPr lang="it-IT" sz="2800" b="1" dirty="0" smtClean="0">
                <a:solidFill>
                  <a:srgbClr val="F79646"/>
                </a:solidFill>
                <a:latin typeface="Comic Sans MS"/>
                <a:cs typeface="Comic Sans MS"/>
              </a:rPr>
              <a:t>“L’adolescenza </a:t>
            </a:r>
            <a:r>
              <a:rPr lang="it-IT" sz="2800" b="1" dirty="0">
                <a:solidFill>
                  <a:srgbClr val="F79646"/>
                </a:solidFill>
                <a:latin typeface="Comic Sans MS"/>
                <a:cs typeface="Comic Sans MS"/>
              </a:rPr>
              <a:t>e</a:t>
            </a:r>
            <a:r>
              <a:rPr lang="it-IT" sz="2800" b="1" dirty="0" smtClean="0">
                <a:solidFill>
                  <a:srgbClr val="F79646"/>
                </a:solidFill>
                <a:latin typeface="Comic Sans MS"/>
                <a:cs typeface="Comic Sans MS"/>
              </a:rPr>
              <a:t> il dibattersi della bonaccia”</a:t>
            </a:r>
            <a:endParaRPr lang="it-IT" sz="2800" b="1" dirty="0">
              <a:solidFill>
                <a:srgbClr val="F7964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3655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/>
          <p:cNvSpPr txBox="1">
            <a:spLocks/>
          </p:cNvSpPr>
          <p:nvPr/>
        </p:nvSpPr>
        <p:spPr>
          <a:xfrm>
            <a:off x="509096" y="2053736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I. Pubertà e adolescenza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5091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Molte </a:t>
            </a:r>
            <a:r>
              <a:rPr lang="it-IT" dirty="0">
                <a:latin typeface="Comic Sans MS"/>
                <a:cs typeface="Comic Sans MS"/>
              </a:rPr>
              <a:t>manifestazioni di cui abbiamo parlato, </a:t>
            </a:r>
            <a:r>
              <a:rPr lang="it-IT" dirty="0" smtClean="0">
                <a:latin typeface="Comic Sans MS"/>
                <a:cs typeface="Comic Sans MS"/>
              </a:rPr>
              <a:t>spesso </a:t>
            </a:r>
            <a:r>
              <a:rPr lang="it-IT" dirty="0">
                <a:latin typeface="Comic Sans MS"/>
                <a:cs typeface="Comic Sans MS"/>
              </a:rPr>
              <a:t>“rientrano” spontaneamente, sostenute da un silenzioso processo di elaborazione </a:t>
            </a:r>
            <a:r>
              <a:rPr lang="it-IT" dirty="0" smtClean="0">
                <a:latin typeface="Comic Sans MS"/>
                <a:cs typeface="Comic Sans MS"/>
              </a:rPr>
              <a:t>interno</a:t>
            </a:r>
          </a:p>
          <a:p>
            <a:endParaRPr lang="it-IT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Ci </a:t>
            </a:r>
            <a:r>
              <a:rPr lang="it-IT" dirty="0">
                <a:latin typeface="Comic Sans MS"/>
                <a:cs typeface="Comic Sans MS"/>
              </a:rPr>
              <a:t>sono però casi </a:t>
            </a:r>
            <a:r>
              <a:rPr lang="it-IT" dirty="0" smtClean="0">
                <a:latin typeface="Comic Sans MS"/>
                <a:cs typeface="Comic Sans MS"/>
              </a:rPr>
              <a:t>di </a:t>
            </a:r>
            <a:r>
              <a:rPr lang="it-IT" i="1" dirty="0" smtClean="0">
                <a:latin typeface="Comic Sans MS"/>
                <a:cs typeface="Comic Sans MS"/>
              </a:rPr>
              <a:t>break</a:t>
            </a:r>
            <a:r>
              <a:rPr lang="it-IT" i="1" dirty="0">
                <a:latin typeface="Comic Sans MS"/>
                <a:cs typeface="Comic Sans MS"/>
              </a:rPr>
              <a:t>-down,</a:t>
            </a:r>
            <a:r>
              <a:rPr lang="it-IT" dirty="0">
                <a:latin typeface="Comic Sans MS"/>
                <a:cs typeface="Comic Sans MS"/>
              </a:rPr>
              <a:t> ossia un crollo evolutivo, inteso come stallo dello </a:t>
            </a:r>
            <a:r>
              <a:rPr lang="it-IT" dirty="0" smtClean="0">
                <a:latin typeface="Comic Sans MS"/>
                <a:cs typeface="Comic Sans MS"/>
              </a:rPr>
              <a:t>sviluppo</a:t>
            </a:r>
            <a:r>
              <a:rPr lang="it-IT" dirty="0">
                <a:latin typeface="Comic Sans MS"/>
                <a:cs typeface="Comic Sans MS"/>
              </a:rPr>
              <a:t> </a:t>
            </a:r>
            <a:r>
              <a:rPr lang="it-IT" dirty="0" smtClean="0">
                <a:latin typeface="Comic Sans MS"/>
                <a:cs typeface="Comic Sans MS"/>
              </a:rPr>
              <a:t>(non </a:t>
            </a:r>
            <a:r>
              <a:rPr lang="it-IT" dirty="0">
                <a:latin typeface="Comic Sans MS"/>
                <a:cs typeface="Comic Sans MS"/>
              </a:rPr>
              <a:t>necessariamente si attualizza in una rottura </a:t>
            </a:r>
            <a:r>
              <a:rPr lang="it-IT" dirty="0" smtClean="0">
                <a:latin typeface="Comic Sans MS"/>
                <a:cs typeface="Comic Sans MS"/>
              </a:rPr>
              <a:t>psicotica)</a:t>
            </a:r>
            <a:endParaRPr lang="it-IT" dirty="0">
              <a:latin typeface="Comic Sans MS"/>
              <a:cs typeface="Comic Sans MS"/>
            </a:endParaRP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i="1" dirty="0" smtClean="0">
                <a:solidFill>
                  <a:srgbClr val="FF6600"/>
                </a:solidFill>
                <a:latin typeface="Comic Sans MS"/>
                <a:cs typeface="Comic Sans MS"/>
              </a:rPr>
              <a:t>Aspettare che passi?</a:t>
            </a:r>
            <a:endParaRPr lang="it-IT" b="1" i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99491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i="1" dirty="0" smtClean="0">
                <a:latin typeface="Comic Sans MS"/>
                <a:cs typeface="Comic Sans MS"/>
              </a:rPr>
              <a:t>Come possiamo riuscire a </a:t>
            </a:r>
          </a:p>
          <a:p>
            <a:pPr marL="0" indent="0" algn="ctr">
              <a:buNone/>
            </a:pPr>
            <a:r>
              <a:rPr lang="it-IT" sz="3600" i="1" dirty="0" smtClean="0">
                <a:latin typeface="Comic Sans MS"/>
                <a:cs typeface="Comic Sans MS"/>
              </a:rPr>
              <a:t>distinguere fra </a:t>
            </a:r>
          </a:p>
          <a:p>
            <a:pPr marL="0" indent="0" algn="ctr">
              <a:buNone/>
            </a:pPr>
            <a:r>
              <a:rPr lang="it-IT" sz="3600" i="1" dirty="0" smtClean="0">
                <a:latin typeface="Comic Sans MS"/>
                <a:cs typeface="Comic Sans MS"/>
              </a:rPr>
              <a:t>una crisi passeggera e </a:t>
            </a:r>
          </a:p>
          <a:p>
            <a:pPr marL="0" indent="0" algn="ctr">
              <a:buNone/>
            </a:pPr>
            <a:r>
              <a:rPr lang="it-IT" sz="3600" i="1" dirty="0" smtClean="0">
                <a:latin typeface="Comic Sans MS"/>
                <a:cs typeface="Comic Sans MS"/>
              </a:rPr>
              <a:t>un disturbo a rischio evolutivo?</a:t>
            </a:r>
            <a:endParaRPr lang="it-IT" sz="3600" i="1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6505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>
                <a:latin typeface="Comic Sans MS"/>
                <a:cs typeface="Comic Sans MS"/>
              </a:rPr>
              <a:t>Ciò che caratterizza la criticità delle esperienze è:</a:t>
            </a:r>
          </a:p>
          <a:p>
            <a:pPr marL="0" indent="0">
              <a:buNone/>
            </a:pPr>
            <a:endParaRPr lang="it-IT" dirty="0">
              <a:latin typeface="Comic Sans MS"/>
              <a:cs typeface="Comic Sans MS"/>
            </a:endParaRPr>
          </a:p>
          <a:p>
            <a:pPr marL="514350" indent="-514350">
              <a:buAutoNum type="arabicPeriod"/>
            </a:pPr>
            <a:r>
              <a:rPr lang="it-IT" dirty="0" smtClean="0">
                <a:latin typeface="Comic Sans MS"/>
                <a:cs typeface="Comic Sans MS"/>
              </a:rPr>
              <a:t>la loro persistenza </a:t>
            </a:r>
          </a:p>
          <a:p>
            <a:pPr marL="514350" indent="-514350">
              <a:buAutoNum type="arabicPeriod"/>
            </a:pPr>
            <a:endParaRPr lang="it-IT" dirty="0" smtClean="0">
              <a:latin typeface="Comic Sans MS"/>
              <a:cs typeface="Comic Sans MS"/>
            </a:endParaRPr>
          </a:p>
          <a:p>
            <a:pPr marL="514350" indent="-514350">
              <a:buAutoNum type="arabicPeriod"/>
            </a:pPr>
            <a:r>
              <a:rPr lang="it-IT" dirty="0" smtClean="0">
                <a:latin typeface="Comic Sans MS"/>
                <a:cs typeface="Comic Sans MS"/>
              </a:rPr>
              <a:t>la loro collocazione nel percorso evolutivo da zero a sei anni </a:t>
            </a:r>
            <a:endParaRPr lang="it-IT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Diagnosi differenziale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4801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Prime fasi dello sviluppo</a:t>
            </a:r>
          </a:p>
          <a:p>
            <a:endParaRPr lang="it-IT" dirty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Life </a:t>
            </a:r>
            <a:r>
              <a:rPr lang="it-IT" dirty="0" err="1" smtClean="0">
                <a:latin typeface="Comic Sans MS"/>
                <a:cs typeface="Comic Sans MS"/>
              </a:rPr>
              <a:t>Events</a:t>
            </a:r>
            <a:endParaRPr lang="it-IT" dirty="0" smtClean="0">
              <a:latin typeface="Comic Sans MS"/>
              <a:cs typeface="Comic Sans MS"/>
            </a:endParaRPr>
          </a:p>
          <a:p>
            <a:endParaRPr lang="it-IT" dirty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Fattori di rischio</a:t>
            </a:r>
          </a:p>
          <a:p>
            <a:endParaRPr lang="it-IT" dirty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Eventi traumatici</a:t>
            </a:r>
            <a:endParaRPr lang="it-IT" dirty="0">
              <a:latin typeface="Comic Sans MS"/>
              <a:cs typeface="Comic Sans MS"/>
            </a:endParaRP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52951" y="245007"/>
            <a:ext cx="8686800" cy="1818841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/>
            </a:r>
            <a:b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</a:br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Vedere il bambino dietro al ragazzo</a:t>
            </a:r>
            <a:b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</a:br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=</a:t>
            </a:r>
            <a:b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</a:br>
            <a:r>
              <a:rPr lang="it-IT" sz="40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Raccolta anamnestica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6391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>
              <a:latin typeface="Comic Sans MS"/>
              <a:cs typeface="Comic Sans MS"/>
            </a:endParaRPr>
          </a:p>
          <a:p>
            <a:pPr>
              <a:lnSpc>
                <a:spcPct val="150000"/>
              </a:lnSpc>
            </a:pPr>
            <a:r>
              <a:rPr lang="it-IT" dirty="0" smtClean="0">
                <a:latin typeface="Comic Sans MS"/>
                <a:cs typeface="Comic Sans MS"/>
              </a:rPr>
              <a:t>Nello stesso soggetto una </a:t>
            </a:r>
            <a:r>
              <a:rPr lang="it-IT" dirty="0">
                <a:latin typeface="Comic Sans MS"/>
                <a:cs typeface="Comic Sans MS"/>
              </a:rPr>
              <a:t>patologia psichica può comparire nello sviluppo precoce, per poi scemare o scomparire durante la fase di latenza e ripresentarsi in un tempo successivo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Continuità…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9961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219199"/>
            <a:ext cx="8229600" cy="52778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>
              <a:latin typeface="Comic Sans MS"/>
              <a:cs typeface="Comic Sans MS"/>
            </a:endParaRPr>
          </a:p>
          <a:p>
            <a:pPr algn="just"/>
            <a:endParaRPr lang="it-IT" sz="1100" dirty="0">
              <a:latin typeface="Comic Sans MS"/>
              <a:cs typeface="Comic Sans MS"/>
            </a:endParaRPr>
          </a:p>
          <a:p>
            <a:pPr algn="just"/>
            <a:r>
              <a:rPr lang="it-IT" dirty="0" smtClean="0">
                <a:latin typeface="Comic Sans MS"/>
                <a:cs typeface="Comic Sans MS"/>
              </a:rPr>
              <a:t>Ogni forma di disagio </a:t>
            </a:r>
            <a:r>
              <a:rPr lang="it-IT" dirty="0" err="1" smtClean="0">
                <a:latin typeface="Comic Sans MS"/>
                <a:cs typeface="Comic Sans MS"/>
              </a:rPr>
              <a:t>psico</a:t>
            </a:r>
            <a:r>
              <a:rPr lang="it-IT" dirty="0" smtClean="0">
                <a:latin typeface="Comic Sans MS"/>
                <a:cs typeface="Comic Sans MS"/>
              </a:rPr>
              <a:t>-organico precoce (0-36 mesi) produce una </a:t>
            </a:r>
            <a:r>
              <a:rPr lang="it-IT" i="1" dirty="0" smtClean="0">
                <a:solidFill>
                  <a:srgbClr val="FF6600"/>
                </a:solidFill>
                <a:latin typeface="Comic Sans MS"/>
                <a:cs typeface="Comic Sans MS"/>
              </a:rPr>
              <a:t>predisposizione</a:t>
            </a:r>
            <a:r>
              <a:rPr lang="it-IT" dirty="0" smtClean="0">
                <a:solidFill>
                  <a:srgbClr val="FF6600"/>
                </a:solidFill>
                <a:latin typeface="Comic Sans MS"/>
                <a:cs typeface="Comic Sans MS"/>
              </a:rPr>
              <a:t> </a:t>
            </a:r>
            <a:r>
              <a:rPr lang="it-IT" dirty="0">
                <a:latin typeface="Comic Sans MS"/>
                <a:cs typeface="Comic Sans MS"/>
              </a:rPr>
              <a:t>e </a:t>
            </a:r>
            <a:r>
              <a:rPr lang="it-IT" i="1" dirty="0" smtClean="0">
                <a:solidFill>
                  <a:srgbClr val="FF6600"/>
                </a:solidFill>
                <a:latin typeface="Comic Sans MS"/>
                <a:cs typeface="Comic Sans MS"/>
              </a:rPr>
              <a:t>vulnerabilità</a:t>
            </a:r>
            <a:r>
              <a:rPr lang="it-IT" dirty="0" smtClean="0">
                <a:solidFill>
                  <a:srgbClr val="FF6600"/>
                </a:solidFill>
                <a:latin typeface="Comic Sans MS"/>
                <a:cs typeface="Comic Sans MS"/>
              </a:rPr>
              <a:t> </a:t>
            </a:r>
            <a:r>
              <a:rPr lang="it-IT" dirty="0" smtClean="0">
                <a:latin typeface="Comic Sans MS"/>
                <a:cs typeface="Comic Sans MS"/>
              </a:rPr>
              <a:t>maggiori rispetto all’insorgenza di possibili problemi psichici in preadolescenza </a:t>
            </a:r>
          </a:p>
          <a:p>
            <a:pPr algn="just"/>
            <a:endParaRPr lang="it-IT" sz="1000" dirty="0" smtClean="0">
              <a:latin typeface="Comic Sans MS"/>
              <a:cs typeface="Comic Sans MS"/>
            </a:endParaRPr>
          </a:p>
          <a:p>
            <a:pPr algn="just"/>
            <a:r>
              <a:rPr lang="it-IT" dirty="0" smtClean="0">
                <a:solidFill>
                  <a:srgbClr val="FF6600"/>
                </a:solidFill>
                <a:latin typeface="Comic Sans MS"/>
                <a:cs typeface="Comic Sans MS"/>
              </a:rPr>
              <a:t>Retrospettivamente: </a:t>
            </a:r>
            <a:r>
              <a:rPr lang="it-IT" dirty="0" smtClean="0">
                <a:latin typeface="Comic Sans MS"/>
                <a:cs typeface="Comic Sans MS"/>
              </a:rPr>
              <a:t>Preadolescenti </a:t>
            </a:r>
            <a:r>
              <a:rPr lang="it-IT" dirty="0">
                <a:latin typeface="Comic Sans MS"/>
                <a:cs typeface="Comic Sans MS"/>
              </a:rPr>
              <a:t>che presentano problemi psichici </a:t>
            </a:r>
            <a:r>
              <a:rPr lang="it-IT" dirty="0" smtClean="0">
                <a:latin typeface="Comic Sans MS"/>
                <a:cs typeface="Comic Sans MS"/>
              </a:rPr>
              <a:t>hanno avuto di frequente problemi </a:t>
            </a:r>
            <a:r>
              <a:rPr lang="it-IT" dirty="0" err="1">
                <a:latin typeface="Comic Sans MS"/>
                <a:cs typeface="Comic Sans MS"/>
              </a:rPr>
              <a:t>psico</a:t>
            </a:r>
            <a:r>
              <a:rPr lang="it-IT" dirty="0">
                <a:latin typeface="Comic Sans MS"/>
                <a:cs typeface="Comic Sans MS"/>
              </a:rPr>
              <a:t>-organici in età </a:t>
            </a:r>
            <a:r>
              <a:rPr lang="it-IT" dirty="0" smtClean="0">
                <a:latin typeface="Comic Sans MS"/>
                <a:cs typeface="Comic Sans MS"/>
              </a:rPr>
              <a:t>precoce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Studi di Follow</a:t>
            </a:r>
            <a:r>
              <a:rPr lang="it-IT" b="1" dirty="0">
                <a:solidFill>
                  <a:srgbClr val="FF6600"/>
                </a:solidFill>
                <a:latin typeface="Comic Sans MS"/>
                <a:cs typeface="Comic Sans MS"/>
              </a:rPr>
              <a:t>-</a:t>
            </a:r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up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84437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it-IT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it-IT" dirty="0">
                <a:latin typeface="Comic Sans MS"/>
                <a:cs typeface="Comic Sans MS"/>
              </a:rPr>
              <a:t>D</a:t>
            </a:r>
            <a:r>
              <a:rPr lang="it-IT" dirty="0" smtClean="0">
                <a:latin typeface="Comic Sans MS"/>
                <a:cs typeface="Comic Sans MS"/>
              </a:rPr>
              <a:t>obbiamo </a:t>
            </a:r>
            <a:r>
              <a:rPr lang="it-IT" dirty="0">
                <a:latin typeface="Comic Sans MS"/>
                <a:cs typeface="Comic Sans MS"/>
              </a:rPr>
              <a:t>destare particolare attenzione di </a:t>
            </a:r>
            <a:r>
              <a:rPr lang="it-IT" dirty="0" smtClean="0">
                <a:latin typeface="Comic Sans MS"/>
                <a:cs typeface="Comic Sans MS"/>
              </a:rPr>
              <a:t>fronte a:</a:t>
            </a:r>
          </a:p>
          <a:p>
            <a:pPr lvl="1">
              <a:lnSpc>
                <a:spcPct val="160000"/>
              </a:lnSpc>
            </a:pPr>
            <a:r>
              <a:rPr lang="it-IT" dirty="0" smtClean="0">
                <a:latin typeface="Comic Sans MS"/>
                <a:cs typeface="Comic Sans MS"/>
              </a:rPr>
              <a:t>cambiamenti </a:t>
            </a:r>
            <a:r>
              <a:rPr lang="it-IT" dirty="0">
                <a:latin typeface="Comic Sans MS"/>
                <a:cs typeface="Comic Sans MS"/>
              </a:rPr>
              <a:t>caratteriali molto </a:t>
            </a:r>
            <a:r>
              <a:rPr lang="it-IT" dirty="0" smtClean="0">
                <a:latin typeface="Comic Sans MS"/>
                <a:cs typeface="Comic Sans MS"/>
              </a:rPr>
              <a:t>rapidi</a:t>
            </a:r>
            <a:endParaRPr lang="it-IT" dirty="0">
              <a:latin typeface="Comic Sans MS"/>
              <a:cs typeface="Comic Sans MS"/>
            </a:endParaRPr>
          </a:p>
          <a:p>
            <a:pPr lvl="1">
              <a:lnSpc>
                <a:spcPct val="160000"/>
              </a:lnSpc>
            </a:pPr>
            <a:r>
              <a:rPr lang="it-IT" dirty="0" smtClean="0">
                <a:latin typeface="Comic Sans MS"/>
                <a:cs typeface="Comic Sans MS"/>
              </a:rPr>
              <a:t>la </a:t>
            </a:r>
            <a:r>
              <a:rPr lang="it-IT" dirty="0">
                <a:latin typeface="Comic Sans MS"/>
                <a:cs typeface="Comic Sans MS"/>
              </a:rPr>
              <a:t>comparsa di un pensiero poco aderente alla </a:t>
            </a:r>
            <a:r>
              <a:rPr lang="it-IT" dirty="0" smtClean="0">
                <a:latin typeface="Comic Sans MS"/>
                <a:cs typeface="Comic Sans MS"/>
              </a:rPr>
              <a:t>realtà</a:t>
            </a:r>
          </a:p>
          <a:p>
            <a:pPr lvl="1">
              <a:lnSpc>
                <a:spcPct val="160000"/>
              </a:lnSpc>
            </a:pPr>
            <a:r>
              <a:rPr lang="it-IT" dirty="0" smtClean="0">
                <a:latin typeface="Comic Sans MS"/>
                <a:cs typeface="Comic Sans MS"/>
              </a:rPr>
              <a:t>la </a:t>
            </a:r>
            <a:r>
              <a:rPr lang="it-IT" dirty="0">
                <a:latin typeface="Comic Sans MS"/>
                <a:cs typeface="Comic Sans MS"/>
              </a:rPr>
              <a:t>presenza di una scarsa capacità di </a:t>
            </a:r>
            <a:r>
              <a:rPr lang="it-IT" dirty="0" smtClean="0">
                <a:latin typeface="Comic Sans MS"/>
                <a:cs typeface="Comic Sans MS"/>
              </a:rPr>
              <a:t>giudizio </a:t>
            </a:r>
          </a:p>
          <a:p>
            <a:pPr lvl="1">
              <a:lnSpc>
                <a:spcPct val="160000"/>
              </a:lnSpc>
            </a:pPr>
            <a:r>
              <a:rPr lang="it-IT" dirty="0" smtClean="0">
                <a:latin typeface="Comic Sans MS"/>
                <a:cs typeface="Comic Sans MS"/>
              </a:rPr>
              <a:t>la tendenza </a:t>
            </a:r>
            <a:r>
              <a:rPr lang="it-IT" dirty="0">
                <a:latin typeface="Comic Sans MS"/>
                <a:cs typeface="Comic Sans MS"/>
              </a:rPr>
              <a:t>alla </a:t>
            </a:r>
            <a:r>
              <a:rPr lang="it-IT" dirty="0" smtClean="0">
                <a:latin typeface="Comic Sans MS"/>
                <a:cs typeface="Comic Sans MS"/>
              </a:rPr>
              <a:t>chiusura</a:t>
            </a:r>
            <a:endParaRPr lang="it-IT" dirty="0">
              <a:latin typeface="Comic Sans MS"/>
              <a:cs typeface="Comic Sans MS"/>
            </a:endParaRPr>
          </a:p>
          <a:p>
            <a:pPr lvl="1">
              <a:lnSpc>
                <a:spcPct val="160000"/>
              </a:lnSpc>
            </a:pPr>
            <a:r>
              <a:rPr lang="it-IT" dirty="0" smtClean="0">
                <a:latin typeface="Comic Sans MS"/>
                <a:cs typeface="Comic Sans MS"/>
              </a:rPr>
              <a:t>rifiuto </a:t>
            </a:r>
            <a:r>
              <a:rPr lang="it-IT" dirty="0">
                <a:latin typeface="Comic Sans MS"/>
                <a:cs typeface="Comic Sans MS"/>
              </a:rPr>
              <a:t>del gruppo </a:t>
            </a:r>
          </a:p>
          <a:p>
            <a:pPr lvl="1">
              <a:lnSpc>
                <a:spcPct val="160000"/>
              </a:lnSpc>
            </a:pPr>
            <a:r>
              <a:rPr lang="it-IT" dirty="0" smtClean="0">
                <a:latin typeface="Comic Sans MS"/>
                <a:cs typeface="Comic Sans MS"/>
              </a:rPr>
              <a:t>reazioni </a:t>
            </a:r>
            <a:r>
              <a:rPr lang="it-IT" dirty="0">
                <a:latin typeface="Comic Sans MS"/>
                <a:cs typeface="Comic Sans MS"/>
              </a:rPr>
              <a:t>di tipo </a:t>
            </a:r>
            <a:r>
              <a:rPr lang="it-IT" dirty="0" smtClean="0">
                <a:latin typeface="Comic Sans MS"/>
                <a:cs typeface="Comic Sans MS"/>
              </a:rPr>
              <a:t>depressivo </a:t>
            </a: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84463" y="914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Il sintomo… </a:t>
            </a:r>
            <a:r>
              <a:rPr lang="it-IT" sz="2700" b="1" dirty="0" smtClean="0">
                <a:latin typeface="Comic Sans MS"/>
                <a:cs typeface="Comic Sans MS"/>
              </a:rPr>
              <a:t>di </a:t>
            </a:r>
            <a:r>
              <a:rPr lang="it-IT" sz="2700" b="1" dirty="0">
                <a:latin typeface="Comic Sans MS"/>
                <a:cs typeface="Comic Sans MS"/>
              </a:rPr>
              <a:t>per sé non definisce la gravità di un quadro psicopatologico</a:t>
            </a:r>
            <a:r>
              <a:rPr lang="it-IT" b="1" dirty="0">
                <a:latin typeface="Comic Sans MS"/>
                <a:cs typeface="Comic Sans MS"/>
              </a:rPr>
              <a:t/>
            </a:r>
            <a:br>
              <a:rPr lang="it-IT" b="1" dirty="0">
                <a:latin typeface="Comic Sans MS"/>
                <a:cs typeface="Comic Sans MS"/>
              </a:rPr>
            </a:b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644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59830"/>
            <a:ext cx="8229600" cy="527785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it-IT" sz="1100" dirty="0" smtClean="0">
              <a:latin typeface="Comic Sans MS"/>
              <a:cs typeface="Comic Sans MS"/>
            </a:endParaRPr>
          </a:p>
          <a:p>
            <a:pPr marL="0" indent="0" algn="just">
              <a:buNone/>
            </a:pPr>
            <a:endParaRPr lang="it-IT" sz="1100" dirty="0">
              <a:latin typeface="Comic Sans MS"/>
              <a:cs typeface="Comic Sans MS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2800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L’iter psicodiagnostico</a:t>
            </a:r>
            <a:r>
              <a:rPr lang="it-IT" sz="2800" dirty="0">
                <a:latin typeface="Comic Sans MS"/>
                <a:cs typeface="Comic Sans MS"/>
              </a:rPr>
              <a:t> </a:t>
            </a:r>
            <a:r>
              <a:rPr lang="it-IT" sz="2800" dirty="0" smtClean="0">
                <a:latin typeface="Comic Sans MS"/>
                <a:cs typeface="Comic Sans MS"/>
              </a:rPr>
              <a:t>è una </a:t>
            </a:r>
            <a:r>
              <a:rPr lang="it-IT" sz="2800" dirty="0">
                <a:latin typeface="Comic Sans MS"/>
                <a:cs typeface="Comic Sans MS"/>
              </a:rPr>
              <a:t>consulenza con uno psicologo </a:t>
            </a:r>
            <a:r>
              <a:rPr lang="it-IT" sz="2800" dirty="0" smtClean="0">
                <a:latin typeface="Comic Sans MS"/>
                <a:cs typeface="Comic Sans MS"/>
              </a:rPr>
              <a:t>che può consentire </a:t>
            </a:r>
            <a:r>
              <a:rPr lang="it-IT" sz="2800" dirty="0">
                <a:latin typeface="Comic Sans MS"/>
                <a:cs typeface="Comic Sans MS"/>
              </a:rPr>
              <a:t>un approfondimento e una maggiore comprensione della mente </a:t>
            </a:r>
            <a:r>
              <a:rPr lang="it-IT" sz="2800" dirty="0" smtClean="0">
                <a:latin typeface="Comic Sans MS"/>
                <a:cs typeface="Comic Sans MS"/>
              </a:rPr>
              <a:t>adolescente</a:t>
            </a:r>
          </a:p>
          <a:p>
            <a:pPr algn="just"/>
            <a:endParaRPr lang="it-IT" sz="2800" dirty="0">
              <a:latin typeface="Comic Sans MS"/>
              <a:cs typeface="Comic Sans MS"/>
            </a:endParaRPr>
          </a:p>
          <a:p>
            <a:pPr marL="0" indent="0" algn="just">
              <a:buNone/>
            </a:pPr>
            <a:endParaRPr lang="it-IT" sz="1100" dirty="0" smtClean="0">
              <a:latin typeface="Comic Sans MS"/>
              <a:cs typeface="Comic Sans MS"/>
            </a:endParaRPr>
          </a:p>
          <a:p>
            <a:pPr marL="0" indent="0" algn="just">
              <a:buNone/>
            </a:pPr>
            <a:endParaRPr lang="it-IT" sz="1100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Nel dubbio…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935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569451"/>
            <a:ext cx="8229600" cy="527785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it-IT" sz="1100" dirty="0" smtClean="0">
              <a:latin typeface="Comic Sans MS"/>
              <a:cs typeface="Comic Sans MS"/>
            </a:endParaRPr>
          </a:p>
          <a:p>
            <a:pPr marL="0" indent="0" algn="just">
              <a:buNone/>
            </a:pPr>
            <a:endParaRPr lang="it-IT" sz="1100" dirty="0">
              <a:latin typeface="Comic Sans MS"/>
              <a:cs typeface="Comic Sans MS"/>
            </a:endParaRPr>
          </a:p>
          <a:p>
            <a:pPr algn="just"/>
            <a:r>
              <a:rPr lang="it-IT" sz="2800" dirty="0" smtClean="0">
                <a:latin typeface="Comic Sans MS"/>
                <a:cs typeface="Comic Sans MS"/>
              </a:rPr>
              <a:t>E’ </a:t>
            </a:r>
            <a:r>
              <a:rPr lang="it-IT" sz="2800" dirty="0">
                <a:latin typeface="Comic Sans MS"/>
                <a:cs typeface="Comic Sans MS"/>
              </a:rPr>
              <a:t>necessaria in adolescenza</a:t>
            </a:r>
          </a:p>
          <a:p>
            <a:pPr algn="just"/>
            <a:endParaRPr lang="it-IT" sz="1000" dirty="0">
              <a:latin typeface="Comic Sans MS"/>
              <a:cs typeface="Comic Sans MS"/>
            </a:endParaRPr>
          </a:p>
          <a:p>
            <a:pPr algn="just"/>
            <a:r>
              <a:rPr lang="it-IT" sz="2800" dirty="0" smtClean="0">
                <a:latin typeface="Comic Sans MS"/>
                <a:cs typeface="Comic Sans MS"/>
              </a:rPr>
              <a:t>Può arricchire </a:t>
            </a:r>
            <a:r>
              <a:rPr lang="it-IT" sz="2800" dirty="0">
                <a:latin typeface="Comic Sans MS"/>
                <a:cs typeface="Comic Sans MS"/>
              </a:rPr>
              <a:t>la propria capacità di comprensione e di intervento  </a:t>
            </a:r>
            <a:endParaRPr lang="it-IT" sz="2800" dirty="0" smtClean="0">
              <a:latin typeface="Comic Sans MS"/>
              <a:cs typeface="Comic Sans MS"/>
            </a:endParaRPr>
          </a:p>
          <a:p>
            <a:pPr algn="just"/>
            <a:endParaRPr lang="it-IT" sz="1000" dirty="0">
              <a:latin typeface="Comic Sans MS"/>
              <a:cs typeface="Comic Sans MS"/>
            </a:endParaRPr>
          </a:p>
          <a:p>
            <a:pPr algn="just"/>
            <a:r>
              <a:rPr lang="it-IT" sz="2800" dirty="0" smtClean="0">
                <a:latin typeface="Comic Sans MS"/>
                <a:cs typeface="Comic Sans MS"/>
              </a:rPr>
              <a:t>Dialogare</a:t>
            </a:r>
          </a:p>
          <a:p>
            <a:pPr algn="just"/>
            <a:endParaRPr lang="it-IT" sz="1000" dirty="0">
              <a:latin typeface="Comic Sans MS"/>
              <a:cs typeface="Comic Sans MS"/>
            </a:endParaRPr>
          </a:p>
          <a:p>
            <a:pPr algn="just"/>
            <a:r>
              <a:rPr lang="it-IT" sz="2800" dirty="0" smtClean="0">
                <a:latin typeface="Comic Sans MS"/>
                <a:cs typeface="Comic Sans MS"/>
              </a:rPr>
              <a:t>Per costruire </a:t>
            </a:r>
            <a:r>
              <a:rPr lang="it-IT" sz="2800" i="1" u="sng" dirty="0">
                <a:latin typeface="Comic Sans MS"/>
                <a:cs typeface="Comic Sans MS"/>
              </a:rPr>
              <a:t>un'area di pensiero comune </a:t>
            </a:r>
            <a:r>
              <a:rPr lang="it-IT" sz="2800" dirty="0">
                <a:latin typeface="Comic Sans MS"/>
                <a:cs typeface="Comic Sans MS"/>
              </a:rPr>
              <a:t>che offra all’adolescente uno sguardo ed un ascolto più integrato </a:t>
            </a:r>
          </a:p>
          <a:p>
            <a:pPr algn="just"/>
            <a:endParaRPr lang="it-IT" sz="2800" dirty="0">
              <a:latin typeface="Comic Sans MS"/>
              <a:cs typeface="Comic Sans MS"/>
            </a:endParaRPr>
          </a:p>
          <a:p>
            <a:pPr marL="0" indent="0" algn="just">
              <a:buNone/>
            </a:pPr>
            <a:endParaRPr lang="it-IT" sz="1100" dirty="0" smtClean="0">
              <a:latin typeface="Comic Sans MS"/>
              <a:cs typeface="Comic Sans MS"/>
            </a:endParaRPr>
          </a:p>
          <a:p>
            <a:pPr marL="0" indent="0" algn="just">
              <a:buNone/>
            </a:pPr>
            <a:endParaRPr lang="it-IT" sz="1100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27263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FF6600"/>
                </a:solidFill>
                <a:latin typeface="Comic Sans MS"/>
                <a:cs typeface="Comic Sans MS"/>
              </a:rPr>
              <a:t>Collaborazione medico-psicologo</a:t>
            </a:r>
            <a:endParaRPr lang="it-IT" b="1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62698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sz="2200" cap="small" dirty="0" smtClean="0"/>
              <a:t>BONAMINIO, V</a:t>
            </a:r>
            <a:r>
              <a:rPr lang="it-IT" sz="2400" cap="small" dirty="0" smtClean="0"/>
              <a:t>. (2012): L’istallarsi della psiche nel corpo</a:t>
            </a:r>
          </a:p>
          <a:p>
            <a:r>
              <a:rPr lang="it-IT" sz="2400" cap="small" dirty="0" err="1" smtClean="0"/>
              <a:t>carau</a:t>
            </a:r>
            <a:r>
              <a:rPr lang="it-IT" sz="2400" cap="small" dirty="0" smtClean="0"/>
              <a:t>, b. (2006) Forme cliniche del transfert in adolescenza. Centro psicoanalitico di Roma. Tragitti nevrotici, tragitti psicotici. Roma 12</a:t>
            </a:r>
            <a:r>
              <a:rPr lang="it-IT" sz="2200" cap="small" dirty="0" smtClean="0"/>
              <a:t>/10/2006</a:t>
            </a:r>
          </a:p>
          <a:p>
            <a:r>
              <a:rPr lang="it-IT" sz="2200" cap="small" dirty="0" smtClean="0"/>
              <a:t>FREUD, S. (1905) Tre saggi sulla teoria sessuale</a:t>
            </a:r>
          </a:p>
          <a:p>
            <a:r>
              <a:rPr lang="it-IT" sz="2200" cap="small" dirty="0" smtClean="0"/>
              <a:t>FREUD, S</a:t>
            </a:r>
            <a:r>
              <a:rPr lang="it-IT" sz="2400" cap="small" dirty="0" smtClean="0"/>
              <a:t>. (1919) Il perturbante, Opere: Ed Bollati </a:t>
            </a:r>
            <a:r>
              <a:rPr lang="it-IT" sz="2400" cap="small" dirty="0" err="1" smtClean="0"/>
              <a:t>Boringhieri</a:t>
            </a:r>
            <a:endParaRPr lang="it-IT" sz="2400" cap="small" dirty="0" smtClean="0"/>
          </a:p>
          <a:p>
            <a:r>
              <a:rPr lang="it-IT" sz="2400" cap="small" dirty="0" err="1" smtClean="0"/>
              <a:t>fusacchia</a:t>
            </a:r>
            <a:r>
              <a:rPr lang="it-IT" sz="2400" cap="small" dirty="0" smtClean="0"/>
              <a:t> </a:t>
            </a:r>
            <a:r>
              <a:rPr lang="it-IT" sz="2400" cap="small" dirty="0" err="1"/>
              <a:t>m.g</a:t>
            </a:r>
            <a:r>
              <a:rPr lang="it-IT" sz="2400" cap="small" dirty="0"/>
              <a:t>. (2001) Funzioni genitoriali e costruzione del </a:t>
            </a:r>
            <a:r>
              <a:rPr lang="it-IT" sz="2400" cap="small" dirty="0" err="1"/>
              <a:t>setting</a:t>
            </a:r>
            <a:r>
              <a:rPr lang="it-IT" sz="2400" cap="small" dirty="0"/>
              <a:t> in adolescenza. </a:t>
            </a:r>
            <a:r>
              <a:rPr lang="it-IT" sz="2400" i="1" cap="small" dirty="0"/>
              <a:t>Adolescenza e psicoanalisi</a:t>
            </a:r>
            <a:r>
              <a:rPr lang="it-IT" sz="2400" cap="small" dirty="0"/>
              <a:t>, </a:t>
            </a:r>
            <a:r>
              <a:rPr lang="it-IT" sz="2400" i="1" cap="small" dirty="0"/>
              <a:t>3</a:t>
            </a:r>
            <a:r>
              <a:rPr lang="it-IT" sz="2400" cap="small" dirty="0"/>
              <a:t>. </a:t>
            </a:r>
          </a:p>
          <a:p>
            <a:r>
              <a:rPr lang="it-IT" sz="2400" cap="small" dirty="0" err="1" smtClean="0"/>
              <a:t>gutton</a:t>
            </a:r>
            <a:r>
              <a:rPr lang="it-IT" sz="2400" cap="small" dirty="0"/>
              <a:t>, </a:t>
            </a:r>
            <a:r>
              <a:rPr lang="it-IT" sz="2400" cap="small" dirty="0" err="1"/>
              <a:t>ph</a:t>
            </a:r>
            <a:r>
              <a:rPr lang="it-IT" sz="2400" cap="small" dirty="0"/>
              <a:t>. (2000) </a:t>
            </a:r>
            <a:r>
              <a:rPr lang="it-IT" sz="2400" i="1" cap="small" dirty="0" err="1"/>
              <a:t>Psychothérapie</a:t>
            </a:r>
            <a:r>
              <a:rPr lang="it-IT" sz="2400" i="1" cap="small" dirty="0"/>
              <a:t> et </a:t>
            </a:r>
            <a:r>
              <a:rPr lang="it-IT" sz="2400" i="1" cap="small" dirty="0" err="1"/>
              <a:t>adolescence</a:t>
            </a:r>
            <a:r>
              <a:rPr lang="it-IT" sz="2400" cap="small" dirty="0"/>
              <a:t>. (</a:t>
            </a:r>
            <a:r>
              <a:rPr lang="it-IT" sz="2400" cap="small" dirty="0" err="1"/>
              <a:t>Trad</a:t>
            </a:r>
            <a:r>
              <a:rPr lang="it-IT" sz="2400" cap="small" dirty="0"/>
              <a:t>. </a:t>
            </a:r>
            <a:r>
              <a:rPr lang="it-IT" sz="2400" cap="small" dirty="0" err="1"/>
              <a:t>it</a:t>
            </a:r>
            <a:r>
              <a:rPr lang="it-IT" sz="2400" cap="small" dirty="0"/>
              <a:t>. 2002) Psicoterapia e adolescenza. </a:t>
            </a:r>
            <a:r>
              <a:rPr lang="fr-FR" sz="2400" cap="small" dirty="0"/>
              <a:t>Roma, </a:t>
            </a:r>
            <a:r>
              <a:rPr lang="fr-FR" sz="2400" cap="small" dirty="0" err="1"/>
              <a:t>Borla</a:t>
            </a:r>
            <a:r>
              <a:rPr lang="fr-FR" sz="2400" cap="small" dirty="0"/>
              <a:t>.</a:t>
            </a:r>
            <a:endParaRPr lang="it-IT" sz="2400" cap="small" dirty="0"/>
          </a:p>
          <a:p>
            <a:r>
              <a:rPr lang="fr-FR" sz="2400" cap="small" dirty="0" err="1" smtClean="0"/>
              <a:t>jeammet</a:t>
            </a:r>
            <a:r>
              <a:rPr lang="fr-FR" sz="2400" cap="small" dirty="0" smtClean="0"/>
              <a:t>, ph. (2002). Adolescence (cris d’-) In: </a:t>
            </a:r>
            <a:r>
              <a:rPr lang="fr-FR" sz="2400" i="1" cap="small" dirty="0" smtClean="0"/>
              <a:t>Dictionnaire international de la </a:t>
            </a:r>
            <a:r>
              <a:rPr lang="fr-FR" sz="2400" i="1" cap="small" dirty="0" err="1" smtClean="0"/>
              <a:t>psychalyse</a:t>
            </a:r>
            <a:r>
              <a:rPr lang="fr-FR" sz="2400" cap="small" dirty="0" smtClean="0"/>
              <a:t>. Paris: </a:t>
            </a:r>
            <a:r>
              <a:rPr lang="fr-FR" sz="2400" cap="small" dirty="0" err="1" smtClean="0"/>
              <a:t>Calmann</a:t>
            </a:r>
            <a:r>
              <a:rPr lang="fr-FR" sz="2400" cap="small" dirty="0" smtClean="0"/>
              <a:t>- Lévy, pp. 24-27.</a:t>
            </a:r>
            <a:endParaRPr lang="it-IT" sz="2400" cap="small" dirty="0"/>
          </a:p>
          <a:p>
            <a:r>
              <a:rPr lang="it-IT" sz="2400" cap="small" dirty="0" err="1" smtClean="0"/>
              <a:t>winnicott</a:t>
            </a:r>
            <a:r>
              <a:rPr lang="it-IT" sz="2400" cap="small" dirty="0"/>
              <a:t>, </a:t>
            </a:r>
            <a:r>
              <a:rPr lang="it-IT" sz="2400" cap="small" dirty="0" err="1"/>
              <a:t>d.w.</a:t>
            </a:r>
            <a:r>
              <a:rPr lang="it-IT" sz="2400" cap="small" dirty="0"/>
              <a:t> (</a:t>
            </a:r>
            <a:r>
              <a:rPr lang="it-IT" sz="2400" cap="small" dirty="0" smtClean="0"/>
              <a:t>1968). Il dibattersi della bonaccia. </a:t>
            </a:r>
            <a:r>
              <a:rPr lang="it-IT" sz="2400" cap="small" dirty="0"/>
              <a:t>In: </a:t>
            </a:r>
            <a:r>
              <a:rPr lang="it-IT" sz="2400" i="1" cap="small" dirty="0" smtClean="0"/>
              <a:t>Sviluppo affettivo e </a:t>
            </a:r>
            <a:r>
              <a:rPr lang="it-IT" sz="2400" i="1" cap="small" dirty="0" err="1" smtClean="0"/>
              <a:t>ambientee</a:t>
            </a:r>
            <a:r>
              <a:rPr lang="it-IT" sz="2400" cap="small" dirty="0" smtClean="0"/>
              <a:t> </a:t>
            </a:r>
            <a:r>
              <a:rPr lang="it-IT" sz="2400" cap="small" dirty="0"/>
              <a:t>(</a:t>
            </a:r>
            <a:r>
              <a:rPr lang="it-IT" sz="2400" cap="small" dirty="0" err="1"/>
              <a:t>Trad</a:t>
            </a:r>
            <a:r>
              <a:rPr lang="it-IT" sz="2400" cap="small" dirty="0"/>
              <a:t>. </a:t>
            </a:r>
            <a:r>
              <a:rPr lang="it-IT" sz="2400" cap="small" dirty="0" err="1"/>
              <a:t>it</a:t>
            </a:r>
            <a:r>
              <a:rPr lang="it-IT" sz="2400" cap="small" dirty="0"/>
              <a:t>. </a:t>
            </a:r>
            <a:r>
              <a:rPr lang="it-IT" sz="2400" cap="small" dirty="0" smtClean="0"/>
              <a:t>1970) </a:t>
            </a:r>
            <a:r>
              <a:rPr lang="it-IT" sz="2400" cap="small" dirty="0"/>
              <a:t>Armando Armando Editore</a:t>
            </a:r>
            <a:r>
              <a:rPr lang="it-IT" cap="small" dirty="0"/>
              <a:t>.</a:t>
            </a: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Bibliografia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288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8991" y="529192"/>
            <a:ext cx="8229600" cy="58608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>
                <a:latin typeface="Comic Sans MS"/>
                <a:cs typeface="Comic Sans MS"/>
              </a:rPr>
              <a:t>L’adolescenza è la fase evolutiva in cui la </a:t>
            </a:r>
            <a:r>
              <a:rPr lang="it-IT" i="1" dirty="0" smtClean="0">
                <a:latin typeface="Comic Sans MS"/>
                <a:cs typeface="Comic Sans MS"/>
              </a:rPr>
              <a:t>spinta</a:t>
            </a:r>
            <a:r>
              <a:rPr lang="it-IT" dirty="0" smtClean="0">
                <a:latin typeface="Comic Sans MS"/>
                <a:cs typeface="Comic Sans MS"/>
              </a:rPr>
              <a:t> alla crescita e al cambiamento si manifesta con maggiore potenza:</a:t>
            </a:r>
          </a:p>
          <a:p>
            <a:pPr marL="0" indent="0" algn="just">
              <a:buNone/>
            </a:pPr>
            <a:endParaRPr lang="it-IT" sz="1100" dirty="0">
              <a:latin typeface="Comic Sans MS"/>
              <a:cs typeface="Comic Sans MS"/>
            </a:endParaRPr>
          </a:p>
          <a:p>
            <a:pPr lvl="1" algn="just"/>
            <a:r>
              <a:rPr lang="it-IT" dirty="0" err="1" smtClean="0">
                <a:latin typeface="Comic Sans MS"/>
                <a:cs typeface="Comic Sans MS"/>
              </a:rPr>
              <a:t>Adolescere</a:t>
            </a:r>
            <a:r>
              <a:rPr lang="it-IT" dirty="0" smtClean="0">
                <a:latin typeface="Comic Sans MS"/>
                <a:cs typeface="Comic Sans MS"/>
              </a:rPr>
              <a:t> </a:t>
            </a:r>
            <a:r>
              <a:rPr lang="it-IT" dirty="0">
                <a:latin typeface="Comic Sans MS"/>
                <a:cs typeface="Comic Sans MS"/>
              </a:rPr>
              <a:t>in latino significa </a:t>
            </a:r>
            <a:r>
              <a:rPr lang="it-IT" dirty="0" smtClean="0">
                <a:latin typeface="Comic Sans MS"/>
                <a:cs typeface="Comic Sans MS"/>
              </a:rPr>
              <a:t>crescere</a:t>
            </a:r>
          </a:p>
          <a:p>
            <a:pPr algn="just"/>
            <a:endParaRPr lang="it-IT" sz="1000" dirty="0">
              <a:latin typeface="Comic Sans MS"/>
              <a:cs typeface="Comic Sans MS"/>
            </a:endParaRPr>
          </a:p>
          <a:p>
            <a:pPr lvl="1" algn="just"/>
            <a:r>
              <a:rPr lang="it-IT" dirty="0">
                <a:latin typeface="Comic Sans MS"/>
                <a:cs typeface="Comic Sans MS"/>
              </a:rPr>
              <a:t>I</a:t>
            </a:r>
            <a:r>
              <a:rPr lang="it-IT" dirty="0" smtClean="0">
                <a:latin typeface="Comic Sans MS"/>
                <a:cs typeface="Comic Sans MS"/>
              </a:rPr>
              <a:t>l </a:t>
            </a:r>
            <a:r>
              <a:rPr lang="it-IT" dirty="0">
                <a:latin typeface="Comic Sans MS"/>
                <a:cs typeface="Comic Sans MS"/>
              </a:rPr>
              <a:t>concetto di adolescenza e quello di pubertà non sono </a:t>
            </a:r>
            <a:r>
              <a:rPr lang="it-IT" dirty="0" smtClean="0">
                <a:latin typeface="Comic Sans MS"/>
                <a:cs typeface="Comic Sans MS"/>
              </a:rPr>
              <a:t>sovrapponibili</a:t>
            </a:r>
          </a:p>
          <a:p>
            <a:pPr algn="just"/>
            <a:endParaRPr lang="it-IT" sz="1000" dirty="0">
              <a:latin typeface="Comic Sans MS"/>
              <a:cs typeface="Comic Sans MS"/>
            </a:endParaRPr>
          </a:p>
          <a:p>
            <a:pPr lvl="1" algn="just"/>
            <a:r>
              <a:rPr lang="it-IT" dirty="0">
                <a:latin typeface="Comic Sans MS"/>
                <a:cs typeface="Comic Sans MS"/>
              </a:rPr>
              <a:t>L</a:t>
            </a:r>
            <a:r>
              <a:rPr lang="it-IT" dirty="0" smtClean="0">
                <a:latin typeface="Comic Sans MS"/>
                <a:cs typeface="Comic Sans MS"/>
              </a:rPr>
              <a:t>a </a:t>
            </a:r>
            <a:r>
              <a:rPr lang="it-IT" dirty="0">
                <a:latin typeface="Comic Sans MS"/>
                <a:cs typeface="Comic Sans MS"/>
              </a:rPr>
              <a:t>maturazione dei caratteri sessuali è un fenomeno umano universale che ammette uno schema sequenziale </a:t>
            </a:r>
            <a:r>
              <a:rPr lang="it-IT" dirty="0" smtClean="0">
                <a:latin typeface="Comic Sans MS"/>
                <a:cs typeface="Comic Sans MS"/>
              </a:rPr>
              <a:t>unico</a:t>
            </a:r>
          </a:p>
          <a:p>
            <a:pPr algn="just"/>
            <a:endParaRPr lang="it-IT" sz="1000" dirty="0">
              <a:latin typeface="Comic Sans MS"/>
              <a:cs typeface="Comic Sans MS"/>
            </a:endParaRPr>
          </a:p>
          <a:p>
            <a:pPr lvl="1" algn="just"/>
            <a:r>
              <a:rPr lang="it-IT" dirty="0" smtClean="0">
                <a:latin typeface="Comic Sans MS"/>
                <a:cs typeface="Comic Sans MS"/>
              </a:rPr>
              <a:t>L’adolescenza </a:t>
            </a:r>
            <a:r>
              <a:rPr lang="it-IT" dirty="0">
                <a:latin typeface="Comic Sans MS"/>
                <a:cs typeface="Comic Sans MS"/>
              </a:rPr>
              <a:t>è imprevedibile e </a:t>
            </a:r>
            <a:r>
              <a:rPr lang="it-IT" dirty="0" smtClean="0">
                <a:latin typeface="Comic Sans MS"/>
                <a:cs typeface="Comic Sans MS"/>
              </a:rPr>
              <a:t>altamente personale</a:t>
            </a:r>
          </a:p>
          <a:p>
            <a:pPr algn="just"/>
            <a:endParaRPr lang="it-IT" dirty="0">
              <a:latin typeface="Comic Sans MS"/>
              <a:cs typeface="Comic Sans MS"/>
            </a:endParaRPr>
          </a:p>
          <a:p>
            <a:pPr marL="0" indent="0" algn="just">
              <a:buNone/>
            </a:pPr>
            <a:endParaRPr lang="it-IT" dirty="0">
              <a:latin typeface="Comic Sans MS"/>
              <a:cs typeface="Comic Sans MS"/>
            </a:endParaRPr>
          </a:p>
          <a:p>
            <a:pPr algn="just"/>
            <a:endParaRPr lang="it-IT" dirty="0" smtClean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49382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sz="2200" cap="small" dirty="0" smtClean="0"/>
              <a:t>BONAMINIO, V</a:t>
            </a:r>
            <a:r>
              <a:rPr lang="it-IT" sz="2400" cap="small" dirty="0" smtClean="0"/>
              <a:t>. (2012): L’istallarsi della psiche nel corpo</a:t>
            </a:r>
          </a:p>
          <a:p>
            <a:r>
              <a:rPr lang="it-IT" sz="2400" cap="small" dirty="0" err="1" smtClean="0"/>
              <a:t>carau</a:t>
            </a:r>
            <a:r>
              <a:rPr lang="it-IT" sz="2400" cap="small" dirty="0" smtClean="0"/>
              <a:t>, b. (2006) Forme cliniche del transfert in adolescenza. Centro psicoanalitico di Roma. Tragitti nevrotici, tragitti psicotici. Roma 12</a:t>
            </a:r>
            <a:r>
              <a:rPr lang="it-IT" sz="2200" cap="small" dirty="0" smtClean="0"/>
              <a:t>/10/2006</a:t>
            </a:r>
          </a:p>
          <a:p>
            <a:r>
              <a:rPr lang="it-IT" sz="2200" cap="small" dirty="0" smtClean="0"/>
              <a:t>FREUD, S. (1905) Tre saggi sulla teoria sessuale</a:t>
            </a:r>
          </a:p>
          <a:p>
            <a:r>
              <a:rPr lang="it-IT" sz="2200" cap="small" dirty="0" smtClean="0"/>
              <a:t>FREUD, S</a:t>
            </a:r>
            <a:r>
              <a:rPr lang="it-IT" sz="2400" cap="small" dirty="0" smtClean="0"/>
              <a:t>. (1919) Il perturbante, Opere: Ed Bollati </a:t>
            </a:r>
            <a:r>
              <a:rPr lang="it-IT" sz="2400" cap="small" dirty="0" err="1" smtClean="0"/>
              <a:t>Boringhieri</a:t>
            </a:r>
            <a:endParaRPr lang="it-IT" sz="2400" cap="small" dirty="0" smtClean="0"/>
          </a:p>
          <a:p>
            <a:r>
              <a:rPr lang="it-IT" sz="2400" cap="small" dirty="0" err="1" smtClean="0"/>
              <a:t>fusacchia</a:t>
            </a:r>
            <a:r>
              <a:rPr lang="it-IT" sz="2400" cap="small" dirty="0" smtClean="0"/>
              <a:t> </a:t>
            </a:r>
            <a:r>
              <a:rPr lang="it-IT" sz="2400" cap="small" dirty="0" err="1" smtClean="0"/>
              <a:t>m.g</a:t>
            </a:r>
            <a:r>
              <a:rPr lang="it-IT" sz="2400" cap="small" dirty="0" smtClean="0"/>
              <a:t>. (2001) Funzioni genitoriali e costruzione del </a:t>
            </a:r>
            <a:r>
              <a:rPr lang="it-IT" sz="2400" cap="small" dirty="0" err="1" smtClean="0"/>
              <a:t>setting</a:t>
            </a:r>
            <a:r>
              <a:rPr lang="it-IT" sz="2400" cap="small" dirty="0" smtClean="0"/>
              <a:t> in adolescenza. </a:t>
            </a:r>
            <a:r>
              <a:rPr lang="it-IT" sz="2400" i="1" cap="small" dirty="0" smtClean="0"/>
              <a:t>Adolescenza e psicoanalisi</a:t>
            </a:r>
            <a:r>
              <a:rPr lang="it-IT" sz="2400" cap="small" dirty="0" smtClean="0"/>
              <a:t>, </a:t>
            </a:r>
            <a:r>
              <a:rPr lang="it-IT" sz="2400" i="1" cap="small" dirty="0" smtClean="0"/>
              <a:t>3</a:t>
            </a:r>
            <a:r>
              <a:rPr lang="it-IT" sz="2400" cap="small" dirty="0" smtClean="0"/>
              <a:t>. </a:t>
            </a:r>
          </a:p>
          <a:p>
            <a:r>
              <a:rPr lang="it-IT" sz="2400" cap="small" dirty="0" err="1" smtClean="0"/>
              <a:t>gutton</a:t>
            </a:r>
            <a:r>
              <a:rPr lang="it-IT" sz="2400" cap="small" dirty="0" smtClean="0"/>
              <a:t>, </a:t>
            </a:r>
            <a:r>
              <a:rPr lang="it-IT" sz="2400" cap="small" dirty="0" err="1" smtClean="0"/>
              <a:t>ph</a:t>
            </a:r>
            <a:r>
              <a:rPr lang="it-IT" sz="2400" cap="small" dirty="0" smtClean="0"/>
              <a:t>. (2000) </a:t>
            </a:r>
            <a:r>
              <a:rPr lang="it-IT" sz="2400" i="1" cap="small" dirty="0" err="1" smtClean="0"/>
              <a:t>Psychothérapie</a:t>
            </a:r>
            <a:r>
              <a:rPr lang="it-IT" sz="2400" i="1" cap="small" dirty="0" smtClean="0"/>
              <a:t> et </a:t>
            </a:r>
            <a:r>
              <a:rPr lang="it-IT" sz="2400" i="1" cap="small" dirty="0" err="1" smtClean="0"/>
              <a:t>adolescence</a:t>
            </a:r>
            <a:r>
              <a:rPr lang="it-IT" sz="2400" cap="small" dirty="0" smtClean="0"/>
              <a:t>. (</a:t>
            </a:r>
            <a:r>
              <a:rPr lang="it-IT" sz="2400" cap="small" dirty="0" err="1" smtClean="0"/>
              <a:t>Trad</a:t>
            </a:r>
            <a:r>
              <a:rPr lang="it-IT" sz="2400" cap="small" dirty="0" smtClean="0"/>
              <a:t>. </a:t>
            </a:r>
            <a:r>
              <a:rPr lang="it-IT" sz="2400" cap="small" dirty="0" err="1" smtClean="0"/>
              <a:t>it</a:t>
            </a:r>
            <a:r>
              <a:rPr lang="it-IT" sz="2400" cap="small" dirty="0" smtClean="0"/>
              <a:t>. 2002) Psicoterapia e adolescenza. </a:t>
            </a:r>
            <a:r>
              <a:rPr lang="fr-FR" sz="2400" cap="small" dirty="0" smtClean="0"/>
              <a:t>Roma, </a:t>
            </a:r>
            <a:r>
              <a:rPr lang="fr-FR" sz="2400" cap="small" dirty="0" err="1" smtClean="0"/>
              <a:t>Borla</a:t>
            </a:r>
            <a:r>
              <a:rPr lang="fr-FR" sz="2400" cap="small" dirty="0" smtClean="0"/>
              <a:t>.</a:t>
            </a:r>
            <a:endParaRPr lang="it-IT" sz="2400" cap="small" dirty="0" smtClean="0"/>
          </a:p>
          <a:p>
            <a:r>
              <a:rPr lang="fr-FR" sz="2400" cap="small" dirty="0" err="1" smtClean="0"/>
              <a:t>jeammet</a:t>
            </a:r>
            <a:r>
              <a:rPr lang="fr-FR" sz="2400" cap="small" dirty="0" smtClean="0"/>
              <a:t>, ph. (2002). Adolescence (cris d’-) In: </a:t>
            </a:r>
            <a:r>
              <a:rPr lang="fr-FR" sz="2400" i="1" cap="small" dirty="0" smtClean="0"/>
              <a:t>Dictionnaire international de la </a:t>
            </a:r>
            <a:r>
              <a:rPr lang="fr-FR" sz="2400" i="1" cap="small" dirty="0" err="1" smtClean="0"/>
              <a:t>psychalyse</a:t>
            </a:r>
            <a:r>
              <a:rPr lang="fr-FR" sz="2400" cap="small" dirty="0" smtClean="0"/>
              <a:t>. Paris: </a:t>
            </a:r>
            <a:r>
              <a:rPr lang="fr-FR" sz="2400" cap="small" dirty="0" err="1" smtClean="0"/>
              <a:t>Calmann</a:t>
            </a:r>
            <a:r>
              <a:rPr lang="fr-FR" sz="2400" cap="small" dirty="0" smtClean="0"/>
              <a:t>- Lévy, pp. 24-27.</a:t>
            </a:r>
            <a:endParaRPr lang="it-IT" sz="2400" cap="small" dirty="0" smtClean="0"/>
          </a:p>
          <a:p>
            <a:r>
              <a:rPr lang="it-IT" sz="2400" cap="small" dirty="0" err="1" smtClean="0"/>
              <a:t>winnicott</a:t>
            </a:r>
            <a:r>
              <a:rPr lang="it-IT" sz="2400" cap="small" dirty="0" smtClean="0"/>
              <a:t>, </a:t>
            </a:r>
            <a:r>
              <a:rPr lang="it-IT" sz="2400" cap="small" dirty="0" err="1" smtClean="0"/>
              <a:t>d.w.</a:t>
            </a:r>
            <a:r>
              <a:rPr lang="it-IT" sz="2400" cap="small" dirty="0" smtClean="0"/>
              <a:t> (1968). Il dibattersi della bonaccia. In: </a:t>
            </a:r>
            <a:r>
              <a:rPr lang="it-IT" sz="2400" i="1" cap="small" dirty="0" smtClean="0"/>
              <a:t>Sviluppo affettivo e </a:t>
            </a:r>
            <a:r>
              <a:rPr lang="it-IT" sz="2400" i="1" cap="small" dirty="0" err="1" smtClean="0"/>
              <a:t>ambientee</a:t>
            </a:r>
            <a:r>
              <a:rPr lang="it-IT" sz="2400" cap="small" dirty="0" smtClean="0"/>
              <a:t> (</a:t>
            </a:r>
            <a:r>
              <a:rPr lang="it-IT" sz="2400" cap="small" dirty="0" err="1" smtClean="0"/>
              <a:t>Trad</a:t>
            </a:r>
            <a:r>
              <a:rPr lang="it-IT" sz="2400" cap="small" dirty="0" smtClean="0"/>
              <a:t>. </a:t>
            </a:r>
            <a:r>
              <a:rPr lang="it-IT" sz="2400" cap="small" dirty="0" err="1" smtClean="0"/>
              <a:t>it</a:t>
            </a:r>
            <a:r>
              <a:rPr lang="it-IT" sz="2400" cap="small" dirty="0" smtClean="0"/>
              <a:t>. 1970) Armando Armando Editore</a:t>
            </a:r>
            <a:r>
              <a:rPr lang="it-IT" cap="small" dirty="0" smtClean="0"/>
              <a:t>.</a:t>
            </a: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Bibliografia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19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130884" y="2286000"/>
            <a:ext cx="8229600" cy="4572000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Comic Sans MS"/>
                <a:cs typeface="Comic Sans MS"/>
              </a:rPr>
              <a:t>Fisico</a:t>
            </a:r>
          </a:p>
          <a:p>
            <a:endParaRPr lang="it-IT" sz="3600" dirty="0">
              <a:latin typeface="Comic Sans MS"/>
              <a:cs typeface="Comic Sans MS"/>
            </a:endParaRPr>
          </a:p>
          <a:p>
            <a:r>
              <a:rPr lang="it-IT" sz="3600" dirty="0" smtClean="0">
                <a:latin typeface="Comic Sans MS"/>
                <a:cs typeface="Comic Sans MS"/>
              </a:rPr>
              <a:t>Psichico</a:t>
            </a:r>
          </a:p>
          <a:p>
            <a:endParaRPr lang="it-IT" sz="3600" dirty="0">
              <a:latin typeface="Comic Sans MS"/>
              <a:cs typeface="Comic Sans MS"/>
            </a:endParaRPr>
          </a:p>
          <a:p>
            <a:r>
              <a:rPr lang="it-IT" sz="3600" dirty="0" smtClean="0">
                <a:latin typeface="Comic Sans MS"/>
                <a:cs typeface="Comic Sans MS"/>
              </a:rPr>
              <a:t>Sociale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92745" y="667305"/>
            <a:ext cx="67286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>
                <a:solidFill>
                  <a:srgbClr val="FFA156"/>
                </a:solidFill>
                <a:latin typeface="Comic Sans MS"/>
                <a:cs typeface="Comic Sans MS"/>
              </a:rPr>
              <a:t>Il processo di crescita avviene </a:t>
            </a:r>
          </a:p>
          <a:p>
            <a:r>
              <a:rPr lang="it-IT" sz="3600" dirty="0" smtClean="0">
                <a:solidFill>
                  <a:srgbClr val="FFA156"/>
                </a:solidFill>
                <a:latin typeface="Comic Sans MS"/>
                <a:cs typeface="Comic Sans MS"/>
              </a:rPr>
              <a:t>su tre piani:</a:t>
            </a:r>
            <a:endParaRPr lang="it-IT" sz="3600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8019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marL="0" indent="0">
              <a:buNone/>
            </a:pPr>
            <a:r>
              <a:rPr lang="it-IT" sz="2800" dirty="0" smtClean="0">
                <a:latin typeface="Comic Sans MS"/>
                <a:cs typeface="Comic Sans MS"/>
              </a:rPr>
              <a:t>La </a:t>
            </a:r>
            <a:r>
              <a:rPr lang="it-IT" sz="2800" dirty="0">
                <a:latin typeface="Comic Sans MS"/>
                <a:cs typeface="Comic Sans MS"/>
              </a:rPr>
              <a:t>pubertà </a:t>
            </a:r>
            <a:r>
              <a:rPr lang="it-IT" sz="2800" dirty="0" smtClean="0">
                <a:latin typeface="Comic Sans MS"/>
                <a:cs typeface="Comic Sans MS"/>
              </a:rPr>
              <a:t>: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sz="2800" dirty="0" smtClean="0">
                <a:latin typeface="Comic Sans MS"/>
                <a:cs typeface="Comic Sans MS"/>
              </a:rPr>
              <a:t>giunge </a:t>
            </a:r>
            <a:r>
              <a:rPr lang="it-IT" sz="2800" b="1" u="sng" dirty="0" smtClean="0">
                <a:latin typeface="Comic Sans MS"/>
                <a:cs typeface="Comic Sans MS"/>
              </a:rPr>
              <a:t>all’improvviso</a:t>
            </a:r>
          </a:p>
          <a:p>
            <a:endParaRPr lang="it-IT" sz="1000" dirty="0" smtClean="0">
              <a:latin typeface="Comic Sans MS"/>
              <a:cs typeface="Comic Sans MS"/>
            </a:endParaRPr>
          </a:p>
          <a:p>
            <a:r>
              <a:rPr lang="it-IT" sz="2800" dirty="0" smtClean="0">
                <a:latin typeface="Comic Sans MS"/>
                <a:cs typeface="Comic Sans MS"/>
              </a:rPr>
              <a:t>comporta </a:t>
            </a:r>
            <a:r>
              <a:rPr lang="it-IT" sz="2800" dirty="0">
                <a:latin typeface="Comic Sans MS"/>
                <a:cs typeface="Comic Sans MS"/>
              </a:rPr>
              <a:t>una vera e propria </a:t>
            </a:r>
            <a:r>
              <a:rPr lang="it-IT" sz="2800" b="1" u="sng" dirty="0">
                <a:latin typeface="Comic Sans MS"/>
                <a:cs typeface="Comic Sans MS"/>
              </a:rPr>
              <a:t>rottura</a:t>
            </a:r>
            <a:r>
              <a:rPr lang="it-IT" sz="2800" u="sng" dirty="0">
                <a:latin typeface="Comic Sans MS"/>
                <a:cs typeface="Comic Sans MS"/>
              </a:rPr>
              <a:t> </a:t>
            </a:r>
            <a:r>
              <a:rPr lang="it-IT" sz="2800" dirty="0">
                <a:latin typeface="Comic Sans MS"/>
                <a:cs typeface="Comic Sans MS"/>
              </a:rPr>
              <a:t>della </a:t>
            </a:r>
            <a:r>
              <a:rPr lang="it-IT" sz="2800" b="1" dirty="0">
                <a:latin typeface="Comic Sans MS"/>
                <a:cs typeface="Comic Sans MS"/>
              </a:rPr>
              <a:t>linearità</a:t>
            </a:r>
            <a:r>
              <a:rPr lang="it-IT" sz="2800" dirty="0">
                <a:latin typeface="Comic Sans MS"/>
                <a:cs typeface="Comic Sans MS"/>
              </a:rPr>
              <a:t> dello sviluppo </a:t>
            </a:r>
            <a:r>
              <a:rPr lang="it-IT" sz="2800" dirty="0" smtClean="0">
                <a:latin typeface="Comic Sans MS"/>
                <a:cs typeface="Comic Sans MS"/>
              </a:rPr>
              <a:t>corporeo</a:t>
            </a:r>
          </a:p>
          <a:p>
            <a:endParaRPr lang="it-IT" sz="1000" dirty="0">
              <a:latin typeface="Comic Sans MS"/>
              <a:cs typeface="Comic Sans MS"/>
            </a:endParaRPr>
          </a:p>
          <a:p>
            <a:r>
              <a:rPr lang="it-IT" sz="2800" dirty="0" smtClean="0">
                <a:latin typeface="Comic Sans MS"/>
                <a:cs typeface="Comic Sans MS"/>
              </a:rPr>
              <a:t>può suscitare molta angoscia</a:t>
            </a:r>
          </a:p>
          <a:p>
            <a:pPr marL="0" indent="0" algn="ctr">
              <a:buNone/>
            </a:pP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	A </a:t>
            </a:r>
            <a:r>
              <a:rPr lang="it-IT" b="1" dirty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livello </a:t>
            </a:r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fisico</a:t>
            </a:r>
            <a:endParaRPr lang="it-IT" b="1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2598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E’ fonte </a:t>
            </a:r>
            <a:r>
              <a:rPr lang="it-IT" dirty="0">
                <a:latin typeface="Comic Sans MS"/>
                <a:cs typeface="Comic Sans MS"/>
              </a:rPr>
              <a:t>di </a:t>
            </a:r>
            <a:r>
              <a:rPr lang="it-IT" dirty="0" smtClean="0">
                <a:latin typeface="Comic Sans MS"/>
                <a:cs typeface="Comic Sans MS"/>
              </a:rPr>
              <a:t>sensazioni sconosciute, urgenze e</a:t>
            </a:r>
            <a:r>
              <a:rPr lang="it-IT" dirty="0">
                <a:latin typeface="Comic Sans MS"/>
                <a:cs typeface="Comic Sans MS"/>
              </a:rPr>
              <a:t> </a:t>
            </a:r>
            <a:r>
              <a:rPr lang="it-IT" dirty="0" smtClean="0">
                <a:latin typeface="Comic Sans MS"/>
                <a:cs typeface="Comic Sans MS"/>
              </a:rPr>
              <a:t>bisogni pressanti</a:t>
            </a:r>
          </a:p>
          <a:p>
            <a:endParaRPr lang="it-IT" dirty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Un corpo nuovo, percepito come fuori controllo nelle sue manifestazioni </a:t>
            </a:r>
          </a:p>
          <a:p>
            <a:endParaRPr lang="it-IT" dirty="0">
              <a:latin typeface="Comic Sans MS"/>
              <a:cs typeface="Comic Sans MS"/>
            </a:endParaRPr>
          </a:p>
          <a:p>
            <a:r>
              <a:rPr lang="it-IT" dirty="0" smtClean="0">
                <a:latin typeface="Comic Sans MS"/>
                <a:cs typeface="Comic Sans MS"/>
              </a:rPr>
              <a:t>Preme e costringe l’adolescente a trovare un mezzo capace di placare le insopportabili tensioni che genera</a:t>
            </a: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FF6600"/>
                </a:solidFill>
                <a:latin typeface="Comic Sans MS"/>
                <a:cs typeface="Comic Sans MS"/>
              </a:rPr>
              <a:t>Il corpo dell’adolescente</a:t>
            </a:r>
            <a:r>
              <a:rPr lang="it-IT" b="1" i="1" dirty="0" smtClean="0">
                <a:solidFill>
                  <a:srgbClr val="FF6600"/>
                </a:solidFill>
              </a:rPr>
              <a:t>:</a:t>
            </a:r>
            <a:endParaRPr lang="it-IT" b="1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6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pPr marL="0" indent="0">
              <a:buNone/>
            </a:pPr>
            <a:r>
              <a:rPr lang="it-IT" sz="3200" dirty="0" smtClean="0">
                <a:latin typeface="Comic Sans MS"/>
                <a:cs typeface="Comic Sans MS"/>
              </a:rPr>
              <a:t>Il </a:t>
            </a:r>
            <a:r>
              <a:rPr lang="it-IT" sz="3200" dirty="0">
                <a:latin typeface="Comic Sans MS"/>
                <a:cs typeface="Comic Sans MS"/>
              </a:rPr>
              <a:t>pensiero raggiunge nuove </a:t>
            </a:r>
            <a:r>
              <a:rPr lang="it-IT" sz="3200" dirty="0" smtClean="0">
                <a:latin typeface="Comic Sans MS"/>
                <a:cs typeface="Comic Sans MS"/>
              </a:rPr>
              <a:t>competenze</a:t>
            </a:r>
          </a:p>
          <a:p>
            <a:pPr marL="0" indent="0">
              <a:buNone/>
            </a:pPr>
            <a:endParaRPr lang="it-IT" sz="3200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it-IT" sz="3200" dirty="0" smtClean="0">
                <a:latin typeface="Comic Sans MS"/>
                <a:cs typeface="Comic Sans MS"/>
              </a:rPr>
              <a:t>Ampliamento delle capacità cognitive</a:t>
            </a:r>
          </a:p>
          <a:p>
            <a:pPr lvl="1"/>
            <a:endParaRPr lang="it-IT" dirty="0" smtClean="0">
              <a:latin typeface="Comic Sans MS"/>
              <a:cs typeface="Comic Sans MS"/>
            </a:endParaRPr>
          </a:p>
          <a:p>
            <a:pPr marL="365760" lvl="1" indent="0">
              <a:buNone/>
            </a:pPr>
            <a:endParaRPr lang="it-IT" dirty="0">
              <a:latin typeface="Comic Sans MS"/>
              <a:cs typeface="Comic Sans MS"/>
            </a:endParaRPr>
          </a:p>
          <a:p>
            <a:pPr lvl="1"/>
            <a:r>
              <a:rPr lang="it-IT" dirty="0">
                <a:latin typeface="Comic Sans MS"/>
                <a:cs typeface="Comic Sans MS"/>
              </a:rPr>
              <a:t>O</a:t>
            </a:r>
            <a:r>
              <a:rPr lang="it-IT" sz="3200" dirty="0" smtClean="0">
                <a:latin typeface="Comic Sans MS"/>
                <a:cs typeface="Comic Sans MS"/>
              </a:rPr>
              <a:t>perazioni logico deduttive (</a:t>
            </a:r>
            <a:r>
              <a:rPr lang="it-IT" sz="3200" dirty="0" err="1" smtClean="0">
                <a:latin typeface="Comic Sans MS"/>
                <a:cs typeface="Comic Sans MS"/>
              </a:rPr>
              <a:t>Piaget</a:t>
            </a:r>
            <a:r>
              <a:rPr lang="it-IT" sz="3200" dirty="0" smtClean="0">
                <a:latin typeface="Comic Sans MS"/>
                <a:cs typeface="Comic Sans MS"/>
              </a:rPr>
              <a:t>)</a:t>
            </a:r>
          </a:p>
          <a:p>
            <a:pPr lvl="1"/>
            <a:endParaRPr lang="it-IT" sz="3200" dirty="0">
              <a:latin typeface="Comic Sans MS"/>
              <a:cs typeface="Comic Sans MS"/>
            </a:endParaRPr>
          </a:p>
          <a:p>
            <a:pPr lvl="1"/>
            <a:r>
              <a:rPr lang="it-IT" sz="3200" dirty="0">
                <a:latin typeface="Comic Sans MS"/>
                <a:cs typeface="Comic Sans MS"/>
              </a:rPr>
              <a:t>F</a:t>
            </a:r>
            <a:r>
              <a:rPr lang="it-IT" sz="3200" dirty="0" smtClean="0">
                <a:latin typeface="Comic Sans MS"/>
                <a:cs typeface="Comic Sans MS"/>
              </a:rPr>
              <a:t>unzioni esecutive</a:t>
            </a:r>
          </a:p>
          <a:p>
            <a:pPr marL="0" indent="0">
              <a:buNone/>
            </a:pPr>
            <a:endParaRPr lang="it-IT" dirty="0"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	A </a:t>
            </a:r>
            <a:r>
              <a:rPr lang="it-IT" b="1" dirty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livello </a:t>
            </a:r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psichico</a:t>
            </a:r>
            <a:endParaRPr lang="it-IT" b="1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9592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30592"/>
          </a:xfrm>
        </p:spPr>
        <p:txBody>
          <a:bodyPr>
            <a:normAutofit fontScale="85000" lnSpcReduction="10000"/>
          </a:bodyPr>
          <a:lstStyle/>
          <a:p>
            <a:pPr marL="365760" lvl="1" indent="0">
              <a:buNone/>
            </a:pPr>
            <a:endParaRPr lang="it-IT" dirty="0">
              <a:latin typeface="Comic Sans MS"/>
              <a:cs typeface="Comic Sans MS"/>
            </a:endParaRPr>
          </a:p>
          <a:p>
            <a:pPr lvl="1"/>
            <a:r>
              <a:rPr lang="it-IT" sz="3200" dirty="0" smtClean="0">
                <a:latin typeface="Comic Sans MS"/>
                <a:cs typeface="Comic Sans MS"/>
              </a:rPr>
              <a:t>Anticipare gli eventi e formarsi aspettative</a:t>
            </a:r>
          </a:p>
          <a:p>
            <a:pPr lvl="1"/>
            <a:endParaRPr lang="it-IT" sz="1300" dirty="0" smtClean="0">
              <a:latin typeface="Comic Sans MS"/>
              <a:cs typeface="Comic Sans MS"/>
            </a:endParaRPr>
          </a:p>
          <a:p>
            <a:pPr lvl="1"/>
            <a:r>
              <a:rPr lang="it-IT" sz="3200" dirty="0" smtClean="0">
                <a:latin typeface="Comic Sans MS"/>
                <a:cs typeface="Comic Sans MS"/>
              </a:rPr>
              <a:t>Costruire un senso di continuità fra ciò che si era e ciò che si è diventati</a:t>
            </a:r>
          </a:p>
          <a:p>
            <a:pPr lvl="1"/>
            <a:endParaRPr lang="it-IT" sz="1200" dirty="0" smtClean="0">
              <a:latin typeface="Comic Sans MS"/>
              <a:cs typeface="Comic Sans MS"/>
            </a:endParaRPr>
          </a:p>
          <a:p>
            <a:pPr lvl="1"/>
            <a:r>
              <a:rPr lang="it-IT" sz="3200" dirty="0" smtClean="0">
                <a:latin typeface="Comic Sans MS"/>
                <a:cs typeface="Comic Sans MS"/>
              </a:rPr>
              <a:t>Pianificare e progettare mantenendo la motivazione anche quando l’obiettivo non è ancora visibile</a:t>
            </a:r>
          </a:p>
          <a:p>
            <a:pPr lvl="1"/>
            <a:endParaRPr lang="it-IT" sz="1200" dirty="0" smtClean="0">
              <a:latin typeface="Comic Sans MS"/>
              <a:cs typeface="Comic Sans MS"/>
            </a:endParaRPr>
          </a:p>
          <a:p>
            <a:pPr lvl="1"/>
            <a:r>
              <a:rPr lang="it-IT" sz="3200" dirty="0" smtClean="0">
                <a:latin typeface="Comic Sans MS"/>
                <a:cs typeface="Comic Sans MS"/>
              </a:rPr>
              <a:t>Pensarsi in una prospettiva temporale</a:t>
            </a:r>
          </a:p>
          <a:p>
            <a:pPr lvl="1"/>
            <a:endParaRPr lang="it-IT" sz="3300" dirty="0">
              <a:latin typeface="Comic Sans MS"/>
              <a:cs typeface="Comic Sans MS"/>
            </a:endParaRPr>
          </a:p>
          <a:p>
            <a:pPr marL="0" indent="0" algn="ctr">
              <a:buNone/>
            </a:pPr>
            <a:r>
              <a:rPr lang="it-IT" sz="3300" dirty="0" smtClean="0">
                <a:latin typeface="Comic Sans MS"/>
                <a:cs typeface="Comic Sans MS"/>
              </a:rPr>
              <a:t>	  </a:t>
            </a:r>
            <a:r>
              <a:rPr lang="it-IT" sz="3300" dirty="0" smtClean="0">
                <a:solidFill>
                  <a:srgbClr val="FF6600"/>
                </a:solidFill>
                <a:latin typeface="Comic Sans MS"/>
                <a:cs typeface="Comic Sans MS"/>
              </a:rPr>
              <a:t>Strutturare la capacità di essere se stesso, unico</a:t>
            </a:r>
            <a:endParaRPr lang="it-IT" sz="3300" dirty="0">
              <a:solidFill>
                <a:srgbClr val="FF6600"/>
              </a:solidFill>
              <a:latin typeface="Comic Sans MS"/>
              <a:cs typeface="Comic Sans MS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349721" y="36459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A156"/>
                </a:solidFill>
                <a:effectLst/>
                <a:latin typeface="Comic Sans MS"/>
                <a:cs typeface="Comic Sans MS"/>
              </a:rPr>
              <a:t>	Si consolidano le le capacità 	psichiche di:</a:t>
            </a:r>
            <a:endParaRPr lang="it-IT" b="1" dirty="0">
              <a:solidFill>
                <a:srgbClr val="FFA156"/>
              </a:solidFill>
              <a:latin typeface="Comic Sans MS"/>
              <a:cs typeface="Comic Sans MS"/>
            </a:endParaRPr>
          </a:p>
        </p:txBody>
      </p:sp>
      <p:sp>
        <p:nvSpPr>
          <p:cNvPr id="4" name="Freccia destra 3"/>
          <p:cNvSpPr/>
          <p:nvPr/>
        </p:nvSpPr>
        <p:spPr>
          <a:xfrm>
            <a:off x="457200" y="5609438"/>
            <a:ext cx="1279416" cy="592400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6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ol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Carta.thmx</Template>
  <TotalTime>2902</TotalTime>
  <Words>1409</Words>
  <Application>Microsoft Office PowerPoint</Application>
  <PresentationFormat>Presentazione su schermo (4:3)</PresentationFormat>
  <Paragraphs>236</Paragraphs>
  <Slides>40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40</vt:i4>
      </vt:variant>
    </vt:vector>
  </HeadingPairs>
  <TitlesOfParts>
    <vt:vector size="46" baseType="lpstr">
      <vt:lpstr>Calibri</vt:lpstr>
      <vt:lpstr>Comic Sans MS</vt:lpstr>
      <vt:lpstr>Franklin Gothic Book</vt:lpstr>
      <vt:lpstr>Franklin Gothic Medium</vt:lpstr>
      <vt:lpstr>Wingdings 2</vt:lpstr>
      <vt:lpstr>Carta</vt:lpstr>
      <vt:lpstr>L’ADOLESCENTE PRENDE CORPO:  ASPETTI PSICOSOMATICI IN ADOLESCENZA</vt:lpstr>
      <vt:lpstr>Introduzione</vt:lpstr>
      <vt:lpstr>Presentazione standard di PowerPoint</vt:lpstr>
      <vt:lpstr>Presentazione standard di PowerPoint</vt:lpstr>
      <vt:lpstr>Presentazione standard di PowerPoint</vt:lpstr>
      <vt:lpstr>  A livello fisico</vt:lpstr>
      <vt:lpstr>Il corpo dell’adolescente:</vt:lpstr>
      <vt:lpstr>  A livello psichico</vt:lpstr>
      <vt:lpstr> Si consolidano le le capacità  psichiche di:</vt:lpstr>
      <vt:lpstr>  A livello sociale</vt:lpstr>
      <vt:lpstr>    Adolescenza</vt:lpstr>
      <vt:lpstr>  Crisi dell’adolescenza</vt:lpstr>
      <vt:lpstr>  II. Il ruolo del corpo in adolescenza</vt:lpstr>
      <vt:lpstr>“Chi sono io in  questo corpo nuovo?”</vt:lpstr>
      <vt:lpstr>Presentazione standard di PowerPoint</vt:lpstr>
      <vt:lpstr>  Il disagio nel corpo</vt:lpstr>
      <vt:lpstr>Vignetta clinica  Maria , 13 anni </vt:lpstr>
      <vt:lpstr>Presentazione standard di PowerPoint</vt:lpstr>
      <vt:lpstr>III. I disturbi psicosomatici</vt:lpstr>
      <vt:lpstr>Presentazione standard di PowerPoint</vt:lpstr>
      <vt:lpstr>Dai tempi di Freud…</vt:lpstr>
      <vt:lpstr> D.W. Winnicott: </vt:lpstr>
      <vt:lpstr>Oggi…     Malattia psicosomatica</vt:lpstr>
      <vt:lpstr>Somatizzazione</vt:lpstr>
      <vt:lpstr>Presentazione standard di PowerPoint</vt:lpstr>
      <vt:lpstr>Alla base del sintomo di Giovanni:</vt:lpstr>
      <vt:lpstr>IV. Elementi diagnostici </vt:lpstr>
      <vt:lpstr>Presentazione standard di PowerPoint</vt:lpstr>
      <vt:lpstr>Winnicott  “L’adolescenza e il dibattersi della bonaccia”</vt:lpstr>
      <vt:lpstr>Aspettare che passi?</vt:lpstr>
      <vt:lpstr>Presentazione standard di PowerPoint</vt:lpstr>
      <vt:lpstr>Diagnosi differenziale</vt:lpstr>
      <vt:lpstr> Vedere il bambino dietro al ragazzo = Raccolta anamnestica</vt:lpstr>
      <vt:lpstr>Continuità…</vt:lpstr>
      <vt:lpstr>Studi di Follow-up</vt:lpstr>
      <vt:lpstr>Il sintomo… di per sé non definisce la gravità di un quadro psicopatologico </vt:lpstr>
      <vt:lpstr>Nel dubbio…</vt:lpstr>
      <vt:lpstr>Collaborazione medico-psicologo</vt:lpstr>
      <vt:lpstr>Bibliografia</vt:lpstr>
      <vt:lpstr>Bibliografia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Ludovica Corpaci</dc:creator>
  <cp:lastModifiedBy>Utente</cp:lastModifiedBy>
  <cp:revision>136</cp:revision>
  <dcterms:created xsi:type="dcterms:W3CDTF">2015-12-04T18:36:52Z</dcterms:created>
  <dcterms:modified xsi:type="dcterms:W3CDTF">2017-12-01T13:35:13Z</dcterms:modified>
</cp:coreProperties>
</file>