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  <p:sldMasterId id="2147483858" r:id="rId2"/>
  </p:sldMasterIdLst>
  <p:notesMasterIdLst>
    <p:notesMasterId r:id="rId36"/>
  </p:notesMasterIdLst>
  <p:sldIdLst>
    <p:sldId id="347" r:id="rId3"/>
    <p:sldId id="283" r:id="rId4"/>
    <p:sldId id="360" r:id="rId5"/>
    <p:sldId id="361" r:id="rId6"/>
    <p:sldId id="356" r:id="rId7"/>
    <p:sldId id="355" r:id="rId8"/>
    <p:sldId id="307" r:id="rId9"/>
    <p:sldId id="348" r:id="rId10"/>
    <p:sldId id="337" r:id="rId11"/>
    <p:sldId id="318" r:id="rId12"/>
    <p:sldId id="338" r:id="rId13"/>
    <p:sldId id="319" r:id="rId14"/>
    <p:sldId id="320" r:id="rId15"/>
    <p:sldId id="359" r:id="rId16"/>
    <p:sldId id="321" r:id="rId17"/>
    <p:sldId id="341" r:id="rId18"/>
    <p:sldId id="327" r:id="rId19"/>
    <p:sldId id="366" r:id="rId20"/>
    <p:sldId id="367" r:id="rId21"/>
    <p:sldId id="350" r:id="rId22"/>
    <p:sldId id="346" r:id="rId23"/>
    <p:sldId id="344" r:id="rId24"/>
    <p:sldId id="314" r:id="rId25"/>
    <p:sldId id="315" r:id="rId26"/>
    <p:sldId id="288" r:id="rId27"/>
    <p:sldId id="324" r:id="rId28"/>
    <p:sldId id="287" r:id="rId29"/>
    <p:sldId id="290" r:id="rId30"/>
    <p:sldId id="363" r:id="rId31"/>
    <p:sldId id="365" r:id="rId32"/>
    <p:sldId id="364" r:id="rId33"/>
    <p:sldId id="362" r:id="rId34"/>
    <p:sldId id="368" r:id="rId3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F90"/>
    <a:srgbClr val="F6FF8B"/>
    <a:srgbClr val="F2FFC7"/>
    <a:srgbClr val="EFBB0C"/>
    <a:srgbClr val="D67474"/>
    <a:srgbClr val="E49E96"/>
    <a:srgbClr val="B6D86F"/>
    <a:srgbClr val="FED213"/>
    <a:srgbClr val="F7CC12"/>
    <a:srgbClr val="EBC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6" autoAdjust="0"/>
    <p:restoredTop sz="97441" autoAdjust="0"/>
  </p:normalViewPr>
  <p:slideViewPr>
    <p:cSldViewPr snapToGrid="0" snapToObjects="1">
      <p:cViewPr>
        <p:scale>
          <a:sx n="75" d="100"/>
          <a:sy n="75" d="100"/>
        </p:scale>
        <p:origin x="-840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F26C7-2877-D548-BFC9-E3774D6A0CFD}" type="datetimeFigureOut">
              <a:rPr lang="it-IT" smtClean="0"/>
              <a:t>30/11/17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4EB66-4F86-D741-A03F-E3EA04159B6B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90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Questi</a:t>
            </a:r>
            <a:r>
              <a:rPr lang="en-GB" dirty="0" smtClean="0"/>
              <a:t> </a:t>
            </a:r>
            <a:r>
              <a:rPr lang="en-GB" dirty="0" err="1" smtClean="0"/>
              <a:t>vincoli</a:t>
            </a:r>
            <a:r>
              <a:rPr lang="en-GB" dirty="0" smtClean="0"/>
              <a:t> </a:t>
            </a:r>
            <a:r>
              <a:rPr lang="en-GB" dirty="0" err="1" smtClean="0"/>
              <a:t>condizionano</a:t>
            </a:r>
            <a:r>
              <a:rPr lang="en-GB" dirty="0" smtClean="0"/>
              <a:t> </a:t>
            </a:r>
            <a:r>
              <a:rPr lang="en-GB" dirty="0" err="1" smtClean="0"/>
              <a:t>già</a:t>
            </a:r>
            <a:r>
              <a:rPr lang="en-GB" dirty="0" smtClean="0"/>
              <a:t> di per se lo </a:t>
            </a:r>
            <a:r>
              <a:rPr lang="en-GB" dirty="0" err="1" smtClean="0"/>
              <a:t>sviluppo</a:t>
            </a:r>
            <a:r>
              <a:rPr lang="en-GB" dirty="0" smtClean="0"/>
              <a:t> del </a:t>
            </a:r>
            <a:r>
              <a:rPr lang="en-GB" dirty="0" err="1" smtClean="0"/>
              <a:t>corpo</a:t>
            </a:r>
            <a:r>
              <a:rPr lang="en-GB" dirty="0" smtClean="0"/>
              <a:t> e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mente</a:t>
            </a:r>
            <a:r>
              <a:rPr lang="mr-IN" dirty="0" smtClean="0"/>
              <a:t>…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66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conseguenza</a:t>
            </a:r>
            <a:r>
              <a:rPr lang="en-GB" dirty="0" smtClean="0"/>
              <a:t> di </a:t>
            </a: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è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l’uomo</a:t>
            </a:r>
            <a:r>
              <a:rPr lang="en-GB" dirty="0" smtClean="0"/>
              <a:t> </a:t>
            </a:r>
            <a:r>
              <a:rPr lang="en-GB" dirty="0" err="1" smtClean="0"/>
              <a:t>può</a:t>
            </a:r>
            <a:r>
              <a:rPr lang="en-GB" dirty="0" smtClean="0"/>
              <a:t> </a:t>
            </a:r>
            <a:r>
              <a:rPr lang="en-GB" dirty="0" err="1" smtClean="0"/>
              <a:t>essere</a:t>
            </a:r>
            <a:r>
              <a:rPr lang="en-GB" dirty="0" smtClean="0"/>
              <a:t> </a:t>
            </a:r>
            <a:r>
              <a:rPr lang="en-GB" dirty="0" err="1" smtClean="0"/>
              <a:t>considerato</a:t>
            </a:r>
            <a:r>
              <a:rPr lang="en-GB" dirty="0" smtClean="0"/>
              <a:t> un </a:t>
            </a:r>
            <a:r>
              <a:rPr lang="en-GB" dirty="0" err="1" smtClean="0"/>
              <a:t>essere</a:t>
            </a:r>
            <a:r>
              <a:rPr lang="en-GB" dirty="0" smtClean="0"/>
              <a:t> </a:t>
            </a:r>
            <a:r>
              <a:rPr lang="en-GB" dirty="0" err="1" smtClean="0"/>
              <a:t>altriciale</a:t>
            </a:r>
            <a:r>
              <a:rPr lang="en-GB" dirty="0" smtClean="0"/>
              <a:t> </a:t>
            </a:r>
            <a:r>
              <a:rPr lang="en-GB" dirty="0" err="1" smtClean="0"/>
              <a:t>secondario</a:t>
            </a:r>
            <a:r>
              <a:rPr lang="en-GB" dirty="0" smtClean="0"/>
              <a:t> (per </a:t>
            </a:r>
            <a:r>
              <a:rPr lang="en-GB" dirty="0" err="1" smtClean="0"/>
              <a:t>scomodare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terminologia</a:t>
            </a:r>
            <a:r>
              <a:rPr lang="en-GB" dirty="0" smtClean="0"/>
              <a:t> </a:t>
            </a:r>
            <a:r>
              <a:rPr lang="en-GB" dirty="0" err="1" smtClean="0"/>
              <a:t>presa</a:t>
            </a:r>
            <a:r>
              <a:rPr lang="en-GB" dirty="0" smtClean="0"/>
              <a:t> in </a:t>
            </a:r>
            <a:r>
              <a:rPr lang="en-GB" dirty="0" err="1" smtClean="0"/>
              <a:t>prestito</a:t>
            </a:r>
            <a:r>
              <a:rPr lang="en-GB" dirty="0" smtClean="0"/>
              <a:t> </a:t>
            </a:r>
            <a:r>
              <a:rPr lang="en-GB" dirty="0" err="1" smtClean="0"/>
              <a:t>dalla</a:t>
            </a:r>
            <a:r>
              <a:rPr lang="en-GB" dirty="0" smtClean="0"/>
              <a:t> </a:t>
            </a:r>
            <a:r>
              <a:rPr lang="en-GB" dirty="0" err="1" smtClean="0"/>
              <a:t>antropologia</a:t>
            </a:r>
            <a:r>
              <a:rPr lang="en-GB" dirty="0" smtClean="0"/>
              <a:t>).</a:t>
            </a:r>
          </a:p>
          <a:p>
            <a:r>
              <a:rPr lang="en-GB" dirty="0" err="1" smtClean="0"/>
              <a:t>Nasce</a:t>
            </a:r>
            <a:r>
              <a:rPr lang="en-GB" dirty="0" smtClean="0"/>
              <a:t> </a:t>
            </a:r>
            <a:r>
              <a:rPr lang="en-GB" dirty="0" err="1" smtClean="0"/>
              <a:t>relativamente</a:t>
            </a:r>
            <a:r>
              <a:rPr lang="en-GB" dirty="0" smtClean="0"/>
              <a:t> </a:t>
            </a:r>
            <a:r>
              <a:rPr lang="en-GB" dirty="0" err="1" smtClean="0"/>
              <a:t>immaturo</a:t>
            </a:r>
            <a:r>
              <a:rPr lang="en-GB" dirty="0" smtClean="0"/>
              <a:t> (</a:t>
            </a:r>
            <a:r>
              <a:rPr lang="en-GB" dirty="0" err="1" smtClean="0"/>
              <a:t>prole</a:t>
            </a:r>
            <a:r>
              <a:rPr lang="en-GB" dirty="0" smtClean="0"/>
              <a:t> </a:t>
            </a:r>
            <a:r>
              <a:rPr lang="en-GB" dirty="0" err="1" smtClean="0"/>
              <a:t>inetta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Maturazione</a:t>
            </a:r>
            <a:r>
              <a:rPr lang="en-GB" dirty="0" smtClean="0"/>
              <a:t> </a:t>
            </a:r>
            <a:r>
              <a:rPr lang="en-GB" dirty="0" err="1" smtClean="0"/>
              <a:t>molto</a:t>
            </a:r>
            <a:r>
              <a:rPr lang="en-GB" dirty="0" smtClean="0"/>
              <a:t> </a:t>
            </a:r>
            <a:r>
              <a:rPr lang="en-GB" dirty="0" err="1" smtClean="0"/>
              <a:t>lenta</a:t>
            </a:r>
            <a:r>
              <a:rPr lang="en-GB" dirty="0" smtClean="0"/>
              <a:t> (</a:t>
            </a:r>
            <a:r>
              <a:rPr lang="en-GB" dirty="0" err="1" smtClean="0"/>
              <a:t>basti</a:t>
            </a:r>
            <a:r>
              <a:rPr lang="en-GB" dirty="0" smtClean="0"/>
              <a:t> </a:t>
            </a:r>
            <a:r>
              <a:rPr lang="en-GB" dirty="0" err="1" smtClean="0"/>
              <a:t>pensare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tutti</a:t>
            </a:r>
            <a:r>
              <a:rPr lang="en-GB" dirty="0" smtClean="0"/>
              <a:t> 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mammiferi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dopo</a:t>
            </a:r>
            <a:r>
              <a:rPr lang="en-GB" baseline="0" dirty="0" smtClean="0"/>
              <a:t> lo </a:t>
            </a:r>
            <a:r>
              <a:rPr lang="en-GB" baseline="0" dirty="0" err="1" smtClean="0"/>
              <a:t>svezzamento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sono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autonomi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procurarsi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cibo</a:t>
            </a:r>
            <a:r>
              <a:rPr lang="en-GB" baseline="0" dirty="0" smtClean="0"/>
              <a:t>)</a:t>
            </a:r>
          </a:p>
          <a:p>
            <a:r>
              <a:rPr lang="en-GB" baseline="0" dirty="0" err="1" smtClean="0"/>
              <a:t>Sviluppo</a:t>
            </a:r>
            <a:r>
              <a:rPr lang="en-GB" baseline="0" dirty="0" smtClean="0"/>
              <a:t> del </a:t>
            </a:r>
            <a:r>
              <a:rPr lang="en-GB" baseline="0" dirty="0" err="1" smtClean="0"/>
              <a:t>sistema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nervos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centrale</a:t>
            </a:r>
            <a:r>
              <a:rPr lang="en-GB" baseline="0" dirty="0" smtClean="0"/>
              <a:t> post-</a:t>
            </a:r>
            <a:r>
              <a:rPr lang="en-GB" baseline="0" dirty="0" err="1" smtClean="0"/>
              <a:t>natale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55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 </a:t>
            </a:r>
            <a:r>
              <a:rPr lang="en-GB" dirty="0" err="1" smtClean="0"/>
              <a:t>stati</a:t>
            </a:r>
            <a:r>
              <a:rPr lang="en-GB" dirty="0" smtClean="0"/>
              <a:t> </a:t>
            </a:r>
            <a:r>
              <a:rPr lang="en-GB" dirty="0" err="1" smtClean="0"/>
              <a:t>nutricionale</a:t>
            </a:r>
            <a:r>
              <a:rPr lang="en-GB" dirty="0" smtClean="0"/>
              <a:t> e la </a:t>
            </a:r>
            <a:r>
              <a:rPr lang="en-GB" dirty="0" err="1" smtClean="0"/>
              <a:t>crescita</a:t>
            </a:r>
            <a:r>
              <a:rPr lang="en-GB" dirty="0" smtClean="0"/>
              <a:t> </a:t>
            </a:r>
            <a:r>
              <a:rPr lang="en-GB" dirty="0" err="1" smtClean="0"/>
              <a:t>fetale</a:t>
            </a:r>
            <a:r>
              <a:rPr lang="en-GB" dirty="0" smtClean="0"/>
              <a:t> </a:t>
            </a:r>
            <a:r>
              <a:rPr lang="en-GB" dirty="0" err="1" smtClean="0"/>
              <a:t>sono</a:t>
            </a:r>
            <a:r>
              <a:rPr lang="en-GB" dirty="0" smtClean="0"/>
              <a:t> </a:t>
            </a:r>
            <a:r>
              <a:rPr lang="en-GB" dirty="0" err="1" smtClean="0"/>
              <a:t>altri</a:t>
            </a:r>
            <a:r>
              <a:rPr lang="en-GB" dirty="0" smtClean="0"/>
              <a:t> </a:t>
            </a:r>
            <a:r>
              <a:rPr lang="en-GB" dirty="0" err="1" smtClean="0"/>
              <a:t>fattori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condizionano</a:t>
            </a:r>
            <a:r>
              <a:rPr lang="en-GB" dirty="0" smtClean="0"/>
              <a:t> lo </a:t>
            </a:r>
            <a:r>
              <a:rPr lang="en-GB" dirty="0" err="1" smtClean="0"/>
              <a:t>sviluppo</a:t>
            </a:r>
            <a:r>
              <a:rPr lang="en-GB" dirty="0" smtClean="0"/>
              <a:t> del </a:t>
            </a:r>
            <a:r>
              <a:rPr lang="en-GB" dirty="0" err="1" smtClean="0"/>
              <a:t>corpo</a:t>
            </a:r>
            <a:r>
              <a:rPr lang="mr-IN" dirty="0" smtClean="0"/>
              <a:t>…</a:t>
            </a:r>
            <a:r>
              <a:rPr lang="it-IT" dirty="0" smtClean="0"/>
              <a:t>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75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some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physiological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variation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puberty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usually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3–4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years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consists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series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typically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proceed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predictable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sequence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it-IT" dirty="0" smtClean="0"/>
          </a:p>
          <a:p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development of axillary and pubic hair, a process termed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pubarche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also incorporated in the Tanner stages, but should not be used as a marker of the onset of puberty.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60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Gonadotropin-releasing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hormone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GnRH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produced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preoptic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area of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hypothalamus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released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terminals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eminence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apulsatilemanner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human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hypothalamic-pituitary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gonadal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mid-gestational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fetus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silenced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towards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end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gestation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1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restraint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removed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birth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leading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reactivation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an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increase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gonadotropin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concentrations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it-IT" dirty="0" smtClean="0"/>
          </a:p>
          <a:p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concentrations then gradually decrease towards age 6 months, with the exception of FSH concentration in girls, which remains raised until age 3–4 years. </a:t>
            </a:r>
            <a:endParaRPr lang="en-GB" dirty="0" smtClean="0"/>
          </a:p>
          <a:p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period is called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minipuberty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has been proposed to lay the groundwork for pituitary LH and FSH responses to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GnRH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during the later reproductive phase of life. 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733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augmentation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activators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GnRH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secretion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together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the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suppression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inhibitors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GnRH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secretion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culminates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puberty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it-IT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922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010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conseguenza</a:t>
            </a:r>
            <a:r>
              <a:rPr lang="en-GB" dirty="0" smtClean="0"/>
              <a:t> di </a:t>
            </a: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è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l’uomo</a:t>
            </a:r>
            <a:r>
              <a:rPr lang="en-GB" dirty="0" smtClean="0"/>
              <a:t> </a:t>
            </a:r>
            <a:r>
              <a:rPr lang="en-GB" dirty="0" err="1" smtClean="0"/>
              <a:t>può</a:t>
            </a:r>
            <a:r>
              <a:rPr lang="en-GB" dirty="0" smtClean="0"/>
              <a:t> </a:t>
            </a:r>
            <a:r>
              <a:rPr lang="en-GB" dirty="0" err="1" smtClean="0"/>
              <a:t>essere</a:t>
            </a:r>
            <a:r>
              <a:rPr lang="en-GB" dirty="0" smtClean="0"/>
              <a:t> </a:t>
            </a:r>
            <a:r>
              <a:rPr lang="en-GB" dirty="0" err="1" smtClean="0"/>
              <a:t>considerato</a:t>
            </a:r>
            <a:r>
              <a:rPr lang="en-GB" dirty="0" smtClean="0"/>
              <a:t> un </a:t>
            </a:r>
            <a:r>
              <a:rPr lang="en-GB" dirty="0" err="1" smtClean="0"/>
              <a:t>essere</a:t>
            </a:r>
            <a:r>
              <a:rPr lang="en-GB" dirty="0" smtClean="0"/>
              <a:t> </a:t>
            </a:r>
            <a:r>
              <a:rPr lang="en-GB" dirty="0" err="1" smtClean="0"/>
              <a:t>altriciale</a:t>
            </a:r>
            <a:r>
              <a:rPr lang="en-GB" dirty="0" smtClean="0"/>
              <a:t> </a:t>
            </a:r>
            <a:r>
              <a:rPr lang="en-GB" dirty="0" err="1" smtClean="0"/>
              <a:t>secondario</a:t>
            </a:r>
            <a:r>
              <a:rPr lang="en-GB" dirty="0" smtClean="0"/>
              <a:t> (per </a:t>
            </a:r>
            <a:r>
              <a:rPr lang="en-GB" dirty="0" err="1" smtClean="0"/>
              <a:t>scomodare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terminologia</a:t>
            </a:r>
            <a:r>
              <a:rPr lang="en-GB" dirty="0" smtClean="0"/>
              <a:t> </a:t>
            </a:r>
            <a:r>
              <a:rPr lang="en-GB" dirty="0" err="1" smtClean="0"/>
              <a:t>presa</a:t>
            </a:r>
            <a:r>
              <a:rPr lang="en-GB" dirty="0" smtClean="0"/>
              <a:t> in </a:t>
            </a:r>
            <a:r>
              <a:rPr lang="en-GB" dirty="0" err="1" smtClean="0"/>
              <a:t>prestito</a:t>
            </a:r>
            <a:r>
              <a:rPr lang="en-GB" dirty="0" smtClean="0"/>
              <a:t> </a:t>
            </a:r>
            <a:r>
              <a:rPr lang="en-GB" dirty="0" err="1" smtClean="0"/>
              <a:t>dalla</a:t>
            </a:r>
            <a:r>
              <a:rPr lang="en-GB" dirty="0" smtClean="0"/>
              <a:t> </a:t>
            </a:r>
            <a:r>
              <a:rPr lang="en-GB" dirty="0" err="1" smtClean="0"/>
              <a:t>antropologia</a:t>
            </a:r>
            <a:r>
              <a:rPr lang="en-GB" dirty="0" smtClean="0"/>
              <a:t>).</a:t>
            </a:r>
          </a:p>
          <a:p>
            <a:r>
              <a:rPr lang="en-GB" dirty="0" err="1" smtClean="0"/>
              <a:t>Nasce</a:t>
            </a:r>
            <a:r>
              <a:rPr lang="en-GB" dirty="0" smtClean="0"/>
              <a:t> </a:t>
            </a:r>
            <a:r>
              <a:rPr lang="en-GB" dirty="0" err="1" smtClean="0"/>
              <a:t>relativamente</a:t>
            </a:r>
            <a:r>
              <a:rPr lang="en-GB" dirty="0" smtClean="0"/>
              <a:t> </a:t>
            </a:r>
            <a:r>
              <a:rPr lang="en-GB" dirty="0" err="1" smtClean="0"/>
              <a:t>immaturo</a:t>
            </a:r>
            <a:r>
              <a:rPr lang="en-GB" dirty="0" smtClean="0"/>
              <a:t> (</a:t>
            </a:r>
            <a:r>
              <a:rPr lang="en-GB" dirty="0" err="1" smtClean="0"/>
              <a:t>prole</a:t>
            </a:r>
            <a:r>
              <a:rPr lang="en-GB" dirty="0" smtClean="0"/>
              <a:t> </a:t>
            </a:r>
            <a:r>
              <a:rPr lang="en-GB" dirty="0" err="1" smtClean="0"/>
              <a:t>inetta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Maturazione</a:t>
            </a:r>
            <a:r>
              <a:rPr lang="en-GB" dirty="0" smtClean="0"/>
              <a:t> </a:t>
            </a:r>
            <a:r>
              <a:rPr lang="en-GB" dirty="0" err="1" smtClean="0"/>
              <a:t>molto</a:t>
            </a:r>
            <a:r>
              <a:rPr lang="en-GB" dirty="0" smtClean="0"/>
              <a:t> </a:t>
            </a:r>
            <a:r>
              <a:rPr lang="en-GB" dirty="0" err="1" smtClean="0"/>
              <a:t>lenta</a:t>
            </a:r>
            <a:r>
              <a:rPr lang="en-GB" dirty="0" smtClean="0"/>
              <a:t> (</a:t>
            </a:r>
            <a:r>
              <a:rPr lang="en-GB" dirty="0" err="1" smtClean="0"/>
              <a:t>basti</a:t>
            </a:r>
            <a:r>
              <a:rPr lang="en-GB" dirty="0" smtClean="0"/>
              <a:t> </a:t>
            </a:r>
            <a:r>
              <a:rPr lang="en-GB" dirty="0" err="1" smtClean="0"/>
              <a:t>pensare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tutti</a:t>
            </a:r>
            <a:r>
              <a:rPr lang="en-GB" dirty="0" smtClean="0"/>
              <a:t> 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mammiferi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dopo</a:t>
            </a:r>
            <a:r>
              <a:rPr lang="en-GB" baseline="0" dirty="0" smtClean="0"/>
              <a:t> lo </a:t>
            </a:r>
            <a:r>
              <a:rPr lang="en-GB" baseline="0" dirty="0" err="1" smtClean="0"/>
              <a:t>svezzamento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sono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autonomi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procurarsi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cibo</a:t>
            </a:r>
            <a:r>
              <a:rPr lang="en-GB" baseline="0" dirty="0" smtClean="0"/>
              <a:t>)</a:t>
            </a:r>
          </a:p>
          <a:p>
            <a:r>
              <a:rPr lang="en-GB" baseline="0" dirty="0" err="1" smtClean="0"/>
              <a:t>Sviluppo</a:t>
            </a:r>
            <a:r>
              <a:rPr lang="en-GB" baseline="0" dirty="0" smtClean="0"/>
              <a:t> del </a:t>
            </a:r>
            <a:r>
              <a:rPr lang="en-GB" baseline="0" dirty="0" err="1" smtClean="0"/>
              <a:t>sistema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nervos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centrale</a:t>
            </a:r>
            <a:r>
              <a:rPr lang="en-GB" baseline="0" dirty="0" smtClean="0"/>
              <a:t> post-</a:t>
            </a:r>
            <a:r>
              <a:rPr lang="en-GB" baseline="0" dirty="0" err="1" smtClean="0"/>
              <a:t>natale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4EB66-4F86-D741-A03F-E3EA04159B6B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5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6ADB1A-E68F-7B48-AAEC-A2F54B1FFAEA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5489"/>
      </p:ext>
    </p:extLst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/>
      <p:bldP spid="227331" grpId="0" build="p">
        <p:tmplLst>
          <p:tmpl lvl="1">
            <p:tnLst>
              <p:par>
                <p:cTn xmlns:p14="http://schemas.microsoft.com/office/powerpoint/2010/main"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7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7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7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73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B413D-E0B6-7F41-A393-5EE2783FCD62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04095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46747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46747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7F412-97D4-CF4B-AC09-794C0F764FC1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73343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olo, ClipArt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lipArt 2"/>
          <p:cNvSpPr>
            <a:spLocks noGrp="1"/>
          </p:cNvSpPr>
          <p:nvPr>
            <p:ph type="clipArt" sz="half" idx="1"/>
          </p:nvPr>
        </p:nvSpPr>
        <p:spPr>
          <a:xfrm>
            <a:off x="457200" y="1268413"/>
            <a:ext cx="4038600" cy="54737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268413"/>
            <a:ext cx="4038600" cy="54737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AC5CB0-3F47-5046-9CA0-4B6D79AA6C92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142002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DAB1-42CA-DD42-8B07-AF65CA914CE8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10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8A8B-DF50-C948-97D7-F79D3AA315A0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69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F1383-8ECE-9048-B4BA-AF4E4EE9A7D2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782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F715-CE24-3D49-8175-014C7DA7EC18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046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7589-F82D-D74A-898C-433C921ABD73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7818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A51B9-349A-E849-9F53-EE82A2ECA692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79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4953-7297-6B49-B473-0A75E00E1E6E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3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1E435-040D-B546-91FB-786265B40EB1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78829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B581-D8F2-FE4D-A6F7-7B1F44881240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98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3B24F-DEF4-FF4D-A5C3-2BD58C4C3C32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387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F261-1532-504E-BA4E-FB51528556E4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924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D6434-1F14-8C40-B543-B689AEFB5AE6}" type="slidenum">
              <a:rPr lang="en-GB" smtClean="0">
                <a:solidFill>
                  <a:srgbClr val="000000"/>
                </a:solidFill>
              </a:rPr>
              <a:pPr/>
              <a:t>‹n.›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5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F6D2D-C96C-684E-A48C-9C71108D7DA7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31457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A8230-4125-2A48-B3FF-480E1B0FA7BB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3392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F8DEF-5E11-6D4C-BA7F-FB6BACD1C02E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909491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0DA5-919E-D744-B28C-AE08A7C1838F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489552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2C17E-9477-2E49-8D5A-86FF71247B69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31791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C82AD-4A6B-3347-AE39-8F5AFDD8639E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17094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ar-sa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4EB56-36D3-5B40-922C-25DF1117CB5F}" type="slidenum">
              <a:rPr lang="ar-sa">
                <a:solidFill>
                  <a:srgbClr val="FFFFFF"/>
                </a:solidFill>
              </a:rPr>
              <a:pPr/>
              <a:t>‹n.›</a:t>
            </a:fld>
            <a:endParaRPr lang="ar-s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72731"/>
      </p:ext>
    </p:extLst>
  </p:cSld>
  <p:clrMapOvr>
    <a:masterClrMapping/>
  </p:clrMapOvr>
  <p:transition xmlns:p14="http://schemas.microsoft.com/office/powerpoint/2010/main"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47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r" defTabSz="914400" rtl="1" fontAlgn="base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fld id="{B52E67CA-35AF-A745-83ED-811EAAD9C560}" type="slidenum">
              <a:rPr lang="ar-sa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pPr defTabSz="914400" rtl="1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ar-sa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34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19" grpId="0" build="p">
        <p:tmplLst>
          <p:tmpl lvl="1">
            <p:tnLst>
              <p:par>
                <p:cTn xmlns:p14="http://schemas.microsoft.com/office/powerpoint/2010/main"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161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161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161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161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16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16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defTabSz="914400" rtl="1" fontAlgn="base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1" fontAlgn="base">
              <a:spcBef>
                <a:spcPct val="0"/>
              </a:spcBef>
              <a:spcAft>
                <a:spcPct val="0"/>
              </a:spcAft>
            </a:pPr>
            <a:fld id="{B52E67CA-35AF-A745-83ED-811EAAD9C560}" type="slidenum">
              <a:rPr lang="ar-sa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pPr defTabSz="914400" rtl="1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ar-sa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0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5539437" y="1515542"/>
            <a:ext cx="36750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 err="1" smtClean="0">
                <a:solidFill>
                  <a:srgbClr val="0000FF"/>
                </a:solidFill>
                <a:cs typeface="Calibri"/>
              </a:rPr>
              <a:t>Sviluppo</a:t>
            </a:r>
            <a:r>
              <a:rPr lang="en-GB" sz="4800" b="1" dirty="0" smtClean="0">
                <a:solidFill>
                  <a:srgbClr val="0000FF"/>
                </a:solidFill>
                <a:cs typeface="Calibri"/>
              </a:rPr>
              <a:t> </a:t>
            </a:r>
            <a:r>
              <a:rPr lang="en-GB" sz="4800" b="1" dirty="0" err="1" smtClean="0">
                <a:solidFill>
                  <a:srgbClr val="0000FF"/>
                </a:solidFill>
                <a:cs typeface="Calibri"/>
              </a:rPr>
              <a:t>corpo-mente</a:t>
            </a:r>
            <a:endParaRPr lang="en-GB" sz="4800" b="1" dirty="0">
              <a:solidFill>
                <a:srgbClr val="0000FF"/>
              </a:solidFill>
              <a:cs typeface="Calibri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886534" y="3275808"/>
            <a:ext cx="30288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Valentino Cherubini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SOD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Diabetologia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Pediatrica</a:t>
            </a:r>
            <a:endParaRPr lang="en-GB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Azienda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Ospedaliero-Universitaria</a:t>
            </a:r>
            <a:endParaRPr lang="en-GB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Ospedali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Riuniti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Ancona</a:t>
            </a:r>
            <a:endParaRPr lang="en-GB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Presidio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“G. </a:t>
            </a:r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Salesi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</a:p>
          <a:p>
            <a:pPr algn="ctr"/>
            <a:r>
              <a:rPr lang="en-GB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v.cherubini@univpm.it</a:t>
            </a:r>
            <a:endParaRPr lang="en-GB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Immagine 7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8" y="877"/>
            <a:ext cx="5468931" cy="611999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234266" y="6283869"/>
            <a:ext cx="305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404040"/>
                </a:solidFill>
              </a:rPr>
              <a:t>Ancona</a:t>
            </a:r>
            <a:r>
              <a:rPr lang="en-GB" sz="2000" dirty="0" smtClean="0">
                <a:solidFill>
                  <a:srgbClr val="404040"/>
                </a:solidFill>
              </a:rPr>
              <a:t>, 1-2 </a:t>
            </a:r>
            <a:r>
              <a:rPr lang="en-GB" sz="2000" dirty="0" err="1" smtClean="0">
                <a:solidFill>
                  <a:srgbClr val="404040"/>
                </a:solidFill>
              </a:rPr>
              <a:t>dicembre</a:t>
            </a:r>
            <a:r>
              <a:rPr lang="en-GB" sz="2000" dirty="0" smtClean="0">
                <a:solidFill>
                  <a:srgbClr val="404040"/>
                </a:solidFill>
              </a:rPr>
              <a:t> 2017</a:t>
            </a:r>
            <a:endParaRPr lang="en-GB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2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1"/>
            <a:ext cx="9144000" cy="1223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ttore 1 7"/>
          <p:cNvCxnSpPr/>
          <p:nvPr/>
        </p:nvCxnSpPr>
        <p:spPr>
          <a:xfrm>
            <a:off x="0" y="1229939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282701" y="0"/>
            <a:ext cx="6515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Modificazioni fisiche e </a:t>
            </a:r>
          </a:p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comparsa dei caratteri sessuali</a:t>
            </a:r>
            <a:endParaRPr lang="it-IT" sz="3600" dirty="0">
              <a:solidFill>
                <a:srgbClr val="0000FF"/>
              </a:solidFill>
            </a:endParaRPr>
          </a:p>
        </p:txBody>
      </p:sp>
      <p:pic>
        <p:nvPicPr>
          <p:cNvPr id="5" name="Immagine 4" descr="Senza tito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839" y="1555618"/>
            <a:ext cx="6586961" cy="4777449"/>
          </a:xfrm>
          <a:prstGeom prst="rect">
            <a:avLst/>
          </a:prstGeom>
          <a:ln w="9525">
            <a:solidFill>
              <a:srgbClr val="68313F"/>
            </a:solidFill>
          </a:ln>
        </p:spPr>
      </p:pic>
      <p:sp>
        <p:nvSpPr>
          <p:cNvPr id="6" name="Rettangolo 5"/>
          <p:cNvSpPr/>
          <p:nvPr/>
        </p:nvSpPr>
        <p:spPr>
          <a:xfrm>
            <a:off x="5526582" y="6587067"/>
            <a:ext cx="3668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(Abreu AP, Kaiser UB. Lancet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Diabetes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Endocrinol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2016)</a:t>
            </a: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1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po 50"/>
          <p:cNvGrpSpPr/>
          <p:nvPr/>
        </p:nvGrpSpPr>
        <p:grpSpPr>
          <a:xfrm>
            <a:off x="3004724" y="513493"/>
            <a:ext cx="1693502" cy="2394807"/>
            <a:chOff x="3004724" y="513493"/>
            <a:chExt cx="1693502" cy="2394807"/>
          </a:xfrm>
        </p:grpSpPr>
        <p:sp>
          <p:nvSpPr>
            <p:cNvPr id="46" name="Figura a mano libera 45"/>
            <p:cNvSpPr/>
            <p:nvPr/>
          </p:nvSpPr>
          <p:spPr>
            <a:xfrm>
              <a:off x="3004724" y="513493"/>
              <a:ext cx="1021637" cy="1346674"/>
            </a:xfrm>
            <a:custGeom>
              <a:avLst/>
              <a:gdLst>
                <a:gd name="connsiteX0" fmla="*/ 1021637 w 1021637"/>
                <a:gd name="connsiteY0" fmla="*/ 1253541 h 1346674"/>
                <a:gd name="connsiteX1" fmla="*/ 915803 w 1021637"/>
                <a:gd name="connsiteY1" fmla="*/ 1270474 h 1346674"/>
                <a:gd name="connsiteX2" fmla="*/ 822670 w 1021637"/>
                <a:gd name="connsiteY2" fmla="*/ 1024941 h 1346674"/>
                <a:gd name="connsiteX3" fmla="*/ 653337 w 1021637"/>
                <a:gd name="connsiteY3" fmla="*/ 686274 h 1346674"/>
                <a:gd name="connsiteX4" fmla="*/ 691437 w 1021637"/>
                <a:gd name="connsiteY4" fmla="*/ 406874 h 1346674"/>
                <a:gd name="connsiteX5" fmla="*/ 826903 w 1021637"/>
                <a:gd name="connsiteY5" fmla="*/ 169807 h 1346674"/>
                <a:gd name="connsiteX6" fmla="*/ 759170 w 1021637"/>
                <a:gd name="connsiteY6" fmla="*/ 241774 h 1346674"/>
                <a:gd name="connsiteX7" fmla="*/ 522103 w 1021637"/>
                <a:gd name="connsiteY7" fmla="*/ 220607 h 1346674"/>
                <a:gd name="connsiteX8" fmla="*/ 344303 w 1021637"/>
                <a:gd name="connsiteY8" fmla="*/ 148641 h 1346674"/>
                <a:gd name="connsiteX9" fmla="*/ 242703 w 1021637"/>
                <a:gd name="connsiteY9" fmla="*/ 474 h 1346674"/>
                <a:gd name="connsiteX10" fmla="*/ 276570 w 1021637"/>
                <a:gd name="connsiteY10" fmla="*/ 106307 h 1346674"/>
                <a:gd name="connsiteX11" fmla="*/ 276570 w 1021637"/>
                <a:gd name="connsiteY11" fmla="*/ 237541 h 1346674"/>
                <a:gd name="connsiteX12" fmla="*/ 191903 w 1021637"/>
                <a:gd name="connsiteY12" fmla="*/ 368774 h 1346674"/>
                <a:gd name="connsiteX13" fmla="*/ 1403 w 1021637"/>
                <a:gd name="connsiteY13" fmla="*/ 432274 h 1346674"/>
                <a:gd name="connsiteX14" fmla="*/ 119937 w 1021637"/>
                <a:gd name="connsiteY14" fmla="*/ 415341 h 1346674"/>
                <a:gd name="connsiteX15" fmla="*/ 382403 w 1021637"/>
                <a:gd name="connsiteY15" fmla="*/ 563507 h 1346674"/>
                <a:gd name="connsiteX16" fmla="*/ 691437 w 1021637"/>
                <a:gd name="connsiteY16" fmla="*/ 825974 h 1346674"/>
                <a:gd name="connsiteX17" fmla="*/ 881937 w 1021637"/>
                <a:gd name="connsiteY17" fmla="*/ 1194274 h 1346674"/>
                <a:gd name="connsiteX18" fmla="*/ 903103 w 1021637"/>
                <a:gd name="connsiteY18" fmla="*/ 1317041 h 1346674"/>
                <a:gd name="connsiteX19" fmla="*/ 865003 w 1021637"/>
                <a:gd name="connsiteY19" fmla="*/ 1346674 h 134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1637" h="1346674">
                  <a:moveTo>
                    <a:pt x="1021637" y="1253541"/>
                  </a:moveTo>
                  <a:cubicBezTo>
                    <a:pt x="985300" y="1281057"/>
                    <a:pt x="948964" y="1308574"/>
                    <a:pt x="915803" y="1270474"/>
                  </a:cubicBezTo>
                  <a:cubicBezTo>
                    <a:pt x="882642" y="1232374"/>
                    <a:pt x="866414" y="1122308"/>
                    <a:pt x="822670" y="1024941"/>
                  </a:cubicBezTo>
                  <a:cubicBezTo>
                    <a:pt x="778926" y="927574"/>
                    <a:pt x="675209" y="789285"/>
                    <a:pt x="653337" y="686274"/>
                  </a:cubicBezTo>
                  <a:cubicBezTo>
                    <a:pt x="631465" y="583263"/>
                    <a:pt x="662509" y="492952"/>
                    <a:pt x="691437" y="406874"/>
                  </a:cubicBezTo>
                  <a:cubicBezTo>
                    <a:pt x="720365" y="320796"/>
                    <a:pt x="815614" y="197324"/>
                    <a:pt x="826903" y="169807"/>
                  </a:cubicBezTo>
                  <a:cubicBezTo>
                    <a:pt x="838192" y="142290"/>
                    <a:pt x="809970" y="233307"/>
                    <a:pt x="759170" y="241774"/>
                  </a:cubicBezTo>
                  <a:cubicBezTo>
                    <a:pt x="708370" y="250241"/>
                    <a:pt x="591248" y="236129"/>
                    <a:pt x="522103" y="220607"/>
                  </a:cubicBezTo>
                  <a:cubicBezTo>
                    <a:pt x="452958" y="205085"/>
                    <a:pt x="390869" y="185330"/>
                    <a:pt x="344303" y="148641"/>
                  </a:cubicBezTo>
                  <a:cubicBezTo>
                    <a:pt x="297737" y="111952"/>
                    <a:pt x="253992" y="7530"/>
                    <a:pt x="242703" y="474"/>
                  </a:cubicBezTo>
                  <a:cubicBezTo>
                    <a:pt x="231414" y="-6582"/>
                    <a:pt x="270926" y="66796"/>
                    <a:pt x="276570" y="106307"/>
                  </a:cubicBezTo>
                  <a:cubicBezTo>
                    <a:pt x="282214" y="145818"/>
                    <a:pt x="290681" y="193797"/>
                    <a:pt x="276570" y="237541"/>
                  </a:cubicBezTo>
                  <a:cubicBezTo>
                    <a:pt x="262459" y="281285"/>
                    <a:pt x="237764" y="336319"/>
                    <a:pt x="191903" y="368774"/>
                  </a:cubicBezTo>
                  <a:cubicBezTo>
                    <a:pt x="146042" y="401229"/>
                    <a:pt x="13397" y="424513"/>
                    <a:pt x="1403" y="432274"/>
                  </a:cubicBezTo>
                  <a:cubicBezTo>
                    <a:pt x="-10591" y="440035"/>
                    <a:pt x="56437" y="393469"/>
                    <a:pt x="119937" y="415341"/>
                  </a:cubicBezTo>
                  <a:cubicBezTo>
                    <a:pt x="183437" y="437213"/>
                    <a:pt x="287153" y="495068"/>
                    <a:pt x="382403" y="563507"/>
                  </a:cubicBezTo>
                  <a:cubicBezTo>
                    <a:pt x="477653" y="631946"/>
                    <a:pt x="608181" y="720846"/>
                    <a:pt x="691437" y="825974"/>
                  </a:cubicBezTo>
                  <a:cubicBezTo>
                    <a:pt x="774693" y="931102"/>
                    <a:pt x="846659" y="1112430"/>
                    <a:pt x="881937" y="1194274"/>
                  </a:cubicBezTo>
                  <a:cubicBezTo>
                    <a:pt x="917215" y="1276118"/>
                    <a:pt x="905925" y="1291641"/>
                    <a:pt x="903103" y="1317041"/>
                  </a:cubicBezTo>
                  <a:cubicBezTo>
                    <a:pt x="900281" y="1342441"/>
                    <a:pt x="865003" y="1346674"/>
                    <a:pt x="865003" y="1346674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igura a mano libera 46"/>
            <p:cNvSpPr/>
            <p:nvPr/>
          </p:nvSpPr>
          <p:spPr>
            <a:xfrm>
              <a:off x="3771900" y="910167"/>
              <a:ext cx="926326" cy="220133"/>
            </a:xfrm>
            <a:custGeom>
              <a:avLst/>
              <a:gdLst>
                <a:gd name="connsiteX0" fmla="*/ 0 w 926326"/>
                <a:gd name="connsiteY0" fmla="*/ 0 h 220133"/>
                <a:gd name="connsiteX1" fmla="*/ 76200 w 926326"/>
                <a:gd name="connsiteY1" fmla="*/ 114300 h 220133"/>
                <a:gd name="connsiteX2" fmla="*/ 296333 w 926326"/>
                <a:gd name="connsiteY2" fmla="*/ 220133 h 220133"/>
                <a:gd name="connsiteX3" fmla="*/ 533400 w 926326"/>
                <a:gd name="connsiteY3" fmla="*/ 220133 h 220133"/>
                <a:gd name="connsiteX4" fmla="*/ 893233 w 926326"/>
                <a:gd name="connsiteY4" fmla="*/ 114300 h 220133"/>
                <a:gd name="connsiteX5" fmla="*/ 910167 w 926326"/>
                <a:gd name="connsiteY5" fmla="*/ 8466 h 22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6326" h="220133">
                  <a:moveTo>
                    <a:pt x="0" y="0"/>
                  </a:moveTo>
                  <a:cubicBezTo>
                    <a:pt x="13405" y="38805"/>
                    <a:pt x="26811" y="77611"/>
                    <a:pt x="76200" y="114300"/>
                  </a:cubicBezTo>
                  <a:cubicBezTo>
                    <a:pt x="125589" y="150989"/>
                    <a:pt x="220133" y="202494"/>
                    <a:pt x="296333" y="220133"/>
                  </a:cubicBezTo>
                  <a:cubicBezTo>
                    <a:pt x="372533" y="237772"/>
                    <a:pt x="433917" y="237772"/>
                    <a:pt x="533400" y="220133"/>
                  </a:cubicBezTo>
                  <a:cubicBezTo>
                    <a:pt x="632883" y="202494"/>
                    <a:pt x="830439" y="149578"/>
                    <a:pt x="893233" y="114300"/>
                  </a:cubicBezTo>
                  <a:cubicBezTo>
                    <a:pt x="956027" y="79022"/>
                    <a:pt x="910167" y="8466"/>
                    <a:pt x="910167" y="8466"/>
                  </a:cubicBez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igura a mano libera 48"/>
            <p:cNvSpPr/>
            <p:nvPr/>
          </p:nvSpPr>
          <p:spPr>
            <a:xfrm>
              <a:off x="3296785" y="1147233"/>
              <a:ext cx="933914" cy="1695207"/>
            </a:xfrm>
            <a:custGeom>
              <a:avLst/>
              <a:gdLst>
                <a:gd name="connsiteX0" fmla="*/ 187248 w 969914"/>
                <a:gd name="connsiteY0" fmla="*/ 0 h 1695207"/>
                <a:gd name="connsiteX1" fmla="*/ 5215 w 969914"/>
                <a:gd name="connsiteY1" fmla="*/ 330200 h 1695207"/>
                <a:gd name="connsiteX2" fmla="*/ 81415 w 969914"/>
                <a:gd name="connsiteY2" fmla="*/ 952500 h 1695207"/>
                <a:gd name="connsiteX3" fmla="*/ 403148 w 969914"/>
                <a:gd name="connsiteY3" fmla="*/ 1392767 h 1695207"/>
                <a:gd name="connsiteX4" fmla="*/ 928082 w 969914"/>
                <a:gd name="connsiteY4" fmla="*/ 1689100 h 1695207"/>
                <a:gd name="connsiteX5" fmla="*/ 936548 w 969914"/>
                <a:gd name="connsiteY5" fmla="*/ 1600200 h 169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9914" h="1695207">
                  <a:moveTo>
                    <a:pt x="187248" y="0"/>
                  </a:moveTo>
                  <a:cubicBezTo>
                    <a:pt x="105051" y="85725"/>
                    <a:pt x="22854" y="171450"/>
                    <a:pt x="5215" y="330200"/>
                  </a:cubicBezTo>
                  <a:cubicBezTo>
                    <a:pt x="-12424" y="488950"/>
                    <a:pt x="15093" y="775406"/>
                    <a:pt x="81415" y="952500"/>
                  </a:cubicBezTo>
                  <a:cubicBezTo>
                    <a:pt x="147737" y="1129594"/>
                    <a:pt x="262037" y="1270000"/>
                    <a:pt x="403148" y="1392767"/>
                  </a:cubicBezTo>
                  <a:cubicBezTo>
                    <a:pt x="544259" y="1515534"/>
                    <a:pt x="839182" y="1654528"/>
                    <a:pt x="928082" y="1689100"/>
                  </a:cubicBezTo>
                  <a:cubicBezTo>
                    <a:pt x="1016982" y="1723672"/>
                    <a:pt x="936548" y="1600200"/>
                    <a:pt x="936548" y="1600200"/>
                  </a:cubicBez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igura a mano libera 49"/>
            <p:cNvSpPr/>
            <p:nvPr/>
          </p:nvSpPr>
          <p:spPr>
            <a:xfrm>
              <a:off x="4169833" y="2794000"/>
              <a:ext cx="93693" cy="114300"/>
            </a:xfrm>
            <a:custGeom>
              <a:avLst/>
              <a:gdLst>
                <a:gd name="connsiteX0" fmla="*/ 0 w 93693"/>
                <a:gd name="connsiteY0" fmla="*/ 0 h 114300"/>
                <a:gd name="connsiteX1" fmla="*/ 50800 w 93693"/>
                <a:gd name="connsiteY1" fmla="*/ 16933 h 114300"/>
                <a:gd name="connsiteX2" fmla="*/ 93134 w 93693"/>
                <a:gd name="connsiteY2" fmla="*/ 97367 h 114300"/>
                <a:gd name="connsiteX3" fmla="*/ 76200 w 93693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93" h="114300">
                  <a:moveTo>
                    <a:pt x="0" y="0"/>
                  </a:moveTo>
                  <a:cubicBezTo>
                    <a:pt x="17639" y="352"/>
                    <a:pt x="35278" y="705"/>
                    <a:pt x="50800" y="16933"/>
                  </a:cubicBezTo>
                  <a:cubicBezTo>
                    <a:pt x="66322" y="33161"/>
                    <a:pt x="88901" y="81139"/>
                    <a:pt x="93134" y="97367"/>
                  </a:cubicBezTo>
                  <a:cubicBezTo>
                    <a:pt x="97367" y="113595"/>
                    <a:pt x="76200" y="114300"/>
                    <a:pt x="76200" y="114300"/>
                  </a:cubicBezTo>
                </a:path>
              </a:pathLst>
            </a:custGeom>
            <a:ln w="1905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Figura a mano libera 15"/>
          <p:cNvSpPr/>
          <p:nvPr/>
        </p:nvSpPr>
        <p:spPr>
          <a:xfrm>
            <a:off x="3822582" y="1620878"/>
            <a:ext cx="837776" cy="1021784"/>
          </a:xfrm>
          <a:custGeom>
            <a:avLst/>
            <a:gdLst>
              <a:gd name="connsiteX0" fmla="*/ 118 w 837776"/>
              <a:gd name="connsiteY0" fmla="*/ 347622 h 1021784"/>
              <a:gd name="connsiteX1" fmla="*/ 169452 w 837776"/>
              <a:gd name="connsiteY1" fmla="*/ 292589 h 1021784"/>
              <a:gd name="connsiteX2" fmla="*/ 283752 w 837776"/>
              <a:gd name="connsiteY2" fmla="*/ 207922 h 1021784"/>
              <a:gd name="connsiteX3" fmla="*/ 330318 w 837776"/>
              <a:gd name="connsiteY3" fmla="*/ 135955 h 1021784"/>
              <a:gd name="connsiteX4" fmla="*/ 372652 w 837776"/>
              <a:gd name="connsiteY4" fmla="*/ 42822 h 1021784"/>
              <a:gd name="connsiteX5" fmla="*/ 393818 w 837776"/>
              <a:gd name="connsiteY5" fmla="*/ 489 h 1021784"/>
              <a:gd name="connsiteX6" fmla="*/ 431918 w 837776"/>
              <a:gd name="connsiteY6" fmla="*/ 68222 h 1021784"/>
              <a:gd name="connsiteX7" fmla="*/ 482718 w 837776"/>
              <a:gd name="connsiteY7" fmla="*/ 169822 h 1021784"/>
              <a:gd name="connsiteX8" fmla="*/ 601252 w 837776"/>
              <a:gd name="connsiteY8" fmla="*/ 250255 h 1021784"/>
              <a:gd name="connsiteX9" fmla="*/ 715552 w 837776"/>
              <a:gd name="connsiteY9" fmla="*/ 305289 h 1021784"/>
              <a:gd name="connsiteX10" fmla="*/ 817152 w 837776"/>
              <a:gd name="connsiteY10" fmla="*/ 351855 h 1021784"/>
              <a:gd name="connsiteX11" fmla="*/ 821385 w 837776"/>
              <a:gd name="connsiteY11" fmla="*/ 351855 h 1021784"/>
              <a:gd name="connsiteX12" fmla="*/ 639352 w 837776"/>
              <a:gd name="connsiteY12" fmla="*/ 525422 h 1021784"/>
              <a:gd name="connsiteX13" fmla="*/ 537752 w 837776"/>
              <a:gd name="connsiteY13" fmla="*/ 677822 h 1021784"/>
              <a:gd name="connsiteX14" fmla="*/ 495418 w 837776"/>
              <a:gd name="connsiteY14" fmla="*/ 847155 h 1021784"/>
              <a:gd name="connsiteX15" fmla="*/ 478485 w 837776"/>
              <a:gd name="connsiteY15" fmla="*/ 965689 h 1021784"/>
              <a:gd name="connsiteX16" fmla="*/ 474252 w 837776"/>
              <a:gd name="connsiteY16" fmla="*/ 1012255 h 1021784"/>
              <a:gd name="connsiteX17" fmla="*/ 402285 w 837776"/>
              <a:gd name="connsiteY17" fmla="*/ 783655 h 1021784"/>
              <a:gd name="connsiteX18" fmla="*/ 287985 w 837776"/>
              <a:gd name="connsiteY18" fmla="*/ 580455 h 1021784"/>
              <a:gd name="connsiteX19" fmla="*/ 224485 w 837776"/>
              <a:gd name="connsiteY19" fmla="*/ 525422 h 1021784"/>
              <a:gd name="connsiteX20" fmla="*/ 144052 w 837776"/>
              <a:gd name="connsiteY20" fmla="*/ 444989 h 1021784"/>
              <a:gd name="connsiteX21" fmla="*/ 118 w 837776"/>
              <a:gd name="connsiteY21" fmla="*/ 347622 h 10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7776" h="1021784">
                <a:moveTo>
                  <a:pt x="118" y="347622"/>
                </a:moveTo>
                <a:cubicBezTo>
                  <a:pt x="4351" y="322222"/>
                  <a:pt x="122180" y="315872"/>
                  <a:pt x="169452" y="292589"/>
                </a:cubicBezTo>
                <a:cubicBezTo>
                  <a:pt x="216724" y="269306"/>
                  <a:pt x="256941" y="234028"/>
                  <a:pt x="283752" y="207922"/>
                </a:cubicBezTo>
                <a:cubicBezTo>
                  <a:pt x="310563" y="181816"/>
                  <a:pt x="315501" y="163472"/>
                  <a:pt x="330318" y="135955"/>
                </a:cubicBezTo>
                <a:cubicBezTo>
                  <a:pt x="345135" y="108438"/>
                  <a:pt x="362069" y="65400"/>
                  <a:pt x="372652" y="42822"/>
                </a:cubicBezTo>
                <a:cubicBezTo>
                  <a:pt x="383235" y="20244"/>
                  <a:pt x="383940" y="-3744"/>
                  <a:pt x="393818" y="489"/>
                </a:cubicBezTo>
                <a:cubicBezTo>
                  <a:pt x="403696" y="4722"/>
                  <a:pt x="417101" y="40000"/>
                  <a:pt x="431918" y="68222"/>
                </a:cubicBezTo>
                <a:cubicBezTo>
                  <a:pt x="446735" y="96444"/>
                  <a:pt x="454496" y="139483"/>
                  <a:pt x="482718" y="169822"/>
                </a:cubicBezTo>
                <a:cubicBezTo>
                  <a:pt x="510940" y="200161"/>
                  <a:pt x="562446" y="227677"/>
                  <a:pt x="601252" y="250255"/>
                </a:cubicBezTo>
                <a:cubicBezTo>
                  <a:pt x="640058" y="272833"/>
                  <a:pt x="679569" y="288356"/>
                  <a:pt x="715552" y="305289"/>
                </a:cubicBezTo>
                <a:cubicBezTo>
                  <a:pt x="751535" y="322222"/>
                  <a:pt x="799513" y="344094"/>
                  <a:pt x="817152" y="351855"/>
                </a:cubicBezTo>
                <a:cubicBezTo>
                  <a:pt x="834791" y="359616"/>
                  <a:pt x="851018" y="322927"/>
                  <a:pt x="821385" y="351855"/>
                </a:cubicBezTo>
                <a:cubicBezTo>
                  <a:pt x="791752" y="380783"/>
                  <a:pt x="686624" y="471094"/>
                  <a:pt x="639352" y="525422"/>
                </a:cubicBezTo>
                <a:cubicBezTo>
                  <a:pt x="592080" y="579750"/>
                  <a:pt x="561741" y="624200"/>
                  <a:pt x="537752" y="677822"/>
                </a:cubicBezTo>
                <a:cubicBezTo>
                  <a:pt x="513763" y="731444"/>
                  <a:pt x="505296" y="799177"/>
                  <a:pt x="495418" y="847155"/>
                </a:cubicBezTo>
                <a:cubicBezTo>
                  <a:pt x="485540" y="895133"/>
                  <a:pt x="482013" y="938172"/>
                  <a:pt x="478485" y="965689"/>
                </a:cubicBezTo>
                <a:cubicBezTo>
                  <a:pt x="474957" y="993206"/>
                  <a:pt x="486952" y="1042594"/>
                  <a:pt x="474252" y="1012255"/>
                </a:cubicBezTo>
                <a:cubicBezTo>
                  <a:pt x="461552" y="981916"/>
                  <a:pt x="433329" y="855622"/>
                  <a:pt x="402285" y="783655"/>
                </a:cubicBezTo>
                <a:cubicBezTo>
                  <a:pt x="371241" y="711688"/>
                  <a:pt x="317618" y="623494"/>
                  <a:pt x="287985" y="580455"/>
                </a:cubicBezTo>
                <a:cubicBezTo>
                  <a:pt x="258352" y="537416"/>
                  <a:pt x="248474" y="548000"/>
                  <a:pt x="224485" y="525422"/>
                </a:cubicBezTo>
                <a:cubicBezTo>
                  <a:pt x="200496" y="502844"/>
                  <a:pt x="181446" y="473211"/>
                  <a:pt x="144052" y="444989"/>
                </a:cubicBezTo>
                <a:cubicBezTo>
                  <a:pt x="106658" y="416767"/>
                  <a:pt x="-4115" y="373022"/>
                  <a:pt x="118" y="347622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igura a mano libera 51"/>
          <p:cNvSpPr/>
          <p:nvPr/>
        </p:nvSpPr>
        <p:spPr>
          <a:xfrm>
            <a:off x="4673600" y="1017789"/>
            <a:ext cx="68203" cy="27844"/>
          </a:xfrm>
          <a:custGeom>
            <a:avLst/>
            <a:gdLst>
              <a:gd name="connsiteX0" fmla="*/ 0 w 68203"/>
              <a:gd name="connsiteY0" fmla="*/ 2444 h 27844"/>
              <a:gd name="connsiteX1" fmla="*/ 63500 w 68203"/>
              <a:gd name="connsiteY1" fmla="*/ 2444 h 27844"/>
              <a:gd name="connsiteX2" fmla="*/ 63500 w 68203"/>
              <a:gd name="connsiteY2" fmla="*/ 27844 h 2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203" h="27844">
                <a:moveTo>
                  <a:pt x="0" y="2444"/>
                </a:moveTo>
                <a:cubicBezTo>
                  <a:pt x="26458" y="327"/>
                  <a:pt x="52917" y="-1789"/>
                  <a:pt x="63500" y="2444"/>
                </a:cubicBezTo>
                <a:cubicBezTo>
                  <a:pt x="74083" y="6677"/>
                  <a:pt x="63500" y="27844"/>
                  <a:pt x="63500" y="27844"/>
                </a:cubicBezTo>
              </a:path>
            </a:pathLst>
          </a:custGeom>
          <a:ln w="19050" cap="rnd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e 30"/>
          <p:cNvSpPr/>
          <p:nvPr/>
        </p:nvSpPr>
        <p:spPr>
          <a:xfrm rot="2248475">
            <a:off x="3927215" y="5554133"/>
            <a:ext cx="609951" cy="812800"/>
          </a:xfrm>
          <a:prstGeom prst="ellipse">
            <a:avLst/>
          </a:prstGeom>
          <a:noFill/>
          <a:ln w="38100" cmpd="sng">
            <a:solidFill>
              <a:srgbClr val="00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Connettore 2 34"/>
          <p:cNvCxnSpPr/>
          <p:nvPr/>
        </p:nvCxnSpPr>
        <p:spPr>
          <a:xfrm>
            <a:off x="4248610" y="3201760"/>
            <a:ext cx="0" cy="43890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>
            <a:off x="4243246" y="4923217"/>
            <a:ext cx="0" cy="43890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4 105"/>
          <p:cNvCxnSpPr/>
          <p:nvPr/>
        </p:nvCxnSpPr>
        <p:spPr>
          <a:xfrm rot="10800000">
            <a:off x="2777083" y="1761763"/>
            <a:ext cx="980802" cy="4198771"/>
          </a:xfrm>
          <a:prstGeom prst="bentConnector3">
            <a:avLst>
              <a:gd name="adj1" fmla="val 145751"/>
            </a:avLst>
          </a:prstGeom>
          <a:ln w="28575" cmpd="sng">
            <a:solidFill>
              <a:srgbClr val="000000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2 118"/>
          <p:cNvCxnSpPr/>
          <p:nvPr/>
        </p:nvCxnSpPr>
        <p:spPr>
          <a:xfrm>
            <a:off x="2341577" y="4588934"/>
            <a:ext cx="1173966" cy="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CasellaDiTesto 121"/>
          <p:cNvSpPr txBox="1"/>
          <p:nvPr/>
        </p:nvSpPr>
        <p:spPr>
          <a:xfrm>
            <a:off x="1811859" y="5979071"/>
            <a:ext cx="2086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Feedback </a:t>
            </a:r>
            <a:r>
              <a:rPr lang="en-GB" sz="1600" dirty="0"/>
              <a:t>m</a:t>
            </a:r>
            <a:r>
              <a:rPr lang="en-GB" sz="1600" dirty="0" smtClean="0"/>
              <a:t>echanism</a:t>
            </a:r>
            <a:endParaRPr lang="en-GB" sz="1600" dirty="0"/>
          </a:p>
        </p:txBody>
      </p:sp>
      <p:sp>
        <p:nvSpPr>
          <p:cNvPr id="26" name="Rettangolo arrotondato 25"/>
          <p:cNvSpPr/>
          <p:nvPr/>
        </p:nvSpPr>
        <p:spPr>
          <a:xfrm>
            <a:off x="2844815" y="321764"/>
            <a:ext cx="2768534" cy="2879996"/>
          </a:xfrm>
          <a:prstGeom prst="roundRect">
            <a:avLst/>
          </a:prstGeom>
          <a:noFill/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igura a mano libera 8"/>
          <p:cNvSpPr/>
          <p:nvPr/>
        </p:nvSpPr>
        <p:spPr>
          <a:xfrm>
            <a:off x="3515543" y="923953"/>
            <a:ext cx="40745" cy="22225"/>
          </a:xfrm>
          <a:custGeom>
            <a:avLst/>
            <a:gdLst>
              <a:gd name="connsiteX0" fmla="*/ 41275 w 41275"/>
              <a:gd name="connsiteY0" fmla="*/ 0 h 22225"/>
              <a:gd name="connsiteX1" fmla="*/ 0 w 41275"/>
              <a:gd name="connsiteY1" fmla="*/ 22225 h 22225"/>
              <a:gd name="connsiteX2" fmla="*/ 41275 w 41275"/>
              <a:gd name="connsiteY2" fmla="*/ 0 h 2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75" h="22225">
                <a:moveTo>
                  <a:pt x="41275" y="0"/>
                </a:moveTo>
                <a:lnTo>
                  <a:pt x="0" y="22225"/>
                </a:lnTo>
                <a:lnTo>
                  <a:pt x="41275" y="0"/>
                </a:lnTo>
                <a:close/>
              </a:path>
            </a:pathLst>
          </a:cu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/>
          <p:cNvSpPr txBox="1"/>
          <p:nvPr/>
        </p:nvSpPr>
        <p:spPr>
          <a:xfrm>
            <a:off x="3262302" y="707478"/>
            <a:ext cx="48226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Glu</a:t>
            </a:r>
            <a:endParaRPr lang="en-GB" sz="1600" b="1" dirty="0"/>
          </a:p>
        </p:txBody>
      </p:sp>
      <p:sp>
        <p:nvSpPr>
          <p:cNvPr id="125" name="CasellaDiTesto 124"/>
          <p:cNvSpPr txBox="1"/>
          <p:nvPr/>
        </p:nvSpPr>
        <p:spPr>
          <a:xfrm>
            <a:off x="4547475" y="5537200"/>
            <a:ext cx="1220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0000FF"/>
                </a:solidFill>
              </a:rPr>
              <a:t>Testosteron</a:t>
            </a:r>
            <a:endParaRPr lang="en-GB" sz="1600" b="1" dirty="0" smtClean="0">
              <a:solidFill>
                <a:srgbClr val="0000FF"/>
              </a:solidFill>
            </a:endParaRPr>
          </a:p>
          <a:p>
            <a:r>
              <a:rPr lang="en-GB" sz="1600" b="1" dirty="0" err="1" smtClean="0">
                <a:solidFill>
                  <a:srgbClr val="0000FF"/>
                </a:solidFill>
              </a:rPr>
              <a:t>Estradiol</a:t>
            </a:r>
            <a:r>
              <a:rPr lang="en-GB" sz="16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1600" b="1" dirty="0" err="1" smtClean="0">
                <a:solidFill>
                  <a:srgbClr val="0000FF"/>
                </a:solidFill>
              </a:rPr>
              <a:t>Progesteron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26" name="CasellaDiTesto 125"/>
          <p:cNvSpPr txBox="1"/>
          <p:nvPr/>
        </p:nvSpPr>
        <p:spPr>
          <a:xfrm>
            <a:off x="4547475" y="6299201"/>
            <a:ext cx="1163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0000FF"/>
                </a:solidFill>
              </a:rPr>
              <a:t>Inhibin</a:t>
            </a:r>
            <a:r>
              <a:rPr lang="en-GB" sz="1600" b="1" dirty="0" smtClean="0">
                <a:solidFill>
                  <a:srgbClr val="0000FF"/>
                </a:solidFill>
              </a:rPr>
              <a:t> A, B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29" name="CasellaDiTesto 128"/>
          <p:cNvSpPr txBox="1"/>
          <p:nvPr/>
        </p:nvSpPr>
        <p:spPr>
          <a:xfrm>
            <a:off x="9537" y="4251872"/>
            <a:ext cx="2390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984807"/>
                </a:solidFill>
              </a:rPr>
              <a:t>Adenohypophisis</a:t>
            </a:r>
            <a:endParaRPr lang="en-GB" sz="2400" b="1" dirty="0">
              <a:solidFill>
                <a:srgbClr val="984807"/>
              </a:solidFill>
            </a:endParaRPr>
          </a:p>
        </p:txBody>
      </p:sp>
      <p:sp>
        <p:nvSpPr>
          <p:cNvPr id="137" name="CasellaDiTesto 136"/>
          <p:cNvSpPr txBox="1"/>
          <p:nvPr/>
        </p:nvSpPr>
        <p:spPr>
          <a:xfrm>
            <a:off x="4573166" y="3302113"/>
            <a:ext cx="670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0000FF"/>
                </a:solidFill>
              </a:rPr>
              <a:t>GnRH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38" name="CasellaDiTesto 137"/>
          <p:cNvSpPr txBox="1"/>
          <p:nvPr/>
        </p:nvSpPr>
        <p:spPr>
          <a:xfrm>
            <a:off x="4573166" y="4923217"/>
            <a:ext cx="809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LH/FSH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37" name="Figura a mano libera 36"/>
          <p:cNvSpPr/>
          <p:nvPr/>
        </p:nvSpPr>
        <p:spPr>
          <a:xfrm>
            <a:off x="3858789" y="3667103"/>
            <a:ext cx="855736" cy="1169538"/>
          </a:xfrm>
          <a:custGeom>
            <a:avLst/>
            <a:gdLst>
              <a:gd name="connsiteX0" fmla="*/ 187126 w 855736"/>
              <a:gd name="connsiteY0" fmla="*/ 0 h 1169538"/>
              <a:gd name="connsiteX1" fmla="*/ 326826 w 855736"/>
              <a:gd name="connsiteY1" fmla="*/ 160867 h 1169538"/>
              <a:gd name="connsiteX2" fmla="*/ 343760 w 855736"/>
              <a:gd name="connsiteY2" fmla="*/ 347133 h 1169538"/>
              <a:gd name="connsiteX3" fmla="*/ 68593 w 855736"/>
              <a:gd name="connsiteY3" fmla="*/ 664633 h 1169538"/>
              <a:gd name="connsiteX4" fmla="*/ 860 w 855736"/>
              <a:gd name="connsiteY4" fmla="*/ 927100 h 1169538"/>
              <a:gd name="connsiteX5" fmla="*/ 98226 w 855736"/>
              <a:gd name="connsiteY5" fmla="*/ 1096433 h 1169538"/>
              <a:gd name="connsiteX6" fmla="*/ 424193 w 855736"/>
              <a:gd name="connsiteY6" fmla="*/ 1168400 h 1169538"/>
              <a:gd name="connsiteX7" fmla="*/ 775560 w 855736"/>
              <a:gd name="connsiteY7" fmla="*/ 1045633 h 1169538"/>
              <a:gd name="connsiteX8" fmla="*/ 847526 w 855736"/>
              <a:gd name="connsiteY8" fmla="*/ 770467 h 1169538"/>
              <a:gd name="connsiteX9" fmla="*/ 640093 w 855736"/>
              <a:gd name="connsiteY9" fmla="*/ 491067 h 1169538"/>
              <a:gd name="connsiteX10" fmla="*/ 470760 w 855736"/>
              <a:gd name="connsiteY10" fmla="*/ 194733 h 1169538"/>
              <a:gd name="connsiteX11" fmla="*/ 504626 w 855736"/>
              <a:gd name="connsiteY11" fmla="*/ 16933 h 116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5736" h="1169538">
                <a:moveTo>
                  <a:pt x="187126" y="0"/>
                </a:moveTo>
                <a:cubicBezTo>
                  <a:pt x="243923" y="51506"/>
                  <a:pt x="300720" y="103012"/>
                  <a:pt x="326826" y="160867"/>
                </a:cubicBezTo>
                <a:cubicBezTo>
                  <a:pt x="352932" y="218722"/>
                  <a:pt x="386799" y="263172"/>
                  <a:pt x="343760" y="347133"/>
                </a:cubicBezTo>
                <a:cubicBezTo>
                  <a:pt x="300721" y="431094"/>
                  <a:pt x="125743" y="567972"/>
                  <a:pt x="68593" y="664633"/>
                </a:cubicBezTo>
                <a:cubicBezTo>
                  <a:pt x="11443" y="761294"/>
                  <a:pt x="-4079" y="855134"/>
                  <a:pt x="860" y="927100"/>
                </a:cubicBezTo>
                <a:cubicBezTo>
                  <a:pt x="5799" y="999066"/>
                  <a:pt x="27670" y="1056216"/>
                  <a:pt x="98226" y="1096433"/>
                </a:cubicBezTo>
                <a:cubicBezTo>
                  <a:pt x="168781" y="1136650"/>
                  <a:pt x="311304" y="1176867"/>
                  <a:pt x="424193" y="1168400"/>
                </a:cubicBezTo>
                <a:cubicBezTo>
                  <a:pt x="537082" y="1159933"/>
                  <a:pt x="705005" y="1111955"/>
                  <a:pt x="775560" y="1045633"/>
                </a:cubicBezTo>
                <a:cubicBezTo>
                  <a:pt x="846116" y="979311"/>
                  <a:pt x="870104" y="862895"/>
                  <a:pt x="847526" y="770467"/>
                </a:cubicBezTo>
                <a:cubicBezTo>
                  <a:pt x="824948" y="678039"/>
                  <a:pt x="702887" y="587023"/>
                  <a:pt x="640093" y="491067"/>
                </a:cubicBezTo>
                <a:cubicBezTo>
                  <a:pt x="577299" y="395111"/>
                  <a:pt x="493338" y="273755"/>
                  <a:pt x="470760" y="194733"/>
                </a:cubicBezTo>
                <a:cubicBezTo>
                  <a:pt x="448182" y="115711"/>
                  <a:pt x="504626" y="16933"/>
                  <a:pt x="504626" y="16933"/>
                </a:cubicBezTo>
              </a:path>
            </a:pathLst>
          </a:custGeom>
          <a:ln w="38100" cap="rnd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igura a mano libera 37"/>
          <p:cNvSpPr/>
          <p:nvPr/>
        </p:nvSpPr>
        <p:spPr>
          <a:xfrm>
            <a:off x="4343691" y="4013619"/>
            <a:ext cx="324000" cy="755999"/>
          </a:xfrm>
          <a:custGeom>
            <a:avLst/>
            <a:gdLst>
              <a:gd name="connsiteX0" fmla="*/ 20874 w 398285"/>
              <a:gd name="connsiteY0" fmla="*/ 16513 h 870235"/>
              <a:gd name="connsiteX1" fmla="*/ 37807 w 398285"/>
              <a:gd name="connsiteY1" fmla="*/ 300147 h 870235"/>
              <a:gd name="connsiteX2" fmla="*/ 105540 w 398285"/>
              <a:gd name="connsiteY2" fmla="*/ 528747 h 870235"/>
              <a:gd name="connsiteX3" fmla="*/ 84374 w 398285"/>
              <a:gd name="connsiteY3" fmla="*/ 702313 h 870235"/>
              <a:gd name="connsiteX4" fmla="*/ 3940 w 398285"/>
              <a:gd name="connsiteY4" fmla="*/ 863180 h 870235"/>
              <a:gd name="connsiteX5" fmla="*/ 224074 w 398285"/>
              <a:gd name="connsiteY5" fmla="*/ 825080 h 870235"/>
              <a:gd name="connsiteX6" fmla="*/ 380707 w 398285"/>
              <a:gd name="connsiteY6" fmla="*/ 676913 h 870235"/>
              <a:gd name="connsiteX7" fmla="*/ 372240 w 398285"/>
              <a:gd name="connsiteY7" fmla="*/ 477947 h 870235"/>
              <a:gd name="connsiteX8" fmla="*/ 181740 w 398285"/>
              <a:gd name="connsiteY8" fmla="*/ 223947 h 870235"/>
              <a:gd name="connsiteX9" fmla="*/ 67440 w 398285"/>
              <a:gd name="connsiteY9" fmla="*/ 54613 h 870235"/>
              <a:gd name="connsiteX10" fmla="*/ 20874 w 398285"/>
              <a:gd name="connsiteY10" fmla="*/ 16513 h 870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8285" h="870235">
                <a:moveTo>
                  <a:pt x="20874" y="16513"/>
                </a:moveTo>
                <a:cubicBezTo>
                  <a:pt x="15935" y="57435"/>
                  <a:pt x="23696" y="214775"/>
                  <a:pt x="37807" y="300147"/>
                </a:cubicBezTo>
                <a:cubicBezTo>
                  <a:pt x="51918" y="385519"/>
                  <a:pt x="97779" y="461719"/>
                  <a:pt x="105540" y="528747"/>
                </a:cubicBezTo>
                <a:cubicBezTo>
                  <a:pt x="113301" y="595775"/>
                  <a:pt x="101307" y="646574"/>
                  <a:pt x="84374" y="702313"/>
                </a:cubicBezTo>
                <a:cubicBezTo>
                  <a:pt x="67441" y="758052"/>
                  <a:pt x="-19343" y="842719"/>
                  <a:pt x="3940" y="863180"/>
                </a:cubicBezTo>
                <a:cubicBezTo>
                  <a:pt x="27223" y="883641"/>
                  <a:pt x="161280" y="856124"/>
                  <a:pt x="224074" y="825080"/>
                </a:cubicBezTo>
                <a:cubicBezTo>
                  <a:pt x="286868" y="794036"/>
                  <a:pt x="356013" y="734769"/>
                  <a:pt x="380707" y="676913"/>
                </a:cubicBezTo>
                <a:cubicBezTo>
                  <a:pt x="405401" y="619057"/>
                  <a:pt x="405401" y="553441"/>
                  <a:pt x="372240" y="477947"/>
                </a:cubicBezTo>
                <a:cubicBezTo>
                  <a:pt x="339079" y="402453"/>
                  <a:pt x="232540" y="294503"/>
                  <a:pt x="181740" y="223947"/>
                </a:cubicBezTo>
                <a:cubicBezTo>
                  <a:pt x="130940" y="153391"/>
                  <a:pt x="94251" y="89891"/>
                  <a:pt x="67440" y="54613"/>
                </a:cubicBezTo>
                <a:cubicBezTo>
                  <a:pt x="40629" y="19335"/>
                  <a:pt x="25813" y="-24409"/>
                  <a:pt x="20874" y="16513"/>
                </a:cubicBezTo>
                <a:close/>
              </a:path>
            </a:pathLst>
          </a:custGeom>
          <a:pattFill prst="wdDnDiag">
            <a:fgClr>
              <a:schemeClr val="tx1"/>
            </a:fgClr>
            <a:bgClr>
              <a:prstClr val="white"/>
            </a:bgClr>
          </a:pattFill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uppo 32"/>
          <p:cNvGrpSpPr/>
          <p:nvPr/>
        </p:nvGrpSpPr>
        <p:grpSpPr>
          <a:xfrm>
            <a:off x="3682487" y="1350433"/>
            <a:ext cx="1174324" cy="1189567"/>
            <a:chOff x="3682487" y="1350433"/>
            <a:chExt cx="1174324" cy="1189567"/>
          </a:xfrm>
        </p:grpSpPr>
        <p:sp>
          <p:nvSpPr>
            <p:cNvPr id="28" name="Figura a mano libera 27"/>
            <p:cNvSpPr/>
            <p:nvPr/>
          </p:nvSpPr>
          <p:spPr>
            <a:xfrm>
              <a:off x="3742266" y="1494366"/>
              <a:ext cx="0" cy="80434"/>
            </a:xfrm>
            <a:custGeom>
              <a:avLst/>
              <a:gdLst>
                <a:gd name="connsiteX0" fmla="*/ 0 w 0"/>
                <a:gd name="connsiteY0" fmla="*/ 80434 h 80434"/>
                <a:gd name="connsiteX1" fmla="*/ 0 w 0"/>
                <a:gd name="connsiteY1" fmla="*/ 0 h 8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0434">
                  <a:moveTo>
                    <a:pt x="0" y="80434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uppo 31"/>
            <p:cNvGrpSpPr/>
            <p:nvPr/>
          </p:nvGrpSpPr>
          <p:grpSpPr>
            <a:xfrm>
              <a:off x="3682487" y="1350433"/>
              <a:ext cx="1174324" cy="1189567"/>
              <a:chOff x="3682487" y="1350433"/>
              <a:chExt cx="1174324" cy="1189567"/>
            </a:xfrm>
          </p:grpSpPr>
          <p:sp>
            <p:nvSpPr>
              <p:cNvPr id="27" name="Figura a mano libera 26"/>
              <p:cNvSpPr/>
              <p:nvPr/>
            </p:nvSpPr>
            <p:spPr>
              <a:xfrm>
                <a:off x="3682487" y="1578598"/>
                <a:ext cx="521213" cy="830169"/>
              </a:xfrm>
              <a:custGeom>
                <a:avLst/>
                <a:gdLst>
                  <a:gd name="connsiteX0" fmla="*/ 521213 w 521213"/>
                  <a:gd name="connsiteY0" fmla="*/ 830169 h 830169"/>
                  <a:gd name="connsiteX1" fmla="*/ 241813 w 521213"/>
                  <a:gd name="connsiteY1" fmla="*/ 720102 h 830169"/>
                  <a:gd name="connsiteX2" fmla="*/ 80946 w 521213"/>
                  <a:gd name="connsiteY2" fmla="*/ 533835 h 830169"/>
                  <a:gd name="connsiteX3" fmla="*/ 513 w 521213"/>
                  <a:gd name="connsiteY3" fmla="*/ 254435 h 830169"/>
                  <a:gd name="connsiteX4" fmla="*/ 51313 w 521213"/>
                  <a:gd name="connsiteY4" fmla="*/ 13135 h 830169"/>
                  <a:gd name="connsiteX5" fmla="*/ 144446 w 521213"/>
                  <a:gd name="connsiteY5" fmla="*/ 30069 h 83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213" h="830169">
                    <a:moveTo>
                      <a:pt x="521213" y="830169"/>
                    </a:moveTo>
                    <a:cubicBezTo>
                      <a:pt x="418202" y="799830"/>
                      <a:pt x="315191" y="769491"/>
                      <a:pt x="241813" y="720102"/>
                    </a:cubicBezTo>
                    <a:cubicBezTo>
                      <a:pt x="168435" y="670713"/>
                      <a:pt x="121163" y="611446"/>
                      <a:pt x="80946" y="533835"/>
                    </a:cubicBezTo>
                    <a:cubicBezTo>
                      <a:pt x="40729" y="456224"/>
                      <a:pt x="5452" y="341218"/>
                      <a:pt x="513" y="254435"/>
                    </a:cubicBezTo>
                    <a:cubicBezTo>
                      <a:pt x="-4426" y="167652"/>
                      <a:pt x="27324" y="50529"/>
                      <a:pt x="51313" y="13135"/>
                    </a:cubicBezTo>
                    <a:cubicBezTo>
                      <a:pt x="75302" y="-24259"/>
                      <a:pt x="144446" y="30069"/>
                      <a:pt x="144446" y="30069"/>
                    </a:cubicBezTo>
                  </a:path>
                </a:pathLst>
              </a:custGeom>
              <a:ln w="1905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igura a mano libera 28"/>
              <p:cNvSpPr/>
              <p:nvPr/>
            </p:nvSpPr>
            <p:spPr>
              <a:xfrm>
                <a:off x="4322233" y="1350433"/>
                <a:ext cx="534578" cy="1189567"/>
              </a:xfrm>
              <a:custGeom>
                <a:avLst/>
                <a:gdLst>
                  <a:gd name="connsiteX0" fmla="*/ 0 w 534578"/>
                  <a:gd name="connsiteY0" fmla="*/ 1189567 h 1189567"/>
                  <a:gd name="connsiteX1" fmla="*/ 287867 w 534578"/>
                  <a:gd name="connsiteY1" fmla="*/ 986367 h 1189567"/>
                  <a:gd name="connsiteX2" fmla="*/ 491067 w 534578"/>
                  <a:gd name="connsiteY2" fmla="*/ 711200 h 1189567"/>
                  <a:gd name="connsiteX3" fmla="*/ 533400 w 534578"/>
                  <a:gd name="connsiteY3" fmla="*/ 313267 h 1189567"/>
                  <a:gd name="connsiteX4" fmla="*/ 465667 w 534578"/>
                  <a:gd name="connsiteY4" fmla="*/ 84667 h 1189567"/>
                  <a:gd name="connsiteX5" fmla="*/ 503767 w 534578"/>
                  <a:gd name="connsiteY5" fmla="*/ 0 h 118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4578" h="1189567">
                    <a:moveTo>
                      <a:pt x="0" y="1189567"/>
                    </a:moveTo>
                    <a:cubicBezTo>
                      <a:pt x="103011" y="1127831"/>
                      <a:pt x="206023" y="1066095"/>
                      <a:pt x="287867" y="986367"/>
                    </a:cubicBezTo>
                    <a:cubicBezTo>
                      <a:pt x="369711" y="906639"/>
                      <a:pt x="450145" y="823383"/>
                      <a:pt x="491067" y="711200"/>
                    </a:cubicBezTo>
                    <a:cubicBezTo>
                      <a:pt x="531989" y="599017"/>
                      <a:pt x="537633" y="417689"/>
                      <a:pt x="533400" y="313267"/>
                    </a:cubicBezTo>
                    <a:cubicBezTo>
                      <a:pt x="529167" y="208845"/>
                      <a:pt x="470606" y="136878"/>
                      <a:pt x="465667" y="84667"/>
                    </a:cubicBezTo>
                    <a:cubicBezTo>
                      <a:pt x="460728" y="32456"/>
                      <a:pt x="503767" y="0"/>
                      <a:pt x="503767" y="0"/>
                    </a:cubicBezTo>
                  </a:path>
                </a:pathLst>
              </a:custGeom>
              <a:ln w="1905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igura a mano libera 29"/>
              <p:cNvSpPr/>
              <p:nvPr/>
            </p:nvSpPr>
            <p:spPr>
              <a:xfrm>
                <a:off x="4720167" y="1413933"/>
                <a:ext cx="67733" cy="33867"/>
              </a:xfrm>
              <a:custGeom>
                <a:avLst/>
                <a:gdLst>
                  <a:gd name="connsiteX0" fmla="*/ 67733 w 67733"/>
                  <a:gd name="connsiteY0" fmla="*/ 33867 h 33867"/>
                  <a:gd name="connsiteX1" fmla="*/ 25400 w 67733"/>
                  <a:gd name="connsiteY1" fmla="*/ 0 h 33867"/>
                  <a:gd name="connsiteX2" fmla="*/ 0 w 67733"/>
                  <a:gd name="connsiteY2" fmla="*/ 33867 h 33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733" h="33867">
                    <a:moveTo>
                      <a:pt x="67733" y="33867"/>
                    </a:moveTo>
                    <a:cubicBezTo>
                      <a:pt x="52211" y="16933"/>
                      <a:pt x="36689" y="0"/>
                      <a:pt x="25400" y="0"/>
                    </a:cubicBezTo>
                    <a:cubicBezTo>
                      <a:pt x="14111" y="0"/>
                      <a:pt x="0" y="33867"/>
                      <a:pt x="0" y="33867"/>
                    </a:cubicBezTo>
                  </a:path>
                </a:pathLst>
              </a:custGeom>
              <a:ln w="19050" cap="rnd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5" name="Gruppo 44"/>
          <p:cNvGrpSpPr/>
          <p:nvPr/>
        </p:nvGrpSpPr>
        <p:grpSpPr>
          <a:xfrm>
            <a:off x="3788834" y="569664"/>
            <a:ext cx="1680637" cy="2448702"/>
            <a:chOff x="3788834" y="569664"/>
            <a:chExt cx="1680637" cy="2448702"/>
          </a:xfrm>
        </p:grpSpPr>
        <p:sp>
          <p:nvSpPr>
            <p:cNvPr id="34" name="Figura a mano libera 33"/>
            <p:cNvSpPr/>
            <p:nvPr/>
          </p:nvSpPr>
          <p:spPr>
            <a:xfrm>
              <a:off x="4318000" y="569664"/>
              <a:ext cx="1151471" cy="1233736"/>
            </a:xfrm>
            <a:custGeom>
              <a:avLst/>
              <a:gdLst>
                <a:gd name="connsiteX0" fmla="*/ 0 w 1151471"/>
                <a:gd name="connsiteY0" fmla="*/ 1166003 h 1233736"/>
                <a:gd name="connsiteX1" fmla="*/ 80433 w 1151471"/>
                <a:gd name="connsiteY1" fmla="*/ 1166003 h 1233736"/>
                <a:gd name="connsiteX2" fmla="*/ 131233 w 1151471"/>
                <a:gd name="connsiteY2" fmla="*/ 1153303 h 1233736"/>
                <a:gd name="connsiteX3" fmla="*/ 270933 w 1151471"/>
                <a:gd name="connsiteY3" fmla="*/ 924703 h 1233736"/>
                <a:gd name="connsiteX4" fmla="*/ 406400 w 1151471"/>
                <a:gd name="connsiteY4" fmla="*/ 687636 h 1233736"/>
                <a:gd name="connsiteX5" fmla="*/ 461433 w 1151471"/>
                <a:gd name="connsiteY5" fmla="*/ 526769 h 1233736"/>
                <a:gd name="connsiteX6" fmla="*/ 419100 w 1151471"/>
                <a:gd name="connsiteY6" fmla="*/ 357436 h 1233736"/>
                <a:gd name="connsiteX7" fmla="*/ 364067 w 1151471"/>
                <a:gd name="connsiteY7" fmla="*/ 213503 h 1233736"/>
                <a:gd name="connsiteX8" fmla="*/ 292100 w 1151471"/>
                <a:gd name="connsiteY8" fmla="*/ 124603 h 1233736"/>
                <a:gd name="connsiteX9" fmla="*/ 381000 w 1151471"/>
                <a:gd name="connsiteY9" fmla="*/ 158469 h 1233736"/>
                <a:gd name="connsiteX10" fmla="*/ 541867 w 1151471"/>
                <a:gd name="connsiteY10" fmla="*/ 175403 h 1233736"/>
                <a:gd name="connsiteX11" fmla="*/ 778933 w 1151471"/>
                <a:gd name="connsiteY11" fmla="*/ 145769 h 1233736"/>
                <a:gd name="connsiteX12" fmla="*/ 918633 w 1151471"/>
                <a:gd name="connsiteY12" fmla="*/ 1836 h 1233736"/>
                <a:gd name="connsiteX13" fmla="*/ 872067 w 1151471"/>
                <a:gd name="connsiteY13" fmla="*/ 73803 h 1233736"/>
                <a:gd name="connsiteX14" fmla="*/ 867833 w 1151471"/>
                <a:gd name="connsiteY14" fmla="*/ 209269 h 1233736"/>
                <a:gd name="connsiteX15" fmla="*/ 1037167 w 1151471"/>
                <a:gd name="connsiteY15" fmla="*/ 289703 h 1233736"/>
                <a:gd name="connsiteX16" fmla="*/ 1151467 w 1151471"/>
                <a:gd name="connsiteY16" fmla="*/ 302403 h 1233736"/>
                <a:gd name="connsiteX17" fmla="*/ 1041400 w 1151471"/>
                <a:gd name="connsiteY17" fmla="*/ 344736 h 1233736"/>
                <a:gd name="connsiteX18" fmla="*/ 973667 w 1151471"/>
                <a:gd name="connsiteY18" fmla="*/ 475969 h 1233736"/>
                <a:gd name="connsiteX19" fmla="*/ 999067 w 1151471"/>
                <a:gd name="connsiteY19" fmla="*/ 531003 h 1233736"/>
                <a:gd name="connsiteX20" fmla="*/ 880533 w 1151471"/>
                <a:gd name="connsiteY20" fmla="*/ 492903 h 1233736"/>
                <a:gd name="connsiteX21" fmla="*/ 719667 w 1151471"/>
                <a:gd name="connsiteY21" fmla="*/ 505603 h 1233736"/>
                <a:gd name="connsiteX22" fmla="*/ 508000 w 1151471"/>
                <a:gd name="connsiteY22" fmla="*/ 598736 h 1233736"/>
                <a:gd name="connsiteX23" fmla="*/ 283633 w 1151471"/>
                <a:gd name="connsiteY23" fmla="*/ 924703 h 1233736"/>
                <a:gd name="connsiteX24" fmla="*/ 135467 w 1151471"/>
                <a:gd name="connsiteY24" fmla="*/ 1157536 h 1233736"/>
                <a:gd name="connsiteX25" fmla="*/ 177800 w 1151471"/>
                <a:gd name="connsiteY25" fmla="*/ 1233736 h 123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51471" h="1233736">
                  <a:moveTo>
                    <a:pt x="0" y="1166003"/>
                  </a:moveTo>
                  <a:cubicBezTo>
                    <a:pt x="29280" y="1167061"/>
                    <a:pt x="58561" y="1168120"/>
                    <a:pt x="80433" y="1166003"/>
                  </a:cubicBezTo>
                  <a:cubicBezTo>
                    <a:pt x="102305" y="1163886"/>
                    <a:pt x="99483" y="1193520"/>
                    <a:pt x="131233" y="1153303"/>
                  </a:cubicBezTo>
                  <a:cubicBezTo>
                    <a:pt x="162983" y="1113086"/>
                    <a:pt x="225072" y="1002314"/>
                    <a:pt x="270933" y="924703"/>
                  </a:cubicBezTo>
                  <a:cubicBezTo>
                    <a:pt x="316794" y="847092"/>
                    <a:pt x="374650" y="753958"/>
                    <a:pt x="406400" y="687636"/>
                  </a:cubicBezTo>
                  <a:cubicBezTo>
                    <a:pt x="438150" y="621314"/>
                    <a:pt x="459316" y="581802"/>
                    <a:pt x="461433" y="526769"/>
                  </a:cubicBezTo>
                  <a:cubicBezTo>
                    <a:pt x="463550" y="471736"/>
                    <a:pt x="435328" y="409647"/>
                    <a:pt x="419100" y="357436"/>
                  </a:cubicBezTo>
                  <a:cubicBezTo>
                    <a:pt x="402872" y="305225"/>
                    <a:pt x="385234" y="252308"/>
                    <a:pt x="364067" y="213503"/>
                  </a:cubicBezTo>
                  <a:cubicBezTo>
                    <a:pt x="342900" y="174698"/>
                    <a:pt x="289278" y="133775"/>
                    <a:pt x="292100" y="124603"/>
                  </a:cubicBezTo>
                  <a:cubicBezTo>
                    <a:pt x="294922" y="115431"/>
                    <a:pt x="339372" y="150002"/>
                    <a:pt x="381000" y="158469"/>
                  </a:cubicBezTo>
                  <a:cubicBezTo>
                    <a:pt x="422628" y="166936"/>
                    <a:pt x="475545" y="177520"/>
                    <a:pt x="541867" y="175403"/>
                  </a:cubicBezTo>
                  <a:cubicBezTo>
                    <a:pt x="608189" y="173286"/>
                    <a:pt x="716139" y="174697"/>
                    <a:pt x="778933" y="145769"/>
                  </a:cubicBezTo>
                  <a:cubicBezTo>
                    <a:pt x="841727" y="116841"/>
                    <a:pt x="903111" y="13830"/>
                    <a:pt x="918633" y="1836"/>
                  </a:cubicBezTo>
                  <a:cubicBezTo>
                    <a:pt x="934155" y="-10158"/>
                    <a:pt x="880534" y="39231"/>
                    <a:pt x="872067" y="73803"/>
                  </a:cubicBezTo>
                  <a:cubicBezTo>
                    <a:pt x="863600" y="108375"/>
                    <a:pt x="840316" y="173286"/>
                    <a:pt x="867833" y="209269"/>
                  </a:cubicBezTo>
                  <a:cubicBezTo>
                    <a:pt x="895350" y="245252"/>
                    <a:pt x="989895" y="274181"/>
                    <a:pt x="1037167" y="289703"/>
                  </a:cubicBezTo>
                  <a:cubicBezTo>
                    <a:pt x="1084439" y="305225"/>
                    <a:pt x="1150762" y="293231"/>
                    <a:pt x="1151467" y="302403"/>
                  </a:cubicBezTo>
                  <a:cubicBezTo>
                    <a:pt x="1152172" y="311575"/>
                    <a:pt x="1071033" y="315808"/>
                    <a:pt x="1041400" y="344736"/>
                  </a:cubicBezTo>
                  <a:cubicBezTo>
                    <a:pt x="1011767" y="373664"/>
                    <a:pt x="980722" y="444925"/>
                    <a:pt x="973667" y="475969"/>
                  </a:cubicBezTo>
                  <a:cubicBezTo>
                    <a:pt x="966612" y="507013"/>
                    <a:pt x="1014589" y="528181"/>
                    <a:pt x="999067" y="531003"/>
                  </a:cubicBezTo>
                  <a:cubicBezTo>
                    <a:pt x="983545" y="533825"/>
                    <a:pt x="927100" y="497136"/>
                    <a:pt x="880533" y="492903"/>
                  </a:cubicBezTo>
                  <a:cubicBezTo>
                    <a:pt x="833966" y="488670"/>
                    <a:pt x="781756" y="487964"/>
                    <a:pt x="719667" y="505603"/>
                  </a:cubicBezTo>
                  <a:cubicBezTo>
                    <a:pt x="657578" y="523242"/>
                    <a:pt x="580672" y="528886"/>
                    <a:pt x="508000" y="598736"/>
                  </a:cubicBezTo>
                  <a:cubicBezTo>
                    <a:pt x="435328" y="668586"/>
                    <a:pt x="345722" y="831570"/>
                    <a:pt x="283633" y="924703"/>
                  </a:cubicBezTo>
                  <a:cubicBezTo>
                    <a:pt x="221544" y="1017836"/>
                    <a:pt x="153106" y="1106030"/>
                    <a:pt x="135467" y="1157536"/>
                  </a:cubicBezTo>
                  <a:cubicBezTo>
                    <a:pt x="117828" y="1209042"/>
                    <a:pt x="177800" y="1233736"/>
                    <a:pt x="177800" y="123373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igura a mano libera 40"/>
            <p:cNvSpPr/>
            <p:nvPr/>
          </p:nvSpPr>
          <p:spPr>
            <a:xfrm>
              <a:off x="3788834" y="1041400"/>
              <a:ext cx="986366" cy="269600"/>
            </a:xfrm>
            <a:custGeom>
              <a:avLst/>
              <a:gdLst>
                <a:gd name="connsiteX0" fmla="*/ 986366 w 986366"/>
                <a:gd name="connsiteY0" fmla="*/ 12700 h 269600"/>
                <a:gd name="connsiteX1" fmla="*/ 855133 w 986366"/>
                <a:gd name="connsiteY1" fmla="*/ 143933 h 269600"/>
                <a:gd name="connsiteX2" fmla="*/ 613833 w 986366"/>
                <a:gd name="connsiteY2" fmla="*/ 258233 h 269600"/>
                <a:gd name="connsiteX3" fmla="*/ 355599 w 986366"/>
                <a:gd name="connsiteY3" fmla="*/ 254000 h 269600"/>
                <a:gd name="connsiteX4" fmla="*/ 122766 w 986366"/>
                <a:gd name="connsiteY4" fmla="*/ 156633 h 269600"/>
                <a:gd name="connsiteX5" fmla="*/ 8466 w 986366"/>
                <a:gd name="connsiteY5" fmla="*/ 76200 h 269600"/>
                <a:gd name="connsiteX6" fmla="*/ 8466 w 986366"/>
                <a:gd name="connsiteY6" fmla="*/ 0 h 269600"/>
                <a:gd name="connsiteX7" fmla="*/ 8466 w 986366"/>
                <a:gd name="connsiteY7" fmla="*/ 0 h 26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6366" h="269600">
                  <a:moveTo>
                    <a:pt x="986366" y="12700"/>
                  </a:moveTo>
                  <a:cubicBezTo>
                    <a:pt x="951794" y="57855"/>
                    <a:pt x="917222" y="103011"/>
                    <a:pt x="855133" y="143933"/>
                  </a:cubicBezTo>
                  <a:cubicBezTo>
                    <a:pt x="793044" y="184855"/>
                    <a:pt x="697089" y="239889"/>
                    <a:pt x="613833" y="258233"/>
                  </a:cubicBezTo>
                  <a:cubicBezTo>
                    <a:pt x="530577" y="276577"/>
                    <a:pt x="437443" y="270933"/>
                    <a:pt x="355599" y="254000"/>
                  </a:cubicBezTo>
                  <a:cubicBezTo>
                    <a:pt x="273754" y="237067"/>
                    <a:pt x="180621" y="186266"/>
                    <a:pt x="122766" y="156633"/>
                  </a:cubicBezTo>
                  <a:cubicBezTo>
                    <a:pt x="64910" y="127000"/>
                    <a:pt x="27516" y="102305"/>
                    <a:pt x="8466" y="76200"/>
                  </a:cubicBezTo>
                  <a:cubicBezTo>
                    <a:pt x="-10584" y="50095"/>
                    <a:pt x="8466" y="0"/>
                    <a:pt x="8466" y="0"/>
                  </a:cubicBezTo>
                  <a:lnTo>
                    <a:pt x="8466" y="0"/>
                  </a:ln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igura a mano libera 41"/>
            <p:cNvSpPr/>
            <p:nvPr/>
          </p:nvSpPr>
          <p:spPr>
            <a:xfrm>
              <a:off x="3796394" y="1164167"/>
              <a:ext cx="51706" cy="59266"/>
            </a:xfrm>
            <a:custGeom>
              <a:avLst/>
              <a:gdLst>
                <a:gd name="connsiteX0" fmla="*/ 51706 w 51706"/>
                <a:gd name="connsiteY0" fmla="*/ 0 h 59266"/>
                <a:gd name="connsiteX1" fmla="*/ 906 w 51706"/>
                <a:gd name="connsiteY1" fmla="*/ 21166 h 59266"/>
                <a:gd name="connsiteX2" fmla="*/ 17839 w 51706"/>
                <a:gd name="connsiteY2" fmla="*/ 59266 h 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706" h="59266">
                  <a:moveTo>
                    <a:pt x="51706" y="0"/>
                  </a:moveTo>
                  <a:cubicBezTo>
                    <a:pt x="29128" y="5644"/>
                    <a:pt x="6551" y="11288"/>
                    <a:pt x="906" y="21166"/>
                  </a:cubicBezTo>
                  <a:cubicBezTo>
                    <a:pt x="-4739" y="31044"/>
                    <a:pt x="17839" y="59266"/>
                    <a:pt x="17839" y="59266"/>
                  </a:cubicBez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igura a mano libera 42"/>
            <p:cNvSpPr/>
            <p:nvPr/>
          </p:nvSpPr>
          <p:spPr>
            <a:xfrm>
              <a:off x="4359406" y="1075267"/>
              <a:ext cx="826527" cy="1839303"/>
            </a:xfrm>
            <a:custGeom>
              <a:avLst/>
              <a:gdLst>
                <a:gd name="connsiteX0" fmla="*/ 674027 w 826527"/>
                <a:gd name="connsiteY0" fmla="*/ 0 h 1839303"/>
                <a:gd name="connsiteX1" fmla="*/ 771394 w 826527"/>
                <a:gd name="connsiteY1" fmla="*/ 211666 h 1839303"/>
                <a:gd name="connsiteX2" fmla="*/ 826427 w 826527"/>
                <a:gd name="connsiteY2" fmla="*/ 702733 h 1839303"/>
                <a:gd name="connsiteX3" fmla="*/ 758694 w 826527"/>
                <a:gd name="connsiteY3" fmla="*/ 1130300 h 1839303"/>
                <a:gd name="connsiteX4" fmla="*/ 491994 w 826527"/>
                <a:gd name="connsiteY4" fmla="*/ 1591733 h 1839303"/>
                <a:gd name="connsiteX5" fmla="*/ 68661 w 826527"/>
                <a:gd name="connsiteY5" fmla="*/ 1833033 h 1839303"/>
                <a:gd name="connsiteX6" fmla="*/ 927 w 826527"/>
                <a:gd name="connsiteY6" fmla="*/ 1773766 h 183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6527" h="1839303">
                  <a:moveTo>
                    <a:pt x="674027" y="0"/>
                  </a:moveTo>
                  <a:cubicBezTo>
                    <a:pt x="710010" y="47272"/>
                    <a:pt x="745994" y="94544"/>
                    <a:pt x="771394" y="211666"/>
                  </a:cubicBezTo>
                  <a:cubicBezTo>
                    <a:pt x="796794" y="328788"/>
                    <a:pt x="828544" y="549627"/>
                    <a:pt x="826427" y="702733"/>
                  </a:cubicBezTo>
                  <a:cubicBezTo>
                    <a:pt x="824310" y="855839"/>
                    <a:pt x="814433" y="982133"/>
                    <a:pt x="758694" y="1130300"/>
                  </a:cubicBezTo>
                  <a:cubicBezTo>
                    <a:pt x="702955" y="1278467"/>
                    <a:pt x="606999" y="1474611"/>
                    <a:pt x="491994" y="1591733"/>
                  </a:cubicBezTo>
                  <a:cubicBezTo>
                    <a:pt x="376989" y="1708855"/>
                    <a:pt x="150506" y="1802694"/>
                    <a:pt x="68661" y="1833033"/>
                  </a:cubicBezTo>
                  <a:cubicBezTo>
                    <a:pt x="-13184" y="1863372"/>
                    <a:pt x="927" y="1773766"/>
                    <a:pt x="927" y="1773766"/>
                  </a:cubicBez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igura a mano libera 43"/>
            <p:cNvSpPr/>
            <p:nvPr/>
          </p:nvSpPr>
          <p:spPr>
            <a:xfrm>
              <a:off x="4356849" y="2908299"/>
              <a:ext cx="79684" cy="110067"/>
            </a:xfrm>
            <a:custGeom>
              <a:avLst/>
              <a:gdLst>
                <a:gd name="connsiteX0" fmla="*/ 79684 w 79684"/>
                <a:gd name="connsiteY0" fmla="*/ 0 h 110067"/>
                <a:gd name="connsiteX1" fmla="*/ 3484 w 79684"/>
                <a:gd name="connsiteY1" fmla="*/ 76200 h 110067"/>
                <a:gd name="connsiteX2" fmla="*/ 11950 w 79684"/>
                <a:gd name="connsiteY2" fmla="*/ 110067 h 11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684" h="110067">
                  <a:moveTo>
                    <a:pt x="79684" y="0"/>
                  </a:moveTo>
                  <a:cubicBezTo>
                    <a:pt x="47228" y="28928"/>
                    <a:pt x="14773" y="57856"/>
                    <a:pt x="3484" y="76200"/>
                  </a:cubicBezTo>
                  <a:cubicBezTo>
                    <a:pt x="-7805" y="94544"/>
                    <a:pt x="11950" y="110067"/>
                    <a:pt x="11950" y="110067"/>
                  </a:cubicBezTo>
                </a:path>
              </a:pathLst>
            </a:custGeom>
            <a:ln w="19050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5197384" y="1078988"/>
            <a:ext cx="365740" cy="523220"/>
            <a:chOff x="8187538" y="3279856"/>
            <a:chExt cx="365740" cy="523220"/>
          </a:xfrm>
        </p:grpSpPr>
        <p:sp>
          <p:nvSpPr>
            <p:cNvPr id="2" name="CasellaDiTesto 1"/>
            <p:cNvSpPr txBox="1"/>
            <p:nvPr/>
          </p:nvSpPr>
          <p:spPr>
            <a:xfrm>
              <a:off x="8189777" y="3279856"/>
              <a:ext cx="3635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rgbClr val="FF0000"/>
                  </a:solidFill>
                </a:rPr>
                <a:t>−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Ovale 3"/>
            <p:cNvSpPr/>
            <p:nvPr/>
          </p:nvSpPr>
          <p:spPr>
            <a:xfrm>
              <a:off x="8187538" y="3387698"/>
              <a:ext cx="360000" cy="360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" name="Gruppo 5"/>
          <p:cNvGrpSpPr/>
          <p:nvPr/>
        </p:nvGrpSpPr>
        <p:grpSpPr>
          <a:xfrm>
            <a:off x="2908099" y="1164167"/>
            <a:ext cx="360000" cy="461665"/>
            <a:chOff x="8181798" y="2678891"/>
            <a:chExt cx="360000" cy="461665"/>
          </a:xfrm>
        </p:grpSpPr>
        <p:sp>
          <p:nvSpPr>
            <p:cNvPr id="3" name="CasellaDiTesto 2"/>
            <p:cNvSpPr txBox="1"/>
            <p:nvPr/>
          </p:nvSpPr>
          <p:spPr>
            <a:xfrm>
              <a:off x="8197710" y="2678891"/>
              <a:ext cx="33855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8000"/>
                  </a:solidFill>
                </a:rPr>
                <a:t>+</a:t>
              </a:r>
              <a:endParaRPr lang="en-GB" sz="2400" b="1" dirty="0">
                <a:solidFill>
                  <a:srgbClr val="008000"/>
                </a:solidFill>
              </a:endParaRPr>
            </a:p>
          </p:txBody>
        </p:sp>
        <p:sp>
          <p:nvSpPr>
            <p:cNvPr id="57" name="Ovale 56"/>
            <p:cNvSpPr/>
            <p:nvPr/>
          </p:nvSpPr>
          <p:spPr>
            <a:xfrm>
              <a:off x="8181798" y="2760802"/>
              <a:ext cx="360000" cy="360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Figura a mano libera 14"/>
          <p:cNvSpPr/>
          <p:nvPr/>
        </p:nvSpPr>
        <p:spPr>
          <a:xfrm>
            <a:off x="3786353" y="1621176"/>
            <a:ext cx="918533" cy="1479316"/>
          </a:xfrm>
          <a:custGeom>
            <a:avLst/>
            <a:gdLst>
              <a:gd name="connsiteX0" fmla="*/ 387714 w 918533"/>
              <a:gd name="connsiteY0" fmla="*/ 1460691 h 1479316"/>
              <a:gd name="connsiteX1" fmla="*/ 497780 w 918533"/>
              <a:gd name="connsiteY1" fmla="*/ 1431057 h 1479316"/>
              <a:gd name="connsiteX2" fmla="*/ 506247 w 918533"/>
              <a:gd name="connsiteY2" fmla="*/ 1045824 h 1479316"/>
              <a:gd name="connsiteX3" fmla="*/ 341147 w 918533"/>
              <a:gd name="connsiteY3" fmla="*/ 618257 h 1479316"/>
              <a:gd name="connsiteX4" fmla="*/ 32114 w 918533"/>
              <a:gd name="connsiteY4" fmla="*/ 364257 h 1479316"/>
              <a:gd name="connsiteX5" fmla="*/ 32114 w 918533"/>
              <a:gd name="connsiteY5" fmla="*/ 347324 h 1479316"/>
              <a:gd name="connsiteX6" fmla="*/ 231080 w 918533"/>
              <a:gd name="connsiteY6" fmla="*/ 283824 h 1479316"/>
              <a:gd name="connsiteX7" fmla="*/ 353847 w 918533"/>
              <a:gd name="connsiteY7" fmla="*/ 156824 h 1479316"/>
              <a:gd name="connsiteX8" fmla="*/ 430047 w 918533"/>
              <a:gd name="connsiteY8" fmla="*/ 191 h 1479316"/>
              <a:gd name="connsiteX9" fmla="*/ 506247 w 918533"/>
              <a:gd name="connsiteY9" fmla="*/ 127191 h 1479316"/>
              <a:gd name="connsiteX10" fmla="*/ 637480 w 918533"/>
              <a:gd name="connsiteY10" fmla="*/ 241491 h 1479316"/>
              <a:gd name="connsiteX11" fmla="*/ 891480 w 918533"/>
              <a:gd name="connsiteY11" fmla="*/ 360024 h 1479316"/>
              <a:gd name="connsiteX12" fmla="*/ 878780 w 918533"/>
              <a:gd name="connsiteY12" fmla="*/ 355791 h 1479316"/>
              <a:gd name="connsiteX13" fmla="*/ 603614 w 918533"/>
              <a:gd name="connsiteY13" fmla="*/ 656357 h 1479316"/>
              <a:gd name="connsiteX14" fmla="*/ 518947 w 918533"/>
              <a:gd name="connsiteY14" fmla="*/ 1024657 h 1479316"/>
              <a:gd name="connsiteX15" fmla="*/ 523180 w 918533"/>
              <a:gd name="connsiteY15" fmla="*/ 1270191 h 1479316"/>
              <a:gd name="connsiteX16" fmla="*/ 523180 w 918533"/>
              <a:gd name="connsiteY16" fmla="*/ 1401424 h 1479316"/>
              <a:gd name="connsiteX17" fmla="*/ 561280 w 918533"/>
              <a:gd name="connsiteY17" fmla="*/ 1460691 h 147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8533" h="1479316">
                <a:moveTo>
                  <a:pt x="387714" y="1460691"/>
                </a:moveTo>
                <a:cubicBezTo>
                  <a:pt x="432869" y="1480446"/>
                  <a:pt x="478025" y="1500201"/>
                  <a:pt x="497780" y="1431057"/>
                </a:cubicBezTo>
                <a:cubicBezTo>
                  <a:pt x="517535" y="1361913"/>
                  <a:pt x="532352" y="1181291"/>
                  <a:pt x="506247" y="1045824"/>
                </a:cubicBezTo>
                <a:cubicBezTo>
                  <a:pt x="480142" y="910357"/>
                  <a:pt x="420169" y="731851"/>
                  <a:pt x="341147" y="618257"/>
                </a:cubicBezTo>
                <a:cubicBezTo>
                  <a:pt x="262125" y="504663"/>
                  <a:pt x="83619" y="409412"/>
                  <a:pt x="32114" y="364257"/>
                </a:cubicBezTo>
                <a:cubicBezTo>
                  <a:pt x="-19392" y="319101"/>
                  <a:pt x="-1047" y="360729"/>
                  <a:pt x="32114" y="347324"/>
                </a:cubicBezTo>
                <a:cubicBezTo>
                  <a:pt x="65275" y="333919"/>
                  <a:pt x="177458" y="315574"/>
                  <a:pt x="231080" y="283824"/>
                </a:cubicBezTo>
                <a:cubicBezTo>
                  <a:pt x="284702" y="252074"/>
                  <a:pt x="320686" y="204096"/>
                  <a:pt x="353847" y="156824"/>
                </a:cubicBezTo>
                <a:cubicBezTo>
                  <a:pt x="387008" y="109552"/>
                  <a:pt x="404647" y="5130"/>
                  <a:pt x="430047" y="191"/>
                </a:cubicBezTo>
                <a:cubicBezTo>
                  <a:pt x="455447" y="-4748"/>
                  <a:pt x="471675" y="86974"/>
                  <a:pt x="506247" y="127191"/>
                </a:cubicBezTo>
                <a:cubicBezTo>
                  <a:pt x="540819" y="167408"/>
                  <a:pt x="573275" y="202686"/>
                  <a:pt x="637480" y="241491"/>
                </a:cubicBezTo>
                <a:cubicBezTo>
                  <a:pt x="701685" y="280296"/>
                  <a:pt x="851263" y="340974"/>
                  <a:pt x="891480" y="360024"/>
                </a:cubicBezTo>
                <a:cubicBezTo>
                  <a:pt x="931697" y="379074"/>
                  <a:pt x="926758" y="306402"/>
                  <a:pt x="878780" y="355791"/>
                </a:cubicBezTo>
                <a:cubicBezTo>
                  <a:pt x="830802" y="405180"/>
                  <a:pt x="663586" y="544879"/>
                  <a:pt x="603614" y="656357"/>
                </a:cubicBezTo>
                <a:cubicBezTo>
                  <a:pt x="543642" y="767835"/>
                  <a:pt x="532353" y="922351"/>
                  <a:pt x="518947" y="1024657"/>
                </a:cubicBezTo>
                <a:cubicBezTo>
                  <a:pt x="505541" y="1126963"/>
                  <a:pt x="522475" y="1207396"/>
                  <a:pt x="523180" y="1270191"/>
                </a:cubicBezTo>
                <a:cubicBezTo>
                  <a:pt x="523886" y="1332985"/>
                  <a:pt x="516830" y="1369674"/>
                  <a:pt x="523180" y="1401424"/>
                </a:cubicBezTo>
                <a:cubicBezTo>
                  <a:pt x="529530" y="1433174"/>
                  <a:pt x="561280" y="1460691"/>
                  <a:pt x="561280" y="1460691"/>
                </a:cubicBezTo>
              </a:path>
            </a:pathLst>
          </a:cu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CasellaDiTesto 129"/>
          <p:cNvSpPr txBox="1"/>
          <p:nvPr/>
        </p:nvSpPr>
        <p:spPr>
          <a:xfrm>
            <a:off x="9537" y="5572673"/>
            <a:ext cx="1675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984807"/>
                </a:solidFill>
              </a:rPr>
              <a:t>Gonads</a:t>
            </a:r>
          </a:p>
          <a:p>
            <a:r>
              <a:rPr lang="en-GB" sz="1600" dirty="0" smtClean="0"/>
              <a:t>(Testes &amp; ovaries)</a:t>
            </a:r>
          </a:p>
        </p:txBody>
      </p:sp>
      <p:sp>
        <p:nvSpPr>
          <p:cNvPr id="131" name="CasellaDiTesto 130"/>
          <p:cNvSpPr txBox="1"/>
          <p:nvPr/>
        </p:nvSpPr>
        <p:spPr>
          <a:xfrm>
            <a:off x="9537" y="1345684"/>
            <a:ext cx="2090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Hypothalamus</a:t>
            </a:r>
          </a:p>
          <a:p>
            <a:r>
              <a:rPr lang="en-GB" sz="1600" dirty="0"/>
              <a:t>-</a:t>
            </a:r>
            <a:r>
              <a:rPr lang="en-GB" sz="1600" dirty="0" err="1" smtClean="0"/>
              <a:t>arcuate</a:t>
            </a:r>
            <a:r>
              <a:rPr lang="en-GB" sz="1600" dirty="0" smtClean="0"/>
              <a:t> nucleus </a:t>
            </a:r>
          </a:p>
          <a:p>
            <a:r>
              <a:rPr lang="en-GB" sz="1600" dirty="0" smtClean="0"/>
              <a:t>-</a:t>
            </a:r>
            <a:r>
              <a:rPr lang="en-GB" sz="1600" dirty="0" err="1" smtClean="0"/>
              <a:t>eminentia</a:t>
            </a:r>
            <a:r>
              <a:rPr lang="en-GB" sz="1600" dirty="0" smtClean="0"/>
              <a:t> </a:t>
            </a:r>
            <a:r>
              <a:rPr lang="en-GB" sz="1600" dirty="0" err="1" smtClean="0"/>
              <a:t>mediana</a:t>
            </a:r>
            <a:endParaRPr lang="en-GB" sz="1600" dirty="0"/>
          </a:p>
        </p:txBody>
      </p:sp>
      <p:sp>
        <p:nvSpPr>
          <p:cNvPr id="132" name="CasellaDiTesto 131"/>
          <p:cNvSpPr txBox="1"/>
          <p:nvPr/>
        </p:nvSpPr>
        <p:spPr>
          <a:xfrm>
            <a:off x="5855307" y="805663"/>
            <a:ext cx="212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-pulse-generator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CasellaDiTesto 132"/>
          <p:cNvSpPr txBox="1"/>
          <p:nvPr/>
        </p:nvSpPr>
        <p:spPr>
          <a:xfrm>
            <a:off x="5855307" y="1253157"/>
            <a:ext cx="24101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</a:p>
          <a:p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GABA, glutamate neurons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4" name="CasellaDiTesto 133"/>
          <p:cNvSpPr txBox="1"/>
          <p:nvPr/>
        </p:nvSpPr>
        <p:spPr>
          <a:xfrm>
            <a:off x="5855307" y="2031954"/>
            <a:ext cx="26981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Hypothalamic </a:t>
            </a:r>
            <a:r>
              <a:rPr lang="en-GB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-receptor</a:t>
            </a:r>
          </a:p>
          <a:p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Pulsatile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secretion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Rettangolo 134"/>
          <p:cNvSpPr/>
          <p:nvPr/>
        </p:nvSpPr>
        <p:spPr>
          <a:xfrm>
            <a:off x="5855307" y="4067206"/>
            <a:ext cx="297128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Pituitary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-receptor</a:t>
            </a:r>
          </a:p>
          <a:p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Pulsatile gonadotropin-secretion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6" name="Rettangolo 135"/>
          <p:cNvSpPr/>
          <p:nvPr/>
        </p:nvSpPr>
        <p:spPr>
          <a:xfrm>
            <a:off x="5855307" y="3294084"/>
            <a:ext cx="12818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Decapeptide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684963" y="729275"/>
            <a:ext cx="6886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GABA</a:t>
            </a:r>
            <a:endParaRPr lang="en-GB" sz="16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908627" y="1820213"/>
            <a:ext cx="69005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GnRH</a:t>
            </a:r>
            <a:endParaRPr lang="en-GB" sz="1600" b="1" dirty="0"/>
          </a:p>
        </p:txBody>
      </p:sp>
      <p:sp>
        <p:nvSpPr>
          <p:cNvPr id="139" name="Rettangolo 138"/>
          <p:cNvSpPr/>
          <p:nvPr/>
        </p:nvSpPr>
        <p:spPr>
          <a:xfrm>
            <a:off x="5855307" y="4923217"/>
            <a:ext cx="3390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Peptide hormones (207 amino acids)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4" name="Rettangolo 143"/>
          <p:cNvSpPr/>
          <p:nvPr/>
        </p:nvSpPr>
        <p:spPr>
          <a:xfrm>
            <a:off x="5855307" y="5822435"/>
            <a:ext cx="2262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Gonadal </a:t>
            </a:r>
            <a:r>
              <a:rPr lang="en-GB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-receptor</a:t>
            </a:r>
          </a:p>
        </p:txBody>
      </p:sp>
      <p:sp>
        <p:nvSpPr>
          <p:cNvPr id="145" name="Rettangolo 144"/>
          <p:cNvSpPr/>
          <p:nvPr/>
        </p:nvSpPr>
        <p:spPr>
          <a:xfrm>
            <a:off x="5855307" y="6198920"/>
            <a:ext cx="2496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Peptide hormone feedback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9537" y="17718"/>
            <a:ext cx="193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Strutture</a:t>
            </a:r>
            <a:endParaRPr lang="en-GB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5855307" y="33512"/>
            <a:ext cx="3009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Caratteristiche</a:t>
            </a:r>
            <a:endParaRPr lang="en-GB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8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enza tito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4" y="4950526"/>
            <a:ext cx="5160434" cy="1772009"/>
          </a:xfrm>
          <a:prstGeom prst="rect">
            <a:avLst/>
          </a:prstGeom>
        </p:spPr>
      </p:pic>
      <p:pic>
        <p:nvPicPr>
          <p:cNvPr id="6" name="Immagine 5" descr="Senza titol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10" y="1524001"/>
            <a:ext cx="5225302" cy="334800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474134" y="179683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Secrezione pulsatile del </a:t>
            </a:r>
            <a:r>
              <a:rPr lang="it-IT" sz="3600" b="1" dirty="0" err="1" smtClean="0">
                <a:solidFill>
                  <a:srgbClr val="0000FF"/>
                </a:solidFill>
              </a:rPr>
              <a:t>GnRH</a:t>
            </a:r>
            <a:endParaRPr lang="it-IT" sz="3600" b="1" dirty="0">
              <a:solidFill>
                <a:srgbClr val="0000FF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469873" y="6592501"/>
            <a:ext cx="27079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200" i="1" smtClean="0"/>
              <a:t>(F. Waldhauser et al. Eyr J Pediatr 1981)</a:t>
            </a:r>
            <a:endParaRPr lang="it-IT" sz="1200" i="1"/>
          </a:p>
        </p:txBody>
      </p:sp>
      <p:sp>
        <p:nvSpPr>
          <p:cNvPr id="11" name="CasellaDiTesto 10"/>
          <p:cNvSpPr txBox="1"/>
          <p:nvPr/>
        </p:nvSpPr>
        <p:spPr>
          <a:xfrm>
            <a:off x="5834600" y="3404800"/>
            <a:ext cx="308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Periodo post-natale</a:t>
            </a:r>
            <a:endParaRPr lang="it-IT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834601" y="5660591"/>
            <a:ext cx="3123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Periodo pre-puberale</a:t>
            </a:r>
            <a:endParaRPr lang="it-IT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>
            <a:off x="0" y="1026743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85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6" y="1988552"/>
            <a:ext cx="4064000" cy="3633326"/>
          </a:xfrm>
          <a:prstGeom prst="rect">
            <a:avLst/>
          </a:prstGeom>
        </p:spPr>
      </p:pic>
      <p:pic>
        <p:nvPicPr>
          <p:cNvPr id="3" name="Immagine 2" descr="Senza titolo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399" y="2116681"/>
            <a:ext cx="3928534" cy="376334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9328" y="129536"/>
            <a:ext cx="8856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Secrezione pulsatile di </a:t>
            </a:r>
            <a:r>
              <a:rPr lang="it-IT" sz="3600" b="1" dirty="0" err="1" smtClean="0">
                <a:solidFill>
                  <a:srgbClr val="0000FF"/>
                </a:solidFill>
              </a:rPr>
              <a:t>GnRH</a:t>
            </a:r>
            <a:r>
              <a:rPr lang="it-IT" sz="3600" b="1" dirty="0" smtClean="0">
                <a:solidFill>
                  <a:srgbClr val="0000FF"/>
                </a:solidFill>
              </a:rPr>
              <a:t> e </a:t>
            </a:r>
            <a:r>
              <a:rPr lang="it-IT" sz="3600" b="1" dirty="0" err="1" smtClean="0">
                <a:solidFill>
                  <a:srgbClr val="0000FF"/>
                </a:solidFill>
              </a:rPr>
              <a:t>AMPc</a:t>
            </a:r>
            <a:endParaRPr lang="it-IT" sz="3600" b="1" dirty="0">
              <a:solidFill>
                <a:srgbClr val="0000FF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588933" y="659424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it-IT" sz="1200" i="1" smtClean="0">
                <a:solidFill>
                  <a:srgbClr val="404040"/>
                </a:solidFill>
              </a:rPr>
              <a:t>(Am J Physiol Endocrinol Metab. 2011 Jun;300(6):E1022-30)</a:t>
            </a:r>
            <a:endParaRPr lang="it-IT" sz="1200" i="1">
              <a:solidFill>
                <a:srgbClr val="40404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222096" y="1391423"/>
            <a:ext cx="273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404040"/>
                </a:solidFill>
              </a:rPr>
              <a:t>Periodo Puberale</a:t>
            </a:r>
            <a:endParaRPr lang="it-IT" sz="2400" b="1" dirty="0">
              <a:solidFill>
                <a:srgbClr val="404040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414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1" y="1474799"/>
            <a:ext cx="4199467" cy="523332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5509649" y="6570134"/>
            <a:ext cx="3668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2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(Abreu AP, Kaiser UB. Lancet Diabetes Endocrinol 2016)</a:t>
            </a:r>
            <a:endParaRPr lang="it-IT" sz="1200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368799" y="1718912"/>
            <a:ext cx="4639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>
                <a:solidFill>
                  <a:srgbClr val="953735"/>
                </a:solidFill>
              </a:rPr>
              <a:t>KISS1R</a:t>
            </a:r>
            <a:r>
              <a:rPr lang="it-IT" b="1" dirty="0" smtClean="0">
                <a:solidFill>
                  <a:srgbClr val="953735"/>
                </a:solidFill>
              </a:rPr>
              <a:t> (</a:t>
            </a:r>
            <a:r>
              <a:rPr lang="it-IT" b="1" dirty="0" err="1" smtClean="0">
                <a:solidFill>
                  <a:srgbClr val="953735"/>
                </a:solidFill>
              </a:rPr>
              <a:t>kyspeptin</a:t>
            </a:r>
            <a:r>
              <a:rPr lang="it-IT" b="1" dirty="0" smtClean="0">
                <a:solidFill>
                  <a:srgbClr val="953735"/>
                </a:solidFill>
              </a:rPr>
              <a:t> </a:t>
            </a:r>
            <a:r>
              <a:rPr lang="it-IT" b="1" dirty="0" err="1" smtClean="0">
                <a:solidFill>
                  <a:srgbClr val="953735"/>
                </a:solidFill>
              </a:rPr>
              <a:t>system</a:t>
            </a:r>
            <a:r>
              <a:rPr lang="it-IT" b="1" dirty="0" smtClean="0">
                <a:solidFill>
                  <a:srgbClr val="953735"/>
                </a:solidFill>
              </a:rPr>
              <a:t>) </a:t>
            </a:r>
            <a:r>
              <a:rPr lang="it-IT" b="1" dirty="0" smtClean="0">
                <a:solidFill>
                  <a:srgbClr val="0000FF"/>
                </a:solidFill>
              </a:rPr>
              <a:t>scoperto nel 2003 </a:t>
            </a:r>
          </a:p>
          <a:p>
            <a:r>
              <a:rPr lang="it-IT" dirty="0" smtClean="0"/>
              <a:t>Una mutazione con perdita di funzione del gene KISS1R è stata identificata in soggetti con ipogonadismo </a:t>
            </a:r>
            <a:r>
              <a:rPr lang="it-IT" dirty="0" err="1" smtClean="0"/>
              <a:t>ipogonadotropo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368799" y="3009486"/>
            <a:ext cx="462279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rgbClr val="953735"/>
                </a:solidFill>
              </a:rPr>
              <a:t>Neurokinin</a:t>
            </a:r>
            <a:r>
              <a:rPr lang="it-IT" b="1" i="1" dirty="0" smtClean="0">
                <a:solidFill>
                  <a:srgbClr val="953735"/>
                </a:solidFill>
              </a:rPr>
              <a:t> B </a:t>
            </a:r>
            <a:r>
              <a:rPr lang="it-IT" b="1" dirty="0" smtClean="0">
                <a:solidFill>
                  <a:srgbClr val="953735"/>
                </a:solidFill>
              </a:rPr>
              <a:t>(</a:t>
            </a:r>
            <a:r>
              <a:rPr lang="it-IT" b="1" i="1" dirty="0" smtClean="0">
                <a:solidFill>
                  <a:srgbClr val="953735"/>
                </a:solidFill>
              </a:rPr>
              <a:t>NKB</a:t>
            </a:r>
            <a:r>
              <a:rPr lang="it-IT" b="1" dirty="0" smtClean="0">
                <a:solidFill>
                  <a:srgbClr val="953735"/>
                </a:solidFill>
              </a:rPr>
              <a:t>)  </a:t>
            </a:r>
            <a:r>
              <a:rPr lang="it-IT" b="1" dirty="0" smtClean="0">
                <a:solidFill>
                  <a:srgbClr val="0000FF"/>
                </a:solidFill>
              </a:rPr>
              <a:t>scoperto nel 2009</a:t>
            </a:r>
          </a:p>
          <a:p>
            <a:r>
              <a:rPr lang="it-IT" dirty="0" smtClean="0"/>
              <a:t>Una mutazione con perdita di funzione del gene del recettore NKB (</a:t>
            </a:r>
            <a:r>
              <a:rPr lang="it-IT" i="1" dirty="0" smtClean="0"/>
              <a:t>TACR3</a:t>
            </a:r>
            <a:r>
              <a:rPr lang="it-IT" dirty="0" smtClean="0"/>
              <a:t>) e della </a:t>
            </a:r>
            <a:r>
              <a:rPr lang="it-IT" dirty="0" err="1" smtClean="0"/>
              <a:t>neurochinina</a:t>
            </a:r>
            <a:r>
              <a:rPr lang="it-IT" dirty="0" smtClean="0"/>
              <a:t> B (</a:t>
            </a:r>
            <a:r>
              <a:rPr lang="it-IT" i="1" dirty="0" smtClean="0"/>
              <a:t>TAC3</a:t>
            </a:r>
            <a:r>
              <a:rPr lang="it-IT" dirty="0" smtClean="0"/>
              <a:t>) è stata identificata in famiglie di consanguinei con ipogonadismo </a:t>
            </a:r>
            <a:r>
              <a:rPr lang="it-IT" dirty="0" err="1" smtClean="0"/>
              <a:t>ipogonadotropo</a:t>
            </a:r>
            <a:r>
              <a:rPr lang="it-IT" dirty="0" smtClean="0"/>
              <a:t> isolato.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368798" y="4746389"/>
            <a:ext cx="4775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rgbClr val="953735"/>
                </a:solidFill>
              </a:rPr>
              <a:t>Makorin</a:t>
            </a:r>
            <a:r>
              <a:rPr lang="it-IT" b="1" i="1" dirty="0" smtClean="0">
                <a:solidFill>
                  <a:srgbClr val="953735"/>
                </a:solidFill>
              </a:rPr>
              <a:t> ring finger </a:t>
            </a:r>
            <a:r>
              <a:rPr lang="it-IT" b="1" i="1" dirty="0" err="1" smtClean="0">
                <a:solidFill>
                  <a:srgbClr val="953735"/>
                </a:solidFill>
              </a:rPr>
              <a:t>protein</a:t>
            </a:r>
            <a:r>
              <a:rPr lang="it-IT" b="1" i="1" dirty="0" smtClean="0">
                <a:solidFill>
                  <a:srgbClr val="953735"/>
                </a:solidFill>
              </a:rPr>
              <a:t> 3 </a:t>
            </a:r>
            <a:r>
              <a:rPr lang="it-IT" b="1" dirty="0" smtClean="0">
                <a:solidFill>
                  <a:srgbClr val="0000FF"/>
                </a:solidFill>
              </a:rPr>
              <a:t>scoperto nel 2013</a:t>
            </a:r>
          </a:p>
          <a:p>
            <a:r>
              <a:rPr lang="it-IT" dirty="0" smtClean="0"/>
              <a:t>L’allele materno MKRN3 è “represso” ed è espresso solo l’allele paterno. A tutt’oggi il difetto del </a:t>
            </a:r>
            <a:r>
              <a:rPr lang="it-IT" i="1" dirty="0" smtClean="0"/>
              <a:t>MKRN3 è il più comune difetto genetico associato a PPC.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00FF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74134" y="130322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Geni coinvolti nella regolazione del </a:t>
            </a:r>
            <a:r>
              <a:rPr lang="it-IT" sz="3600" b="1" dirty="0" err="1" smtClean="0">
                <a:solidFill>
                  <a:srgbClr val="0000FF"/>
                </a:solidFill>
              </a:rPr>
              <a:t>GnRH</a:t>
            </a:r>
            <a:endParaRPr lang="it-IT" sz="3600" b="1" dirty="0">
              <a:solidFill>
                <a:srgbClr val="0000FF"/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905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509649" y="6570134"/>
            <a:ext cx="36682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2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(Abreu AP, Kaiser UB. Lancet Diabetes Endocrinol 2016)</a:t>
            </a:r>
            <a:endParaRPr lang="it-IT" sz="1200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368798" y="1352375"/>
            <a:ext cx="47413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953735"/>
                </a:solidFill>
              </a:rPr>
              <a:t>Leptina</a:t>
            </a:r>
            <a:endParaRPr lang="it-IT" b="1" dirty="0" smtClean="0">
              <a:solidFill>
                <a:srgbClr val="953735"/>
              </a:solidFill>
            </a:endParaRPr>
          </a:p>
          <a:p>
            <a:r>
              <a:rPr lang="it-IT" dirty="0" smtClean="0"/>
              <a:t>Una adeguata concentrazione di </a:t>
            </a:r>
            <a:r>
              <a:rPr lang="it-IT" dirty="0" err="1" smtClean="0"/>
              <a:t>leptina</a:t>
            </a:r>
            <a:r>
              <a:rPr lang="it-IT" dirty="0" smtClean="0"/>
              <a:t> è indispensabile per la maturazione dell’asse ipotalamo-ipofisi-gonadi. La mutazione omozigote dei geni che codificano per la </a:t>
            </a:r>
            <a:r>
              <a:rPr lang="it-IT" dirty="0" err="1" smtClean="0"/>
              <a:t>leptina</a:t>
            </a:r>
            <a:r>
              <a:rPr lang="it-IT" dirty="0" smtClean="0"/>
              <a:t> (</a:t>
            </a:r>
            <a:r>
              <a:rPr lang="it-IT" i="1" dirty="0" smtClean="0"/>
              <a:t>LEP</a:t>
            </a:r>
            <a:r>
              <a:rPr lang="it-IT" dirty="0" smtClean="0"/>
              <a:t>) o del recettore per la </a:t>
            </a:r>
            <a:r>
              <a:rPr lang="it-IT" dirty="0" err="1" smtClean="0"/>
              <a:t>leptina</a:t>
            </a:r>
            <a:r>
              <a:rPr lang="it-IT" dirty="0" smtClean="0"/>
              <a:t> (</a:t>
            </a:r>
            <a:r>
              <a:rPr lang="it-IT" i="1" dirty="0" smtClean="0"/>
              <a:t>LEPR</a:t>
            </a:r>
            <a:r>
              <a:rPr lang="it-IT" dirty="0" smtClean="0"/>
              <a:t>) causa ipogonadismo </a:t>
            </a:r>
            <a:r>
              <a:rPr lang="it-IT" dirty="0" err="1" smtClean="0"/>
              <a:t>ipogonadotropo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368798" y="3450342"/>
            <a:ext cx="47752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953735"/>
                </a:solidFill>
              </a:rPr>
              <a:t>Insulina e IGF-1</a:t>
            </a:r>
          </a:p>
          <a:p>
            <a:r>
              <a:rPr lang="it-IT" dirty="0" smtClean="0"/>
              <a:t>L’insulina è il maggior regolatore della </a:t>
            </a:r>
            <a:r>
              <a:rPr lang="it-IT" dirty="0" err="1" smtClean="0"/>
              <a:t>leptina</a:t>
            </a:r>
            <a:r>
              <a:rPr lang="it-IT" dirty="0"/>
              <a:t> </a:t>
            </a:r>
            <a:r>
              <a:rPr lang="it-IT" dirty="0" smtClean="0"/>
              <a:t>e agisce direttamente o indirettamente modulando la secrezione di </a:t>
            </a:r>
            <a:r>
              <a:rPr lang="it-IT" dirty="0" err="1" smtClean="0"/>
              <a:t>GnRH</a:t>
            </a:r>
            <a:r>
              <a:rPr lang="it-IT" dirty="0" smtClean="0"/>
              <a:t> (attraverso la  </a:t>
            </a:r>
            <a:r>
              <a:rPr lang="it-IT" dirty="0" err="1" smtClean="0"/>
              <a:t>kisspeptin</a:t>
            </a:r>
            <a:r>
              <a:rPr lang="it-IT" dirty="0" smtClean="0"/>
              <a:t>) a livello dell’ipotalamo. L’IGF-1 è strutturalmente omologo all’insulina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368798" y="5271312"/>
            <a:ext cx="477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953735"/>
                </a:solidFill>
              </a:rPr>
              <a:t>Grelina</a:t>
            </a:r>
            <a:endParaRPr lang="it-IT" b="1" dirty="0" smtClean="0">
              <a:solidFill>
                <a:srgbClr val="953735"/>
              </a:solidFill>
            </a:endParaRPr>
          </a:p>
          <a:p>
            <a:r>
              <a:rPr lang="it-IT" dirty="0" smtClean="0"/>
              <a:t>La </a:t>
            </a:r>
            <a:r>
              <a:rPr lang="it-IT" dirty="0" err="1" smtClean="0"/>
              <a:t>Grelina</a:t>
            </a:r>
            <a:r>
              <a:rPr lang="it-IT" dirty="0" smtClean="0"/>
              <a:t> ha un effetto inibitorio sulla pulsatilità delle gonadotropine e diminuisce la risposta LH al </a:t>
            </a:r>
            <a:r>
              <a:rPr lang="it-IT" dirty="0" err="1" smtClean="0"/>
              <a:t>GnRH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0" y="1"/>
            <a:ext cx="9144000" cy="1223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262543" y="45657"/>
            <a:ext cx="8745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Fattori metabolici che determinano la secrezione di </a:t>
            </a:r>
            <a:r>
              <a:rPr lang="it-IT" sz="3600" b="1" dirty="0" err="1" smtClean="0">
                <a:solidFill>
                  <a:srgbClr val="0000FF"/>
                </a:solidFill>
              </a:rPr>
              <a:t>GnRH</a:t>
            </a:r>
            <a:endParaRPr lang="it-IT" sz="3600" dirty="0">
              <a:solidFill>
                <a:srgbClr val="0000FF"/>
              </a:solidFill>
            </a:endParaRPr>
          </a:p>
        </p:txBody>
      </p:sp>
      <p:pic>
        <p:nvPicPr>
          <p:cNvPr id="3" name="Immagine 2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7" y="1346381"/>
            <a:ext cx="4089907" cy="5468528"/>
          </a:xfrm>
          <a:prstGeom prst="rect">
            <a:avLst/>
          </a:prstGeom>
        </p:spPr>
      </p:pic>
      <p:cxnSp>
        <p:nvCxnSpPr>
          <p:cNvPr id="10" name="Connettore 1 9"/>
          <p:cNvCxnSpPr/>
          <p:nvPr/>
        </p:nvCxnSpPr>
        <p:spPr>
          <a:xfrm>
            <a:off x="0" y="1229939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5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1"/>
            <a:ext cx="9144000" cy="1223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6602"/>
            <a:ext cx="9144000" cy="5051580"/>
          </a:xfrm>
          <a:prstGeom prst="rect">
            <a:avLst/>
          </a:prstGeom>
        </p:spPr>
      </p:pic>
      <p:cxnSp>
        <p:nvCxnSpPr>
          <p:cNvPr id="5" name="Connettore 1 4"/>
          <p:cNvCxnSpPr/>
          <p:nvPr/>
        </p:nvCxnSpPr>
        <p:spPr>
          <a:xfrm>
            <a:off x="0" y="1213006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ttangolo 1"/>
          <p:cNvSpPr/>
          <p:nvPr/>
        </p:nvSpPr>
        <p:spPr>
          <a:xfrm>
            <a:off x="6757876" y="6563268"/>
            <a:ext cx="24080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smtClean="0"/>
              <a:t>Nature 2014 Oct 2;514(7520):92-7</a:t>
            </a:r>
            <a:endParaRPr lang="it-IT" sz="1200" i="1"/>
          </a:p>
        </p:txBody>
      </p:sp>
      <p:sp>
        <p:nvSpPr>
          <p:cNvPr id="4" name="Rettangolo 3"/>
          <p:cNvSpPr/>
          <p:nvPr/>
        </p:nvSpPr>
        <p:spPr>
          <a:xfrm>
            <a:off x="254001" y="-26824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Geni e meccanismi biologici implicati  nella comparsa del menarca</a:t>
            </a:r>
            <a:endParaRPr lang="it-IT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70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1"/>
            <a:ext cx="9144000" cy="1295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74134" y="44219"/>
            <a:ext cx="8229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L’età di comparsa </a:t>
            </a:r>
            <a:r>
              <a:rPr lang="it-IT" sz="3600" b="1" dirty="0" smtClean="0">
                <a:solidFill>
                  <a:srgbClr val="0000FF"/>
                </a:solidFill>
              </a:rPr>
              <a:t>del menarca è </a:t>
            </a:r>
            <a:r>
              <a:rPr lang="it-IT" sz="3600" b="1" dirty="0" smtClean="0">
                <a:solidFill>
                  <a:srgbClr val="0000FF"/>
                </a:solidFill>
              </a:rPr>
              <a:t>associata con lo stato di salute</a:t>
            </a:r>
            <a:endParaRPr lang="it-IT" sz="3600" b="1" dirty="0">
              <a:solidFill>
                <a:srgbClr val="0000FF"/>
              </a:solidFill>
            </a:endParaRPr>
          </a:p>
        </p:txBody>
      </p:sp>
      <p:pic>
        <p:nvPicPr>
          <p:cNvPr id="8" name="Immagine 7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72" y="1913472"/>
            <a:ext cx="8178800" cy="43688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6265964" y="6581001"/>
            <a:ext cx="2878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200" i="1" smtClean="0"/>
              <a:t>(Hartge P. Nature Genetics 2009,:637-638)</a:t>
            </a:r>
            <a:endParaRPr lang="it-IT" sz="1200" i="1"/>
          </a:p>
        </p:txBody>
      </p:sp>
      <p:sp>
        <p:nvSpPr>
          <p:cNvPr id="12" name="Rettangolo 11"/>
          <p:cNvSpPr/>
          <p:nvPr/>
        </p:nvSpPr>
        <p:spPr>
          <a:xfrm>
            <a:off x="626533" y="209972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0" y="1297671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uppo 15"/>
          <p:cNvGrpSpPr/>
          <p:nvPr/>
        </p:nvGrpSpPr>
        <p:grpSpPr>
          <a:xfrm>
            <a:off x="1828800" y="1845740"/>
            <a:ext cx="2206247" cy="584776"/>
            <a:chOff x="1828800" y="1608678"/>
            <a:chExt cx="2206247" cy="584776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1828800" y="1608678"/>
              <a:ext cx="220624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mtClean="0">
                  <a:solidFill>
                    <a:srgbClr val="FF0000"/>
                  </a:solidFill>
                </a:rPr>
                <a:t> </a:t>
              </a:r>
              <a:r>
                <a:rPr lang="it-IT" sz="2000" b="1" smtClean="0">
                  <a:solidFill>
                    <a:srgbClr val="FF0000"/>
                  </a:solidFill>
                </a:rPr>
                <a:t>Mortality</a:t>
              </a:r>
              <a:r>
                <a:rPr lang="it-IT" sz="2000" smtClean="0">
                  <a:solidFill>
                    <a:srgbClr val="FF0000"/>
                  </a:solidFill>
                </a:rPr>
                <a:t>       </a:t>
              </a:r>
              <a:r>
                <a:rPr lang="it-IT" smtClean="0">
                  <a:solidFill>
                    <a:srgbClr val="FF0000"/>
                  </a:solidFill>
                </a:rPr>
                <a:t>    </a:t>
              </a:r>
            </a:p>
            <a:p>
              <a:pPr algn="r"/>
              <a:r>
                <a:rPr lang="it-IT" sz="1200" i="1" smtClean="0">
                  <a:solidFill>
                    <a:srgbClr val="FF0000"/>
                  </a:solidFill>
                </a:rPr>
                <a:t>Lakshaman et al. JCEM 2009</a:t>
              </a:r>
              <a:endParaRPr lang="it-IT" sz="1200" i="1">
                <a:solidFill>
                  <a:srgbClr val="FF0000"/>
                </a:solidFill>
              </a:endParaRPr>
            </a:p>
          </p:txBody>
        </p:sp>
        <p:cxnSp>
          <p:nvCxnSpPr>
            <p:cNvPr id="13" name="Connettore 2 12"/>
            <p:cNvCxnSpPr/>
            <p:nvPr/>
          </p:nvCxnSpPr>
          <p:spPr>
            <a:xfrm flipV="1">
              <a:off x="2810936" y="1625604"/>
              <a:ext cx="0" cy="28787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o 9"/>
          <p:cNvGrpSpPr/>
          <p:nvPr/>
        </p:nvGrpSpPr>
        <p:grpSpPr>
          <a:xfrm>
            <a:off x="4182533" y="1625602"/>
            <a:ext cx="660384" cy="3887991"/>
            <a:chOff x="4182533" y="1625602"/>
            <a:chExt cx="660384" cy="3887991"/>
          </a:xfrm>
        </p:grpSpPr>
        <p:cxnSp>
          <p:nvCxnSpPr>
            <p:cNvPr id="14" name="Connettore 1 13"/>
            <p:cNvCxnSpPr/>
            <p:nvPr/>
          </p:nvCxnSpPr>
          <p:spPr>
            <a:xfrm>
              <a:off x="4842917" y="1625602"/>
              <a:ext cx="0" cy="3887991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/>
            <p:cNvCxnSpPr/>
            <p:nvPr/>
          </p:nvCxnSpPr>
          <p:spPr>
            <a:xfrm flipH="1">
              <a:off x="4182533" y="2099729"/>
              <a:ext cx="660384" cy="0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584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1"/>
            <a:ext cx="9144000" cy="1295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26533" y="209972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ttore 1 8"/>
          <p:cNvCxnSpPr/>
          <p:nvPr/>
        </p:nvCxnSpPr>
        <p:spPr>
          <a:xfrm>
            <a:off x="0" y="1297671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6106427" y="6581001"/>
            <a:ext cx="3037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i="1" dirty="0" smtClean="0"/>
              <a:t>(</a:t>
            </a:r>
            <a:r>
              <a:rPr lang="pt-BR" sz="1200" i="1" dirty="0" err="1" smtClean="0"/>
              <a:t>Canoy</a:t>
            </a:r>
            <a:r>
              <a:rPr lang="pt-BR" sz="1200" i="1" dirty="0" smtClean="0"/>
              <a:t> </a:t>
            </a:r>
            <a:r>
              <a:rPr lang="pt-BR" sz="1200" i="1" dirty="0" err="1" smtClean="0"/>
              <a:t>D</a:t>
            </a:r>
            <a:r>
              <a:rPr lang="pt-BR" sz="1200" i="1" dirty="0" smtClean="0"/>
              <a:t> et </a:t>
            </a:r>
            <a:r>
              <a:rPr lang="pt-BR" sz="1200" i="1" dirty="0" err="1" smtClean="0"/>
              <a:t>al.Circulation</a:t>
            </a:r>
            <a:r>
              <a:rPr lang="pt-BR" sz="1200" dirty="0"/>
              <a:t>. 2015;131:237-</a:t>
            </a:r>
            <a:r>
              <a:rPr lang="pt-BR" sz="1200" dirty="0" smtClean="0"/>
              <a:t>244)</a:t>
            </a:r>
            <a:endParaRPr lang="en-GB" sz="1200" dirty="0"/>
          </a:p>
        </p:txBody>
      </p:sp>
      <p:pic>
        <p:nvPicPr>
          <p:cNvPr id="6" name="Immagine 5" descr="Senza titolo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148" y="1412019"/>
            <a:ext cx="5983320" cy="5152049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74134" y="44219"/>
            <a:ext cx="8229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L’età di comparsa </a:t>
            </a:r>
            <a:r>
              <a:rPr lang="it-IT" sz="3600" b="1" dirty="0" smtClean="0">
                <a:solidFill>
                  <a:srgbClr val="0000FF"/>
                </a:solidFill>
              </a:rPr>
              <a:t>del menarca è </a:t>
            </a:r>
            <a:r>
              <a:rPr lang="it-IT" sz="3600" b="1" dirty="0" smtClean="0">
                <a:solidFill>
                  <a:srgbClr val="0000FF"/>
                </a:solidFill>
              </a:rPr>
              <a:t>associata con lo stato di salute</a:t>
            </a:r>
            <a:endParaRPr lang="it-IT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75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1"/>
            <a:ext cx="9144000" cy="1295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26533" y="209972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ttore 1 8"/>
          <p:cNvCxnSpPr/>
          <p:nvPr/>
        </p:nvCxnSpPr>
        <p:spPr>
          <a:xfrm>
            <a:off x="0" y="1297671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6106427" y="6581001"/>
            <a:ext cx="3037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i="1" dirty="0" smtClean="0"/>
              <a:t>(</a:t>
            </a:r>
            <a:r>
              <a:rPr lang="pt-BR" sz="1200" i="1" dirty="0" err="1" smtClean="0"/>
              <a:t>Canoy</a:t>
            </a:r>
            <a:r>
              <a:rPr lang="pt-BR" sz="1200" i="1" dirty="0" smtClean="0"/>
              <a:t> </a:t>
            </a:r>
            <a:r>
              <a:rPr lang="pt-BR" sz="1200" i="1" dirty="0" err="1" smtClean="0"/>
              <a:t>D</a:t>
            </a:r>
            <a:r>
              <a:rPr lang="pt-BR" sz="1200" i="1" dirty="0" smtClean="0"/>
              <a:t> et </a:t>
            </a:r>
            <a:r>
              <a:rPr lang="pt-BR" sz="1200" i="1" dirty="0" err="1" smtClean="0"/>
              <a:t>al.Circulation</a:t>
            </a:r>
            <a:r>
              <a:rPr lang="pt-BR" sz="1200" dirty="0"/>
              <a:t>. 2015;131:237-</a:t>
            </a:r>
            <a:r>
              <a:rPr lang="pt-BR" sz="1200" dirty="0" smtClean="0"/>
              <a:t>244)</a:t>
            </a:r>
            <a:endParaRPr lang="en-GB" sz="1200" dirty="0"/>
          </a:p>
        </p:txBody>
      </p:sp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113" y="1376160"/>
            <a:ext cx="5971083" cy="520484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74134" y="44219"/>
            <a:ext cx="8229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L’età di comparsa </a:t>
            </a:r>
            <a:r>
              <a:rPr lang="it-IT" sz="3600" b="1" dirty="0" smtClean="0">
                <a:solidFill>
                  <a:srgbClr val="0000FF"/>
                </a:solidFill>
              </a:rPr>
              <a:t>del menarca è </a:t>
            </a:r>
            <a:r>
              <a:rPr lang="it-IT" sz="3600" b="1" dirty="0" smtClean="0">
                <a:solidFill>
                  <a:srgbClr val="0000FF"/>
                </a:solidFill>
              </a:rPr>
              <a:t>associata con lo stato di salute</a:t>
            </a:r>
            <a:endParaRPr lang="it-IT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77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660400" y="1657409"/>
            <a:ext cx="789093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404040"/>
                </a:solidFill>
              </a:rPr>
              <a:t>Research </a:t>
            </a:r>
            <a:r>
              <a:rPr lang="en-GB" sz="2400" dirty="0" smtClean="0">
                <a:solidFill>
                  <a:srgbClr val="404040"/>
                </a:solidFill>
              </a:rPr>
              <a:t>Support</a:t>
            </a:r>
            <a:endParaRPr lang="en-GB" sz="2400" dirty="0">
              <a:solidFill>
                <a:srgbClr val="40404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dirty="0" smtClean="0">
                <a:solidFill>
                  <a:srgbClr val="404040"/>
                </a:solidFill>
              </a:rPr>
              <a:t>•</a:t>
            </a:r>
            <a:r>
              <a:rPr lang="en-GB" sz="2400" dirty="0">
                <a:solidFill>
                  <a:srgbClr val="404040"/>
                </a:solidFill>
              </a:rPr>
              <a:t>    Paid Editorial </a:t>
            </a:r>
            <a:r>
              <a:rPr lang="en-GB" sz="2400" dirty="0" smtClean="0">
                <a:solidFill>
                  <a:srgbClr val="404040"/>
                </a:solidFill>
              </a:rPr>
              <a:t>Relationships			</a:t>
            </a:r>
            <a:r>
              <a:rPr lang="en-GB" sz="2400" dirty="0" err="1" smtClean="0">
                <a:solidFill>
                  <a:srgbClr val="404040"/>
                </a:solidFill>
              </a:rPr>
              <a:t>Menarini</a:t>
            </a:r>
            <a:endParaRPr lang="en-GB" sz="2400" dirty="0">
              <a:solidFill>
                <a:srgbClr val="404040"/>
              </a:solidFill>
            </a:endParaRPr>
          </a:p>
          <a:p>
            <a:r>
              <a:rPr lang="en-GB" sz="2400" dirty="0">
                <a:solidFill>
                  <a:srgbClr val="404040"/>
                </a:solidFill>
              </a:rPr>
              <a:t>•    Consulting </a:t>
            </a:r>
            <a:r>
              <a:rPr lang="en-GB" sz="2400" dirty="0" smtClean="0">
                <a:solidFill>
                  <a:srgbClr val="404040"/>
                </a:solidFill>
              </a:rPr>
              <a:t>Relationships				Eli Lilly and </a:t>
            </a:r>
            <a:r>
              <a:rPr lang="en-GB" sz="2400" dirty="0" err="1" smtClean="0">
                <a:solidFill>
                  <a:srgbClr val="404040"/>
                </a:solidFill>
              </a:rPr>
              <a:t>Ispesn</a:t>
            </a:r>
            <a:endParaRPr lang="en-GB" sz="2400" dirty="0">
              <a:solidFill>
                <a:srgbClr val="404040"/>
              </a:solidFill>
            </a:endParaRPr>
          </a:p>
          <a:p>
            <a:r>
              <a:rPr lang="en-GB" sz="2400" dirty="0">
                <a:solidFill>
                  <a:srgbClr val="404040"/>
                </a:solidFill>
              </a:rPr>
              <a:t>•    Speakers </a:t>
            </a:r>
            <a:r>
              <a:rPr lang="en-GB" sz="2400" dirty="0" smtClean="0">
                <a:solidFill>
                  <a:srgbClr val="404040"/>
                </a:solidFill>
              </a:rPr>
              <a:t>Bureau </a:t>
            </a:r>
            <a:r>
              <a:rPr lang="en-GB" sz="2400" dirty="0">
                <a:solidFill>
                  <a:srgbClr val="404040"/>
                </a:solidFill>
              </a:rPr>
              <a:t>	</a:t>
            </a:r>
            <a:r>
              <a:rPr lang="en-GB" sz="2400" dirty="0" smtClean="0">
                <a:solidFill>
                  <a:srgbClr val="404040"/>
                </a:solidFill>
              </a:rPr>
              <a:t>					Eli Lilly</a:t>
            </a:r>
            <a:endParaRPr lang="en-GB" sz="2400" dirty="0">
              <a:solidFill>
                <a:srgbClr val="40404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/>
          <p:cNvSpPr txBox="1"/>
          <p:nvPr/>
        </p:nvSpPr>
        <p:spPr>
          <a:xfrm>
            <a:off x="474134" y="196616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00FF"/>
                </a:solidFill>
              </a:rPr>
              <a:t>Conflitto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d’interessi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95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1"/>
            <a:ext cx="9144000" cy="1295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74134" y="44219"/>
            <a:ext cx="8229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L’età di comparsa della menopausa è associata con lo stato di salute</a:t>
            </a:r>
            <a:endParaRPr lang="it-IT" sz="3600" b="1" dirty="0">
              <a:solidFill>
                <a:srgbClr val="0000FF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265964" y="6581001"/>
            <a:ext cx="2878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 smtClean="0"/>
              <a:t>(</a:t>
            </a:r>
            <a:r>
              <a:rPr lang="en-GB" sz="1200" i="1" dirty="0" err="1" smtClean="0"/>
              <a:t>Hartge</a:t>
            </a:r>
            <a:r>
              <a:rPr lang="en-GB" sz="1200" i="1" dirty="0" smtClean="0"/>
              <a:t> P. Nature Genetics 2009,:637-638)</a:t>
            </a:r>
            <a:endParaRPr lang="en-GB" sz="1200" i="1" dirty="0"/>
          </a:p>
        </p:txBody>
      </p:sp>
      <p:sp>
        <p:nvSpPr>
          <p:cNvPr id="12" name="Rettangolo 11"/>
          <p:cNvSpPr/>
          <p:nvPr/>
        </p:nvSpPr>
        <p:spPr>
          <a:xfrm>
            <a:off x="626533" y="209972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ttore 1 8"/>
          <p:cNvCxnSpPr/>
          <p:nvPr/>
        </p:nvCxnSpPr>
        <p:spPr>
          <a:xfrm>
            <a:off x="0" y="1297671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33" y="1896078"/>
            <a:ext cx="6980767" cy="43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44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24" y="0"/>
            <a:ext cx="8829376" cy="6858000"/>
          </a:xfrm>
          <a:prstGeom prst="rect">
            <a:avLst/>
          </a:prstGeom>
        </p:spPr>
      </p:pic>
      <p:cxnSp>
        <p:nvCxnSpPr>
          <p:cNvPr id="9" name="Connettore 2 8"/>
          <p:cNvCxnSpPr/>
          <p:nvPr/>
        </p:nvCxnSpPr>
        <p:spPr>
          <a:xfrm flipH="1">
            <a:off x="1619167" y="6227233"/>
            <a:ext cx="721497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stealth" w="lg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e 2"/>
          <p:cNvSpPr/>
          <p:nvPr/>
        </p:nvSpPr>
        <p:spPr>
          <a:xfrm>
            <a:off x="7327900" y="5803899"/>
            <a:ext cx="1037166" cy="41909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nettore 1 4"/>
          <p:cNvCxnSpPr/>
          <p:nvPr/>
        </p:nvCxnSpPr>
        <p:spPr>
          <a:xfrm>
            <a:off x="2476500" y="6146797"/>
            <a:ext cx="0" cy="61200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9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2404533"/>
            <a:ext cx="9144000" cy="1896533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ttore 1 7"/>
          <p:cNvCxnSpPr/>
          <p:nvPr/>
        </p:nvCxnSpPr>
        <p:spPr>
          <a:xfrm>
            <a:off x="0" y="2404533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591741" y="2627411"/>
            <a:ext cx="599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00FF"/>
                </a:solidFill>
              </a:rPr>
              <a:t>Algoritmi</a:t>
            </a:r>
            <a:r>
              <a:rPr lang="en-GB" sz="3600" b="1" dirty="0" smtClean="0">
                <a:solidFill>
                  <a:srgbClr val="0000FF"/>
                </a:solidFill>
              </a:rPr>
              <a:t> per la </a:t>
            </a:r>
            <a:r>
              <a:rPr lang="en-GB" sz="3600" b="1" dirty="0" err="1" smtClean="0">
                <a:solidFill>
                  <a:srgbClr val="0000FF"/>
                </a:solidFill>
              </a:rPr>
              <a:t>valutazione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della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pubertà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>
            <a:off x="0" y="4301066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45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95867" y="101605"/>
            <a:ext cx="7518399" cy="901695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Caratteri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sessuali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prima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degli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8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femmine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o 9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maschi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associati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ad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avanzamento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ossea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aumento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252129" y="1193803"/>
            <a:ext cx="4605866" cy="508006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FSH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basali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estradiolo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testosterone</a:t>
            </a:r>
          </a:p>
        </p:txBody>
      </p:sp>
      <p:cxnSp>
        <p:nvCxnSpPr>
          <p:cNvPr id="20" name="Connettore 2 19"/>
          <p:cNvCxnSpPr>
            <a:stCxn id="4" idx="2"/>
            <a:endCxn id="6" idx="0"/>
          </p:cNvCxnSpPr>
          <p:nvPr/>
        </p:nvCxnSpPr>
        <p:spPr>
          <a:xfrm flipH="1">
            <a:off x="4555062" y="1003300"/>
            <a:ext cx="5" cy="190503"/>
          </a:xfrm>
          <a:prstGeom prst="straightConnector1">
            <a:avLst/>
          </a:prstGeom>
          <a:ln w="9525" cmpd="sng">
            <a:solidFill>
              <a:srgbClr val="404040"/>
            </a:solidFill>
            <a:headEnd type="none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o 1"/>
          <p:cNvGrpSpPr/>
          <p:nvPr/>
        </p:nvGrpSpPr>
        <p:grpSpPr>
          <a:xfrm>
            <a:off x="711196" y="1701808"/>
            <a:ext cx="6858006" cy="1545161"/>
            <a:chOff x="711196" y="1701808"/>
            <a:chExt cx="6858006" cy="1545161"/>
          </a:xfrm>
        </p:grpSpPr>
        <p:sp>
          <p:nvSpPr>
            <p:cNvPr id="7" name="Rettangolo 6"/>
            <p:cNvSpPr/>
            <p:nvPr/>
          </p:nvSpPr>
          <p:spPr>
            <a:xfrm>
              <a:off x="711196" y="2078570"/>
              <a:ext cx="3268133" cy="1168399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LH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con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estradiolo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pre-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(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femmine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), testosterone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(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maschi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ettangolo 7"/>
            <p:cNvSpPr/>
            <p:nvPr/>
          </p:nvSpPr>
          <p:spPr>
            <a:xfrm>
              <a:off x="5537202" y="2078570"/>
              <a:ext cx="2032000" cy="47413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LH pre-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2" name="Connettore 4 21"/>
            <p:cNvCxnSpPr>
              <a:stCxn id="6" idx="2"/>
              <a:endCxn id="8" idx="0"/>
            </p:cNvCxnSpPr>
            <p:nvPr/>
          </p:nvCxnSpPr>
          <p:spPr>
            <a:xfrm rot="16200000" flipH="1">
              <a:off x="5365752" y="891119"/>
              <a:ext cx="376761" cy="1998140"/>
            </a:xfrm>
            <a:prstGeom prst="bentConnector3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4 24"/>
            <p:cNvCxnSpPr>
              <a:stCxn id="6" idx="2"/>
              <a:endCxn id="7" idx="0"/>
            </p:cNvCxnSpPr>
            <p:nvPr/>
          </p:nvCxnSpPr>
          <p:spPr>
            <a:xfrm rot="5400000">
              <a:off x="3261783" y="785290"/>
              <a:ext cx="376761" cy="2209799"/>
            </a:xfrm>
            <a:prstGeom prst="bentConnector3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2"/>
          <p:cNvGrpSpPr/>
          <p:nvPr/>
        </p:nvGrpSpPr>
        <p:grpSpPr>
          <a:xfrm>
            <a:off x="711195" y="3246970"/>
            <a:ext cx="3268133" cy="1299649"/>
            <a:chOff x="711195" y="3246970"/>
            <a:chExt cx="3268133" cy="1299649"/>
          </a:xfrm>
        </p:grpSpPr>
        <p:sp>
          <p:nvSpPr>
            <p:cNvPr id="14" name="Rettangolo 13"/>
            <p:cNvSpPr/>
            <p:nvPr/>
          </p:nvSpPr>
          <p:spPr>
            <a:xfrm>
              <a:off x="711195" y="3920085"/>
              <a:ext cx="3268133" cy="62653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bg1"/>
                  </a:solidFill>
                </a:rPr>
                <a:t>Pubertà</a:t>
              </a:r>
              <a:r>
                <a:rPr lang="en-GB" b="1" dirty="0" smtClean="0">
                  <a:solidFill>
                    <a:schemeClr val="bg1"/>
                  </a:solidFill>
                </a:rPr>
                <a:t> </a:t>
              </a:r>
              <a:r>
                <a:rPr lang="en-GB" b="1" dirty="0" err="1" smtClean="0">
                  <a:solidFill>
                    <a:schemeClr val="bg1"/>
                  </a:solidFill>
                </a:rPr>
                <a:t>precoce</a:t>
              </a:r>
              <a:r>
                <a:rPr lang="en-GB" b="1" dirty="0" smtClean="0">
                  <a:solidFill>
                    <a:schemeClr val="bg1"/>
                  </a:solidFill>
                </a:rPr>
                <a:t> </a:t>
              </a:r>
              <a:r>
                <a:rPr lang="en-GB" b="1" dirty="0" err="1" smtClean="0">
                  <a:solidFill>
                    <a:schemeClr val="bg1"/>
                  </a:solidFill>
                </a:rPr>
                <a:t>centrale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Connettore 4 27"/>
            <p:cNvCxnSpPr>
              <a:stCxn id="7" idx="2"/>
              <a:endCxn id="14" idx="0"/>
            </p:cNvCxnSpPr>
            <p:nvPr/>
          </p:nvCxnSpPr>
          <p:spPr>
            <a:xfrm rot="5400000">
              <a:off x="2008705" y="3583527"/>
              <a:ext cx="673116" cy="1"/>
            </a:xfrm>
            <a:prstGeom prst="bentConnector3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o 4"/>
          <p:cNvGrpSpPr/>
          <p:nvPr/>
        </p:nvGrpSpPr>
        <p:grpSpPr>
          <a:xfrm>
            <a:off x="3979328" y="2552700"/>
            <a:ext cx="5046137" cy="3997468"/>
            <a:chOff x="3979328" y="2552700"/>
            <a:chExt cx="5046137" cy="3997468"/>
          </a:xfrm>
        </p:grpSpPr>
        <p:sp>
          <p:nvSpPr>
            <p:cNvPr id="9" name="Rettangolo 8"/>
            <p:cNvSpPr/>
            <p:nvPr/>
          </p:nvSpPr>
          <p:spPr>
            <a:xfrm>
              <a:off x="5164664" y="2772836"/>
              <a:ext cx="2777064" cy="626534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Test di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stimolo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con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GnRH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ttangolo 9"/>
            <p:cNvSpPr/>
            <p:nvPr/>
          </p:nvSpPr>
          <p:spPr>
            <a:xfrm>
              <a:off x="4334938" y="3920085"/>
              <a:ext cx="1998130" cy="626534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404040"/>
                  </a:solidFill>
                </a:rPr>
                <a:t>LH </a:t>
              </a:r>
              <a:r>
                <a:rPr lang="en-GB" b="1" dirty="0" err="1" smtClean="0">
                  <a:solidFill>
                    <a:srgbClr val="404040"/>
                  </a:solidFill>
                </a:rPr>
                <a:t>puberale</a:t>
              </a:r>
              <a:endParaRPr lang="en-GB" b="1" dirty="0">
                <a:solidFill>
                  <a:srgbClr val="404040"/>
                </a:solidFill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993467" y="3920085"/>
              <a:ext cx="1998130" cy="626534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404040"/>
                  </a:solidFill>
                </a:rPr>
                <a:t>LH pre-</a:t>
              </a:r>
              <a:r>
                <a:rPr lang="en-GB" b="1" dirty="0" err="1" smtClean="0">
                  <a:solidFill>
                    <a:srgbClr val="404040"/>
                  </a:solidFill>
                </a:rPr>
                <a:t>puberale</a:t>
              </a:r>
              <a:endParaRPr lang="en-GB" b="1" dirty="0">
                <a:solidFill>
                  <a:srgbClr val="404040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6993466" y="4771002"/>
              <a:ext cx="1998130" cy="626534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404040"/>
                  </a:solidFill>
                </a:rPr>
                <a:t>LH </a:t>
              </a:r>
              <a:r>
                <a:rPr lang="en-GB" b="1" dirty="0" err="1" smtClean="0">
                  <a:solidFill>
                    <a:srgbClr val="404040"/>
                  </a:solidFill>
                </a:rPr>
                <a:t>soppresso</a:t>
              </a:r>
              <a:r>
                <a:rPr lang="en-GB" b="1" dirty="0" smtClean="0">
                  <a:solidFill>
                    <a:srgbClr val="404040"/>
                  </a:solidFill>
                </a:rPr>
                <a:t> e </a:t>
              </a:r>
              <a:r>
                <a:rPr lang="en-GB" b="1" dirty="0" err="1" smtClean="0">
                  <a:solidFill>
                    <a:srgbClr val="404040"/>
                  </a:solidFill>
                </a:rPr>
                <a:t>picco</a:t>
              </a:r>
              <a:r>
                <a:rPr lang="en-GB" b="1" dirty="0" smtClean="0">
                  <a:solidFill>
                    <a:srgbClr val="404040"/>
                  </a:solidFill>
                </a:rPr>
                <a:t> di FSH</a:t>
              </a:r>
              <a:endParaRPr lang="en-GB" b="1" dirty="0">
                <a:solidFill>
                  <a:srgbClr val="404040"/>
                </a:solidFill>
              </a:endParaRPr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6959598" y="5757334"/>
              <a:ext cx="2065867" cy="79283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rgbClr val="FFFFFF"/>
                  </a:solidFill>
                </a:rPr>
                <a:t>Pubertà</a:t>
              </a:r>
              <a:r>
                <a:rPr lang="en-GB" b="1" dirty="0" smtClean="0">
                  <a:solidFill>
                    <a:srgbClr val="FFFFFF"/>
                  </a:solidFill>
                </a:rPr>
                <a:t> </a:t>
              </a:r>
              <a:r>
                <a:rPr lang="en-GB" b="1" dirty="0" err="1" smtClean="0">
                  <a:solidFill>
                    <a:srgbClr val="FFFFFF"/>
                  </a:solidFill>
                </a:rPr>
                <a:t>precoce</a:t>
              </a:r>
              <a:r>
                <a:rPr lang="en-GB" b="1" dirty="0" smtClean="0">
                  <a:solidFill>
                    <a:srgbClr val="FFFFFF"/>
                  </a:solidFill>
                </a:rPr>
                <a:t> </a:t>
              </a:r>
              <a:r>
                <a:rPr lang="en-GB" b="1" dirty="0" err="1" smtClean="0">
                  <a:solidFill>
                    <a:srgbClr val="FFFFFF"/>
                  </a:solidFill>
                </a:rPr>
                <a:t>periferica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  <p:cxnSp>
          <p:nvCxnSpPr>
            <p:cNvPr id="32" name="Connettore 2 31"/>
            <p:cNvCxnSpPr>
              <a:stCxn id="8" idx="2"/>
              <a:endCxn id="9" idx="0"/>
            </p:cNvCxnSpPr>
            <p:nvPr/>
          </p:nvCxnSpPr>
          <p:spPr>
            <a:xfrm flipH="1">
              <a:off x="6553196" y="2552700"/>
              <a:ext cx="6" cy="220136"/>
            </a:xfrm>
            <a:prstGeom prst="straightConnector1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4 33"/>
            <p:cNvCxnSpPr>
              <a:stCxn id="9" idx="2"/>
              <a:endCxn id="11" idx="0"/>
            </p:cNvCxnSpPr>
            <p:nvPr/>
          </p:nvCxnSpPr>
          <p:spPr>
            <a:xfrm rot="16200000" flipH="1">
              <a:off x="7012507" y="2940059"/>
              <a:ext cx="520715" cy="1439336"/>
            </a:xfrm>
            <a:prstGeom prst="bentConnector3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4 35"/>
            <p:cNvCxnSpPr>
              <a:stCxn id="9" idx="2"/>
              <a:endCxn id="10" idx="0"/>
            </p:cNvCxnSpPr>
            <p:nvPr/>
          </p:nvCxnSpPr>
          <p:spPr>
            <a:xfrm rot="5400000">
              <a:off x="5683243" y="3050131"/>
              <a:ext cx="520715" cy="1219193"/>
            </a:xfrm>
            <a:prstGeom prst="bentConnector3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/>
            <p:cNvCxnSpPr>
              <a:stCxn id="10" idx="1"/>
              <a:endCxn id="14" idx="3"/>
            </p:cNvCxnSpPr>
            <p:nvPr/>
          </p:nvCxnSpPr>
          <p:spPr>
            <a:xfrm flipH="1">
              <a:off x="3979328" y="4233352"/>
              <a:ext cx="355610" cy="0"/>
            </a:xfrm>
            <a:prstGeom prst="straightConnector1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/>
            <p:cNvCxnSpPr>
              <a:stCxn id="11" idx="2"/>
              <a:endCxn id="12" idx="0"/>
            </p:cNvCxnSpPr>
            <p:nvPr/>
          </p:nvCxnSpPr>
          <p:spPr>
            <a:xfrm flipH="1">
              <a:off x="7992531" y="4546619"/>
              <a:ext cx="1" cy="224383"/>
            </a:xfrm>
            <a:prstGeom prst="straightConnector1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>
              <a:stCxn id="12" idx="2"/>
              <a:endCxn id="13" idx="0"/>
            </p:cNvCxnSpPr>
            <p:nvPr/>
          </p:nvCxnSpPr>
          <p:spPr>
            <a:xfrm>
              <a:off x="7992531" y="5397536"/>
              <a:ext cx="1" cy="359798"/>
            </a:xfrm>
            <a:prstGeom prst="straightConnector1">
              <a:avLst/>
            </a:prstGeom>
            <a:ln w="9525" cmpd="sng">
              <a:solidFill>
                <a:srgbClr val="40404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ttangolo 47"/>
          <p:cNvSpPr/>
          <p:nvPr/>
        </p:nvSpPr>
        <p:spPr>
          <a:xfrm>
            <a:off x="4318744" y="6600967"/>
            <a:ext cx="48591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/>
              <a:t>(Adapted from </a:t>
            </a:r>
            <a:r>
              <a:rPr lang="en-GB" sz="1200" i="1" dirty="0" err="1" smtClean="0"/>
              <a:t>Latronico</a:t>
            </a:r>
            <a:r>
              <a:rPr lang="en-GB" sz="1200" i="1" dirty="0" smtClean="0"/>
              <a:t> A.C. et al. Lancet </a:t>
            </a:r>
            <a:r>
              <a:rPr lang="en-GB" sz="1200" i="1" dirty="0"/>
              <a:t>Diabetes </a:t>
            </a:r>
            <a:r>
              <a:rPr lang="en-GB" sz="1200" i="1" dirty="0" err="1"/>
              <a:t>Endocrinol</a:t>
            </a:r>
            <a:r>
              <a:rPr lang="en-GB" sz="1200" i="1" dirty="0"/>
              <a:t> </a:t>
            </a:r>
            <a:r>
              <a:rPr lang="en-GB" sz="1200" i="1" dirty="0" smtClean="0"/>
              <a:t>Feb 3, 2016)</a:t>
            </a:r>
            <a:endParaRPr lang="en-GB" sz="1200" i="1" dirty="0"/>
          </a:p>
        </p:txBody>
      </p:sp>
      <p:sp>
        <p:nvSpPr>
          <p:cNvPr id="15" name="CasellaDiTesto 14"/>
          <p:cNvSpPr txBox="1"/>
          <p:nvPr/>
        </p:nvSpPr>
        <p:spPr>
          <a:xfrm rot="16200000">
            <a:off x="-1117597" y="1644197"/>
            <a:ext cx="2626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Pubertà</a:t>
            </a:r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Precoce</a:t>
            </a:r>
            <a:endParaRPr lang="en-GB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502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76033" y="300585"/>
            <a:ext cx="3268133" cy="626534"/>
          </a:xfrm>
          <a:prstGeom prst="rect">
            <a:avLst/>
          </a:prstGeom>
          <a:solidFill>
            <a:srgbClr val="40404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bg1"/>
                </a:solidFill>
              </a:rPr>
              <a:t>Pubertà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precoce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centrale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284878" y="6581001"/>
            <a:ext cx="48591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/>
              <a:t>(Adapted from </a:t>
            </a:r>
            <a:r>
              <a:rPr lang="en-GB" sz="1200" i="1" dirty="0" err="1" smtClean="0"/>
              <a:t>Latronico</a:t>
            </a:r>
            <a:r>
              <a:rPr lang="en-GB" sz="1200" i="1" dirty="0" smtClean="0"/>
              <a:t> A.C. et al. Lancet </a:t>
            </a:r>
            <a:r>
              <a:rPr lang="en-GB" sz="1200" i="1" dirty="0"/>
              <a:t>Diabetes </a:t>
            </a:r>
            <a:r>
              <a:rPr lang="en-GB" sz="1200" i="1" dirty="0" err="1"/>
              <a:t>Endocrinol</a:t>
            </a:r>
            <a:r>
              <a:rPr lang="en-GB" sz="1200" i="1" dirty="0"/>
              <a:t> </a:t>
            </a:r>
            <a:r>
              <a:rPr lang="en-GB" sz="1200" i="1" dirty="0" smtClean="0"/>
              <a:t>Feb 3, 2016)</a:t>
            </a:r>
            <a:endParaRPr lang="en-GB" sz="1200" i="1" dirty="0"/>
          </a:p>
        </p:txBody>
      </p:sp>
      <p:sp>
        <p:nvSpPr>
          <p:cNvPr id="4" name="Rettangolo 3"/>
          <p:cNvSpPr/>
          <p:nvPr/>
        </p:nvSpPr>
        <p:spPr>
          <a:xfrm>
            <a:off x="1200039" y="1316585"/>
            <a:ext cx="2376000" cy="626534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Familiare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628160" y="1316586"/>
            <a:ext cx="2375999" cy="626534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Sporadica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00039" y="2383385"/>
            <a:ext cx="2366657" cy="626534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Analisi</a:t>
            </a:r>
            <a:r>
              <a:rPr lang="en-GB" b="1" dirty="0" smtClean="0">
                <a:solidFill>
                  <a:srgbClr val="404040"/>
                </a:solidFill>
              </a:rPr>
              <a:t> MKRN3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90500" y="3606794"/>
            <a:ext cx="2051098" cy="829739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Mutazione</a:t>
            </a:r>
            <a:r>
              <a:rPr lang="en-GB" b="1" dirty="0" smtClean="0">
                <a:solidFill>
                  <a:srgbClr val="404040"/>
                </a:solidFill>
              </a:rPr>
              <a:t> con </a:t>
            </a:r>
            <a:r>
              <a:rPr lang="en-GB" b="1" dirty="0" err="1" smtClean="0">
                <a:solidFill>
                  <a:srgbClr val="404040"/>
                </a:solidFill>
              </a:rPr>
              <a:t>perdita</a:t>
            </a:r>
            <a:r>
              <a:rPr lang="en-GB" b="1" dirty="0" smtClean="0">
                <a:solidFill>
                  <a:srgbClr val="404040"/>
                </a:solidFill>
              </a:rPr>
              <a:t> di </a:t>
            </a:r>
            <a:r>
              <a:rPr lang="en-GB" b="1" dirty="0" err="1" smtClean="0">
                <a:solidFill>
                  <a:srgbClr val="404040"/>
                </a:solidFill>
              </a:rPr>
              <a:t>funzione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383371" y="3606794"/>
            <a:ext cx="2195999" cy="656183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Nessuna</a:t>
            </a:r>
            <a:r>
              <a:rPr lang="en-GB" b="1" dirty="0" smtClean="0">
                <a:solidFill>
                  <a:srgbClr val="404040"/>
                </a:solidFill>
              </a:rPr>
              <a:t> </a:t>
            </a:r>
            <a:r>
              <a:rPr lang="en-GB" b="1" dirty="0" err="1" smtClean="0">
                <a:solidFill>
                  <a:srgbClr val="404040"/>
                </a:solidFill>
              </a:rPr>
              <a:t>mutazione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90501" y="4961453"/>
            <a:ext cx="2051099" cy="914400"/>
          </a:xfrm>
          <a:prstGeom prst="rect">
            <a:avLst/>
          </a:prstGeom>
          <a:solidFill>
            <a:srgbClr val="40404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FFFFFF"/>
                </a:solidFill>
              </a:rPr>
              <a:t>Pubertà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precoce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centrale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genetica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383371" y="4779473"/>
            <a:ext cx="2195999" cy="1096380"/>
          </a:xfrm>
          <a:prstGeom prst="rect">
            <a:avLst/>
          </a:prstGeom>
          <a:solidFill>
            <a:srgbClr val="40404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FFFFFF"/>
                </a:solidFill>
              </a:rPr>
              <a:t>Altri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difetti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genetici</a:t>
            </a:r>
            <a:r>
              <a:rPr lang="en-GB" b="1" dirty="0" smtClean="0">
                <a:solidFill>
                  <a:srgbClr val="FFFFFF"/>
                </a:solidFill>
              </a:rPr>
              <a:t> o </a:t>
            </a:r>
            <a:r>
              <a:rPr lang="en-GB" b="1" dirty="0" err="1" smtClean="0">
                <a:solidFill>
                  <a:srgbClr val="FFFFFF"/>
                </a:solidFill>
              </a:rPr>
              <a:t>pubertà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precoce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centrale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idiopatica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626971" y="2383383"/>
            <a:ext cx="2376150" cy="626534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404040"/>
                </a:solidFill>
              </a:rPr>
              <a:t>MRI del SNC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809066" y="3606793"/>
            <a:ext cx="2052000" cy="673099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Normale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6985004" y="3606794"/>
            <a:ext cx="2036233" cy="829739"/>
          </a:xfrm>
          <a:prstGeom prst="rect">
            <a:avLst/>
          </a:prstGeom>
          <a:solidFill>
            <a:srgbClr val="EAE2D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404040"/>
                </a:solidFill>
              </a:rPr>
              <a:t>Lesioni</a:t>
            </a:r>
            <a:r>
              <a:rPr lang="en-GB" b="1" dirty="0" smtClean="0">
                <a:solidFill>
                  <a:srgbClr val="404040"/>
                </a:solidFill>
              </a:rPr>
              <a:t> </a:t>
            </a:r>
            <a:r>
              <a:rPr lang="en-GB" b="1" dirty="0" err="1" smtClean="0">
                <a:solidFill>
                  <a:srgbClr val="404040"/>
                </a:solidFill>
              </a:rPr>
              <a:t>congenite</a:t>
            </a:r>
            <a:r>
              <a:rPr lang="en-GB" b="1" dirty="0" smtClean="0">
                <a:solidFill>
                  <a:srgbClr val="404040"/>
                </a:solidFill>
              </a:rPr>
              <a:t> o </a:t>
            </a:r>
            <a:r>
              <a:rPr lang="en-GB" b="1" dirty="0" err="1" smtClean="0">
                <a:solidFill>
                  <a:srgbClr val="404040"/>
                </a:solidFill>
              </a:rPr>
              <a:t>acquisite</a:t>
            </a:r>
            <a:endParaRPr lang="en-GB" b="1" dirty="0">
              <a:solidFill>
                <a:srgbClr val="40404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809967" y="4961453"/>
            <a:ext cx="2051099" cy="914400"/>
          </a:xfrm>
          <a:prstGeom prst="rect">
            <a:avLst/>
          </a:prstGeom>
          <a:solidFill>
            <a:srgbClr val="40404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FFFFFF"/>
                </a:solidFill>
              </a:rPr>
              <a:t>Pubertà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>
                <a:solidFill>
                  <a:srgbClr val="FFFFFF"/>
                </a:solidFill>
              </a:rPr>
              <a:t>precoce</a:t>
            </a:r>
            <a:r>
              <a:rPr lang="en-GB" b="1" dirty="0">
                <a:solidFill>
                  <a:srgbClr val="FFFFFF"/>
                </a:solidFill>
              </a:rPr>
              <a:t> </a:t>
            </a:r>
            <a:r>
              <a:rPr lang="en-GB" b="1" dirty="0" err="1">
                <a:solidFill>
                  <a:srgbClr val="FFFFFF"/>
                </a:solidFill>
              </a:rPr>
              <a:t>centrale</a:t>
            </a:r>
            <a:r>
              <a:rPr lang="en-GB" b="1" dirty="0">
                <a:solidFill>
                  <a:srgbClr val="FFFFFF"/>
                </a:solidFill>
              </a:rPr>
              <a:t> </a:t>
            </a:r>
            <a:r>
              <a:rPr lang="en-GB" b="1" dirty="0" err="1">
                <a:solidFill>
                  <a:srgbClr val="FFFFFF"/>
                </a:solidFill>
              </a:rPr>
              <a:t>idiopatica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978609" y="4961453"/>
            <a:ext cx="2051099" cy="914400"/>
          </a:xfrm>
          <a:prstGeom prst="rect">
            <a:avLst/>
          </a:prstGeom>
          <a:solidFill>
            <a:srgbClr val="40404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rgbClr val="FFFFFF"/>
                </a:solidFill>
              </a:rPr>
              <a:t>Pubertà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>
                <a:solidFill>
                  <a:srgbClr val="FFFFFF"/>
                </a:solidFill>
              </a:rPr>
              <a:t>precoce</a:t>
            </a:r>
            <a:r>
              <a:rPr lang="en-GB" b="1" dirty="0">
                <a:solidFill>
                  <a:srgbClr val="FFFFFF"/>
                </a:solidFill>
              </a:rPr>
              <a:t> </a:t>
            </a:r>
            <a:r>
              <a:rPr lang="en-GB" b="1" dirty="0" err="1">
                <a:solidFill>
                  <a:srgbClr val="FFFFFF"/>
                </a:solidFill>
              </a:rPr>
              <a:t>centrale</a:t>
            </a:r>
            <a:r>
              <a:rPr lang="en-GB" b="1" dirty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organica</a:t>
            </a:r>
            <a:endParaRPr lang="en-GB" b="1" dirty="0">
              <a:solidFill>
                <a:srgbClr val="FFFFFF"/>
              </a:solidFill>
            </a:endParaRPr>
          </a:p>
        </p:txBody>
      </p:sp>
      <p:cxnSp>
        <p:nvCxnSpPr>
          <p:cNvPr id="18" name="Connettore 4 17"/>
          <p:cNvCxnSpPr>
            <a:stCxn id="2" idx="2"/>
            <a:endCxn id="4" idx="0"/>
          </p:cNvCxnSpPr>
          <p:nvPr/>
        </p:nvCxnSpPr>
        <p:spPr>
          <a:xfrm rot="5400000">
            <a:off x="3304337" y="10822"/>
            <a:ext cx="389466" cy="2222061"/>
          </a:xfrm>
          <a:prstGeom prst="bentConnector3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stCxn id="4" idx="2"/>
            <a:endCxn id="6" idx="0"/>
          </p:cNvCxnSpPr>
          <p:nvPr/>
        </p:nvCxnSpPr>
        <p:spPr>
          <a:xfrm flipH="1">
            <a:off x="2383368" y="1943119"/>
            <a:ext cx="4671" cy="440266"/>
          </a:xfrm>
          <a:prstGeom prst="straightConnector1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5" idx="2"/>
            <a:endCxn id="11" idx="0"/>
          </p:cNvCxnSpPr>
          <p:nvPr/>
        </p:nvCxnSpPr>
        <p:spPr>
          <a:xfrm flipH="1">
            <a:off x="6815046" y="1943120"/>
            <a:ext cx="1114" cy="440263"/>
          </a:xfrm>
          <a:prstGeom prst="straightConnector1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6" idx="2"/>
            <a:endCxn id="7" idx="0"/>
          </p:cNvCxnSpPr>
          <p:nvPr/>
        </p:nvCxnSpPr>
        <p:spPr>
          <a:xfrm rot="5400000">
            <a:off x="1501272" y="2724697"/>
            <a:ext cx="596875" cy="1167319"/>
          </a:xfrm>
          <a:prstGeom prst="bentConnector3">
            <a:avLst/>
          </a:prstGeom>
          <a:ln w="9525" cmpd="sng">
            <a:solidFill>
              <a:srgbClr val="404040"/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4 32"/>
          <p:cNvCxnSpPr>
            <a:stCxn id="6" idx="2"/>
            <a:endCxn id="8" idx="0"/>
          </p:cNvCxnSpPr>
          <p:nvPr/>
        </p:nvCxnSpPr>
        <p:spPr>
          <a:xfrm rot="16200000" flipH="1">
            <a:off x="2633932" y="2759354"/>
            <a:ext cx="596875" cy="1098003"/>
          </a:xfrm>
          <a:prstGeom prst="bentConnector3">
            <a:avLst/>
          </a:prstGeom>
          <a:ln w="9525" cmpd="sng">
            <a:solidFill>
              <a:srgbClr val="404040"/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7" idx="2"/>
            <a:endCxn id="9" idx="0"/>
          </p:cNvCxnSpPr>
          <p:nvPr/>
        </p:nvCxnSpPr>
        <p:spPr>
          <a:xfrm>
            <a:off x="1216049" y="4436533"/>
            <a:ext cx="2" cy="524920"/>
          </a:xfrm>
          <a:prstGeom prst="straightConnector1">
            <a:avLst/>
          </a:prstGeom>
          <a:ln w="9525" cmpd="sng">
            <a:solidFill>
              <a:srgbClr val="404040"/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8" idx="2"/>
            <a:endCxn id="10" idx="0"/>
          </p:cNvCxnSpPr>
          <p:nvPr/>
        </p:nvCxnSpPr>
        <p:spPr>
          <a:xfrm>
            <a:off x="3481371" y="4262977"/>
            <a:ext cx="0" cy="516496"/>
          </a:xfrm>
          <a:prstGeom prst="straightConnector1">
            <a:avLst/>
          </a:prstGeom>
          <a:ln w="9525" cmpd="sng">
            <a:solidFill>
              <a:srgbClr val="404040"/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4 38"/>
          <p:cNvCxnSpPr>
            <a:stCxn id="11" idx="2"/>
            <a:endCxn id="12" idx="0"/>
          </p:cNvCxnSpPr>
          <p:nvPr/>
        </p:nvCxnSpPr>
        <p:spPr>
          <a:xfrm rot="5400000">
            <a:off x="6026618" y="2818365"/>
            <a:ext cx="596876" cy="979980"/>
          </a:xfrm>
          <a:prstGeom prst="bentConnector3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4 40"/>
          <p:cNvCxnSpPr>
            <a:stCxn id="11" idx="2"/>
            <a:endCxn id="13" idx="0"/>
          </p:cNvCxnSpPr>
          <p:nvPr/>
        </p:nvCxnSpPr>
        <p:spPr>
          <a:xfrm rot="16200000" flipH="1">
            <a:off x="7110645" y="2714317"/>
            <a:ext cx="596877" cy="1188075"/>
          </a:xfrm>
          <a:prstGeom prst="bentConnector3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4 42"/>
          <p:cNvCxnSpPr>
            <a:stCxn id="2" idx="2"/>
            <a:endCxn id="5" idx="0"/>
          </p:cNvCxnSpPr>
          <p:nvPr/>
        </p:nvCxnSpPr>
        <p:spPr>
          <a:xfrm rot="16200000" flipH="1">
            <a:off x="5518397" y="18822"/>
            <a:ext cx="389467" cy="2206060"/>
          </a:xfrm>
          <a:prstGeom prst="bentConnector3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>
            <a:stCxn id="12" idx="2"/>
            <a:endCxn id="15" idx="0"/>
          </p:cNvCxnSpPr>
          <p:nvPr/>
        </p:nvCxnSpPr>
        <p:spPr>
          <a:xfrm>
            <a:off x="5835066" y="4279892"/>
            <a:ext cx="451" cy="681561"/>
          </a:xfrm>
          <a:prstGeom prst="straightConnector1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>
            <a:stCxn id="13" idx="2"/>
            <a:endCxn id="16" idx="0"/>
          </p:cNvCxnSpPr>
          <p:nvPr/>
        </p:nvCxnSpPr>
        <p:spPr>
          <a:xfrm>
            <a:off x="8003121" y="4436533"/>
            <a:ext cx="1038" cy="524920"/>
          </a:xfrm>
          <a:prstGeom prst="straightConnector1">
            <a:avLst/>
          </a:prstGeom>
          <a:ln w="9525" cmpd="sng">
            <a:solidFill>
              <a:srgbClr val="40404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4 76"/>
          <p:cNvCxnSpPr>
            <a:stCxn id="12" idx="1"/>
            <a:endCxn id="6" idx="3"/>
          </p:cNvCxnSpPr>
          <p:nvPr/>
        </p:nvCxnSpPr>
        <p:spPr>
          <a:xfrm rot="10800000">
            <a:off x="3566696" y="2696653"/>
            <a:ext cx="1242370" cy="1246691"/>
          </a:xfrm>
          <a:prstGeom prst="bentConnector3">
            <a:avLst>
              <a:gd name="adj1" fmla="val 9110"/>
            </a:avLst>
          </a:prstGeom>
          <a:ln w="9525" cmpd="sng">
            <a:solidFill>
              <a:srgbClr val="404040"/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ttangolo 78"/>
          <p:cNvSpPr/>
          <p:nvPr/>
        </p:nvSpPr>
        <p:spPr>
          <a:xfrm>
            <a:off x="118531" y="2269066"/>
            <a:ext cx="4538100" cy="3746398"/>
          </a:xfrm>
          <a:prstGeom prst="rect">
            <a:avLst/>
          </a:prstGeom>
          <a:noFill/>
          <a:ln w="19050" cmpd="sng">
            <a:solidFill>
              <a:srgbClr val="0000F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80" name="CasellaDiTesto 79"/>
          <p:cNvSpPr txBox="1"/>
          <p:nvPr/>
        </p:nvSpPr>
        <p:spPr>
          <a:xfrm>
            <a:off x="118531" y="6143992"/>
            <a:ext cx="3774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MKRN3_makorin ring finger protein 3 gene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1757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984"/>
            <a:ext cx="9144000" cy="2181138"/>
          </a:xfrm>
          <a:prstGeom prst="rect">
            <a:avLst/>
          </a:prstGeom>
        </p:spPr>
      </p:pic>
      <p:pic>
        <p:nvPicPr>
          <p:cNvPr id="3" name="Immagine 2" descr="Senza titolo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7741"/>
            <a:ext cx="9144000" cy="2407427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03198" y="118540"/>
            <a:ext cx="8856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</a:rPr>
              <a:t>PPC </a:t>
            </a:r>
            <a:r>
              <a:rPr lang="en-GB" sz="3600" b="1" dirty="0" err="1" smtClean="0">
                <a:solidFill>
                  <a:srgbClr val="0000FF"/>
                </a:solidFill>
              </a:rPr>
              <a:t>Accelerata</a:t>
            </a:r>
            <a:r>
              <a:rPr lang="en-GB" sz="3600" b="1" dirty="0" smtClean="0">
                <a:solidFill>
                  <a:srgbClr val="0000FF"/>
                </a:solidFill>
              </a:rPr>
              <a:t> o lentamente </a:t>
            </a:r>
            <a:r>
              <a:rPr lang="en-GB" sz="3600" b="1" dirty="0" err="1" smtClean="0">
                <a:solidFill>
                  <a:srgbClr val="0000FF"/>
                </a:solidFill>
              </a:rPr>
              <a:t>progressiva</a:t>
            </a:r>
            <a:endParaRPr lang="en-GB" sz="3600" b="1" dirty="0">
              <a:solidFill>
                <a:srgbClr val="0000FF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188880" y="6581467"/>
            <a:ext cx="29578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(Lazar L et al. JCEM 2001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86(9):4127–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4132)</a:t>
            </a: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>
          <a:xfrm>
            <a:off x="0" y="992877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38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015"/>
            <a:ext cx="9144000" cy="534177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395272" y="6587062"/>
            <a:ext cx="3774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Carel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JC and Leger J. New 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Engl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 Med 2008;358:2366-77)</a:t>
            </a: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asellaDiTesto 7"/>
          <p:cNvSpPr txBox="1"/>
          <p:nvPr/>
        </p:nvSpPr>
        <p:spPr>
          <a:xfrm>
            <a:off x="203198" y="118540"/>
            <a:ext cx="8856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FF"/>
                </a:solidFill>
              </a:rPr>
              <a:t>PP </a:t>
            </a:r>
            <a:r>
              <a:rPr lang="en-GB" sz="3600" b="1" dirty="0" err="1" smtClean="0">
                <a:solidFill>
                  <a:srgbClr val="0000FF"/>
                </a:solidFill>
              </a:rPr>
              <a:t>Accelerata</a:t>
            </a:r>
            <a:r>
              <a:rPr lang="en-GB" sz="3600" b="1" dirty="0" smtClean="0">
                <a:solidFill>
                  <a:srgbClr val="0000FF"/>
                </a:solidFill>
              </a:rPr>
              <a:t> o lentamente </a:t>
            </a:r>
            <a:r>
              <a:rPr lang="en-GB" sz="3600" b="1" dirty="0" err="1" smtClean="0">
                <a:solidFill>
                  <a:srgbClr val="0000FF"/>
                </a:solidFill>
              </a:rPr>
              <a:t>progressiva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0" y="992877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4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1"/>
            <a:ext cx="9144000" cy="1223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74134" y="111951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Quando iniziare la terapia con </a:t>
            </a:r>
            <a:r>
              <a:rPr lang="it-IT" sz="3600" b="1" dirty="0" err="1" smtClean="0">
                <a:solidFill>
                  <a:srgbClr val="0000FF"/>
                </a:solidFill>
              </a:rPr>
              <a:t>GnRH</a:t>
            </a:r>
            <a:r>
              <a:rPr lang="it-IT" sz="3600" b="1" dirty="0" smtClean="0">
                <a:solidFill>
                  <a:srgbClr val="0000FF"/>
                </a:solidFill>
              </a:rPr>
              <a:t>?</a:t>
            </a:r>
            <a:endParaRPr lang="it-IT" sz="3600" b="1" dirty="0">
              <a:solidFill>
                <a:srgbClr val="0000FF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03218" y="1490137"/>
            <a:ext cx="177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Criteri clinici</a:t>
            </a:r>
            <a:endParaRPr lang="it-IT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942666" y="6577155"/>
            <a:ext cx="2201333" cy="28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1200" i="1" smtClean="0">
                <a:solidFill>
                  <a:srgbClr val="404040"/>
                </a:solidFill>
              </a:rPr>
              <a:t>(Pediatrics 2009;123;752-762)</a:t>
            </a:r>
            <a:endParaRPr lang="it-IT" sz="1200" i="1">
              <a:solidFill>
                <a:srgbClr val="40404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06414" y="1945628"/>
            <a:ext cx="8906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smtClean="0">
                <a:solidFill>
                  <a:srgbClr val="404040"/>
                </a:solidFill>
              </a:rPr>
              <a:t>Sviluppo progressivo documentato in un periodo di 3-6 mesi</a:t>
            </a:r>
            <a:endParaRPr lang="it-IT" sz="2400">
              <a:solidFill>
                <a:srgbClr val="40404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03218" y="2726272"/>
            <a:ext cx="4589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Età cronologica e criteri psicologici</a:t>
            </a:r>
            <a:endParaRPr lang="it-IT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06414" y="3185451"/>
            <a:ext cx="868678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Nelle femmine prima dei 6 anni (decisione individualizzata 6-8 anni)</a:t>
            </a:r>
          </a:p>
          <a:p>
            <a:r>
              <a:rPr lang="it-IT" sz="2400" dirty="0" smtClean="0">
                <a:solidFill>
                  <a:srgbClr val="404040"/>
                </a:solidFill>
              </a:rPr>
              <a:t>Nei maschi prima dei 9 anni</a:t>
            </a:r>
          </a:p>
          <a:p>
            <a:r>
              <a:rPr lang="it-IT" sz="2400" dirty="0" smtClean="0">
                <a:solidFill>
                  <a:srgbClr val="404040"/>
                </a:solidFill>
              </a:rPr>
              <a:t>Impatto psicologico, dati non certi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03218" y="4724404"/>
            <a:ext cx="2340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Bambini adottati</a:t>
            </a:r>
            <a:endParaRPr lang="it-IT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06414" y="5196828"/>
            <a:ext cx="8686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smtClean="0">
                <a:solidFill>
                  <a:srgbClr val="404040"/>
                </a:solidFill>
              </a:rPr>
              <a:t>I bambini adottati dovrebbero essere trattati in modo non diverso dai non adottati</a:t>
            </a:r>
            <a:endParaRPr lang="it-IT" sz="2400">
              <a:solidFill>
                <a:srgbClr val="404040"/>
              </a:solidFill>
            </a:endParaRPr>
          </a:p>
        </p:txBody>
      </p:sp>
      <p:cxnSp>
        <p:nvCxnSpPr>
          <p:cNvPr id="12" name="Connettore 1 11"/>
          <p:cNvCxnSpPr/>
          <p:nvPr/>
        </p:nvCxnSpPr>
        <p:spPr>
          <a:xfrm>
            <a:off x="0" y="1213006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67732" y="854302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700" b="1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Consensus Statement on the Use of Gonadotropin-Releasing Hormone Analogues in Children, 2009</a:t>
            </a:r>
            <a:endParaRPr lang="it-IT" sz="17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909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87875" y="1452036"/>
            <a:ext cx="2207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Criteri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ormonali</a:t>
            </a:r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4146" y="1831327"/>
            <a:ext cx="64408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404040"/>
                </a:solidFill>
              </a:rPr>
              <a:t>LH </a:t>
            </a:r>
            <a:r>
              <a:rPr lang="en-GB" sz="2400" dirty="0" err="1" smtClean="0">
                <a:solidFill>
                  <a:srgbClr val="404040"/>
                </a:solidFill>
              </a:rPr>
              <a:t>basale</a:t>
            </a:r>
            <a:r>
              <a:rPr lang="en-GB" sz="2400" dirty="0" smtClean="0">
                <a:solidFill>
                  <a:srgbClr val="404040"/>
                </a:solidFill>
              </a:rPr>
              <a:t> &gt; 0.2 IU/L</a:t>
            </a:r>
          </a:p>
          <a:p>
            <a:r>
              <a:rPr lang="en-GB" sz="2400" dirty="0" smtClean="0">
                <a:solidFill>
                  <a:srgbClr val="404040"/>
                </a:solidFill>
              </a:rPr>
              <a:t>LH </a:t>
            </a:r>
            <a:r>
              <a:rPr lang="en-GB" sz="2400" dirty="0" err="1" smtClean="0">
                <a:solidFill>
                  <a:srgbClr val="404040"/>
                </a:solidFill>
              </a:rPr>
              <a:t>picco</a:t>
            </a:r>
            <a:r>
              <a:rPr lang="en-GB" sz="2400" dirty="0" smtClean="0">
                <a:solidFill>
                  <a:srgbClr val="404040"/>
                </a:solidFill>
              </a:rPr>
              <a:t> &gt; 5.0-8.0 IU/L al test di </a:t>
            </a:r>
            <a:r>
              <a:rPr lang="en-GB" sz="2400" dirty="0" err="1" smtClean="0">
                <a:solidFill>
                  <a:srgbClr val="404040"/>
                </a:solidFill>
              </a:rPr>
              <a:t>stimolo</a:t>
            </a:r>
            <a:r>
              <a:rPr lang="en-GB" sz="2400" dirty="0" smtClean="0">
                <a:solidFill>
                  <a:srgbClr val="404040"/>
                </a:solidFill>
              </a:rPr>
              <a:t> con </a:t>
            </a:r>
            <a:r>
              <a:rPr lang="en-GB" sz="2400" dirty="0" err="1" smtClean="0">
                <a:solidFill>
                  <a:srgbClr val="404040"/>
                </a:solidFill>
              </a:rPr>
              <a:t>GnRH</a:t>
            </a:r>
            <a:endParaRPr lang="en-GB" sz="2400" dirty="0" smtClean="0">
              <a:solidFill>
                <a:srgbClr val="404040"/>
              </a:solidFill>
            </a:endParaRPr>
          </a:p>
          <a:p>
            <a:r>
              <a:rPr lang="en-GB" sz="2400" dirty="0" err="1" smtClean="0">
                <a:solidFill>
                  <a:srgbClr val="404040"/>
                </a:solidFill>
              </a:rPr>
              <a:t>Estradiolo</a:t>
            </a:r>
            <a:r>
              <a:rPr lang="en-GB" sz="2400" dirty="0" smtClean="0">
                <a:solidFill>
                  <a:srgbClr val="404040"/>
                </a:solidFill>
              </a:rPr>
              <a:t> &gt; 3.7 </a:t>
            </a:r>
            <a:r>
              <a:rPr lang="en-GB" sz="2400" dirty="0" err="1" smtClean="0">
                <a:solidFill>
                  <a:srgbClr val="404040"/>
                </a:solidFill>
              </a:rPr>
              <a:t>pmol</a:t>
            </a:r>
            <a:r>
              <a:rPr lang="en-GB" sz="2400" dirty="0" smtClean="0">
                <a:solidFill>
                  <a:srgbClr val="404040"/>
                </a:solidFill>
              </a:rPr>
              <a:t>/L (</a:t>
            </a:r>
            <a:r>
              <a:rPr lang="en-GB" sz="2400" dirty="0" err="1" smtClean="0">
                <a:solidFill>
                  <a:srgbClr val="404040"/>
                </a:solidFill>
              </a:rPr>
              <a:t>soglia</a:t>
            </a:r>
            <a:r>
              <a:rPr lang="en-GB" sz="2400" dirty="0" smtClean="0">
                <a:solidFill>
                  <a:srgbClr val="404040"/>
                </a:solidFill>
              </a:rPr>
              <a:t> di </a:t>
            </a:r>
            <a:r>
              <a:rPr lang="en-GB" sz="2400" dirty="0" err="1" smtClean="0">
                <a:solidFill>
                  <a:srgbClr val="404040"/>
                </a:solidFill>
              </a:rPr>
              <a:t>dosaggio</a:t>
            </a:r>
            <a:r>
              <a:rPr lang="en-GB" sz="2400" dirty="0" smtClean="0">
                <a:solidFill>
                  <a:srgbClr val="404040"/>
                </a:solidFill>
              </a:rPr>
              <a:t>)</a:t>
            </a:r>
          </a:p>
          <a:p>
            <a:r>
              <a:rPr lang="en-GB" sz="2400" dirty="0" smtClean="0">
                <a:solidFill>
                  <a:srgbClr val="404040"/>
                </a:solidFill>
              </a:rPr>
              <a:t>Testosterone &gt; 10 </a:t>
            </a:r>
            <a:r>
              <a:rPr lang="en-GB" sz="2400" dirty="0" err="1" smtClean="0">
                <a:solidFill>
                  <a:srgbClr val="404040"/>
                </a:solidFill>
              </a:rPr>
              <a:t>ng</a:t>
            </a:r>
            <a:r>
              <a:rPr lang="en-GB" sz="2400" dirty="0" smtClean="0">
                <a:solidFill>
                  <a:srgbClr val="404040"/>
                </a:solidFill>
              </a:rPr>
              <a:t>/</a:t>
            </a:r>
            <a:r>
              <a:rPr lang="en-GB" sz="2400" dirty="0" err="1" smtClean="0">
                <a:solidFill>
                  <a:srgbClr val="404040"/>
                </a:solidFill>
              </a:rPr>
              <a:t>dL</a:t>
            </a:r>
            <a:r>
              <a:rPr lang="en-GB" sz="2400" dirty="0">
                <a:solidFill>
                  <a:srgbClr val="404040"/>
                </a:solidFill>
              </a:rPr>
              <a:t> (</a:t>
            </a:r>
            <a:r>
              <a:rPr lang="en-GB" sz="2400" dirty="0" err="1">
                <a:solidFill>
                  <a:srgbClr val="404040"/>
                </a:solidFill>
              </a:rPr>
              <a:t>soglia</a:t>
            </a:r>
            <a:r>
              <a:rPr lang="en-GB" sz="2400" dirty="0">
                <a:solidFill>
                  <a:srgbClr val="404040"/>
                </a:solidFill>
              </a:rPr>
              <a:t> di </a:t>
            </a:r>
            <a:r>
              <a:rPr lang="en-GB" sz="2400" dirty="0" err="1">
                <a:solidFill>
                  <a:srgbClr val="404040"/>
                </a:solidFill>
              </a:rPr>
              <a:t>dosaggio</a:t>
            </a:r>
            <a:r>
              <a:rPr lang="en-GB" sz="2400" dirty="0">
                <a:solidFill>
                  <a:srgbClr val="404040"/>
                </a:solidFill>
              </a:rPr>
              <a:t>)</a:t>
            </a:r>
          </a:p>
          <a:p>
            <a:endParaRPr lang="en-GB" sz="2400" dirty="0">
              <a:solidFill>
                <a:srgbClr val="40404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87875" y="3386672"/>
            <a:ext cx="2327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Ecografia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Pelvica</a:t>
            </a:r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64162" y="3782896"/>
            <a:ext cx="416652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404040"/>
                </a:solidFill>
              </a:rPr>
              <a:t>Lunghezza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dell’utero</a:t>
            </a:r>
            <a:r>
              <a:rPr lang="en-GB" sz="2400" dirty="0" smtClean="0">
                <a:solidFill>
                  <a:srgbClr val="404040"/>
                </a:solidFill>
              </a:rPr>
              <a:t> 3.4-4.0 cm</a:t>
            </a:r>
          </a:p>
          <a:p>
            <a:r>
              <a:rPr lang="en-GB" sz="2400" dirty="0" err="1" smtClean="0">
                <a:solidFill>
                  <a:srgbClr val="404040"/>
                </a:solidFill>
              </a:rPr>
              <a:t>Presenza</a:t>
            </a:r>
            <a:r>
              <a:rPr lang="en-GB" sz="2400" dirty="0" smtClean="0">
                <a:solidFill>
                  <a:srgbClr val="404040"/>
                </a:solidFill>
              </a:rPr>
              <a:t> di </a:t>
            </a:r>
            <a:r>
              <a:rPr lang="en-GB" sz="2400" dirty="0" err="1" smtClean="0">
                <a:solidFill>
                  <a:srgbClr val="404040"/>
                </a:solidFill>
              </a:rPr>
              <a:t>echi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endometriali</a:t>
            </a:r>
            <a:endParaRPr lang="en-GB" sz="2400" dirty="0" smtClean="0">
              <a:solidFill>
                <a:srgbClr val="404040"/>
              </a:solidFill>
            </a:endParaRPr>
          </a:p>
          <a:p>
            <a:r>
              <a:rPr lang="en-GB" sz="2400" dirty="0" smtClean="0">
                <a:solidFill>
                  <a:srgbClr val="404040"/>
                </a:solidFill>
              </a:rPr>
              <a:t>Volume </a:t>
            </a:r>
            <a:r>
              <a:rPr lang="en-GB" sz="2400" dirty="0" err="1" smtClean="0">
                <a:solidFill>
                  <a:srgbClr val="404040"/>
                </a:solidFill>
              </a:rPr>
              <a:t>ovarico</a:t>
            </a:r>
            <a:r>
              <a:rPr lang="en-GB" sz="2400" dirty="0" smtClean="0">
                <a:solidFill>
                  <a:srgbClr val="404040"/>
                </a:solidFill>
              </a:rPr>
              <a:t> &gt; 3 mL</a:t>
            </a:r>
            <a:endParaRPr lang="en-GB" sz="2400" dirty="0">
              <a:solidFill>
                <a:srgbClr val="40404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87875" y="5084236"/>
            <a:ext cx="2284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Imaging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del SNC</a:t>
            </a:r>
            <a:endParaRPr lang="en-GB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74146" y="5501627"/>
            <a:ext cx="6934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404040"/>
                </a:solidFill>
              </a:rPr>
              <a:t>Maschi</a:t>
            </a:r>
            <a:r>
              <a:rPr lang="en-GB" sz="2400" dirty="0" smtClean="0">
                <a:solidFill>
                  <a:srgbClr val="404040"/>
                </a:solidFill>
              </a:rPr>
              <a:t> e </a:t>
            </a:r>
            <a:r>
              <a:rPr lang="en-GB" sz="2400" dirty="0" err="1" smtClean="0">
                <a:solidFill>
                  <a:srgbClr val="404040"/>
                </a:solidFill>
              </a:rPr>
              <a:t>femmine</a:t>
            </a:r>
            <a:r>
              <a:rPr lang="en-GB" sz="2400" dirty="0" smtClean="0">
                <a:solidFill>
                  <a:srgbClr val="404040"/>
                </a:solidFill>
              </a:rPr>
              <a:t> &lt;6 </a:t>
            </a:r>
            <a:r>
              <a:rPr lang="en-GB" sz="2400" dirty="0" err="1" smtClean="0">
                <a:solidFill>
                  <a:srgbClr val="404040"/>
                </a:solidFill>
              </a:rPr>
              <a:t>anni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richiedono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una</a:t>
            </a:r>
            <a:r>
              <a:rPr lang="en-GB" sz="2400" dirty="0" smtClean="0">
                <a:solidFill>
                  <a:srgbClr val="404040"/>
                </a:solidFill>
              </a:rPr>
              <a:t> MRI</a:t>
            </a:r>
          </a:p>
          <a:p>
            <a:r>
              <a:rPr lang="en-GB" sz="2400" dirty="0" err="1" smtClean="0">
                <a:solidFill>
                  <a:srgbClr val="404040"/>
                </a:solidFill>
              </a:rPr>
              <a:t>Indicazione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variabile</a:t>
            </a:r>
            <a:r>
              <a:rPr lang="en-GB" sz="2400" dirty="0" smtClean="0">
                <a:solidFill>
                  <a:srgbClr val="404040"/>
                </a:solidFill>
              </a:rPr>
              <a:t> per le </a:t>
            </a:r>
            <a:r>
              <a:rPr lang="en-GB" sz="2400" dirty="0" err="1" smtClean="0">
                <a:solidFill>
                  <a:srgbClr val="404040"/>
                </a:solidFill>
              </a:rPr>
              <a:t>femmine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tra</a:t>
            </a:r>
            <a:r>
              <a:rPr lang="en-GB" sz="2400" dirty="0" smtClean="0">
                <a:solidFill>
                  <a:srgbClr val="404040"/>
                </a:solidFill>
              </a:rPr>
              <a:t> </a:t>
            </a:r>
            <a:r>
              <a:rPr lang="en-GB" sz="2400" dirty="0" err="1" smtClean="0">
                <a:solidFill>
                  <a:srgbClr val="404040"/>
                </a:solidFill>
              </a:rPr>
              <a:t>i</a:t>
            </a:r>
            <a:r>
              <a:rPr lang="en-GB" sz="2400" dirty="0" smtClean="0">
                <a:solidFill>
                  <a:srgbClr val="404040"/>
                </a:solidFill>
              </a:rPr>
              <a:t> 6 e </a:t>
            </a:r>
            <a:r>
              <a:rPr lang="en-GB" sz="2400" dirty="0" err="1" smtClean="0">
                <a:solidFill>
                  <a:srgbClr val="404040"/>
                </a:solidFill>
              </a:rPr>
              <a:t>gli</a:t>
            </a:r>
            <a:r>
              <a:rPr lang="en-GB" sz="2400" dirty="0" smtClean="0">
                <a:solidFill>
                  <a:srgbClr val="404040"/>
                </a:solidFill>
              </a:rPr>
              <a:t> 8 </a:t>
            </a:r>
            <a:r>
              <a:rPr lang="en-GB" sz="2400" dirty="0" err="1" smtClean="0">
                <a:solidFill>
                  <a:srgbClr val="404040"/>
                </a:solidFill>
              </a:rPr>
              <a:t>anni</a:t>
            </a:r>
            <a:endParaRPr lang="en-GB" sz="2400" dirty="0">
              <a:solidFill>
                <a:srgbClr val="40404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942666" y="6577155"/>
            <a:ext cx="2201333" cy="28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i="1" dirty="0" smtClean="0">
                <a:solidFill>
                  <a:srgbClr val="404040"/>
                </a:solidFill>
              </a:rPr>
              <a:t>(</a:t>
            </a:r>
            <a:r>
              <a:rPr lang="en-US" sz="1200" i="1" dirty="0" smtClean="0">
                <a:solidFill>
                  <a:srgbClr val="404040"/>
                </a:solidFill>
              </a:rPr>
              <a:t>Pediatrics 2009;123;752-762)</a:t>
            </a:r>
            <a:endParaRPr lang="en-GB" sz="1200" i="1" dirty="0">
              <a:solidFill>
                <a:srgbClr val="404040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0" y="1"/>
            <a:ext cx="9144000" cy="1223998"/>
          </a:xfrm>
          <a:prstGeom prst="rect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sellaDiTesto 17"/>
          <p:cNvSpPr txBox="1"/>
          <p:nvPr/>
        </p:nvSpPr>
        <p:spPr>
          <a:xfrm>
            <a:off x="474134" y="111951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00FF"/>
                </a:solidFill>
              </a:rPr>
              <a:t>Quando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iniziare</a:t>
            </a:r>
            <a:r>
              <a:rPr lang="en-GB" sz="3600" b="1" dirty="0" smtClean="0">
                <a:solidFill>
                  <a:srgbClr val="0000FF"/>
                </a:solidFill>
              </a:rPr>
              <a:t> la </a:t>
            </a:r>
            <a:r>
              <a:rPr lang="en-GB" sz="3600" b="1" dirty="0" err="1" smtClean="0">
                <a:solidFill>
                  <a:srgbClr val="0000FF"/>
                </a:solidFill>
              </a:rPr>
              <a:t>terapia</a:t>
            </a:r>
            <a:r>
              <a:rPr lang="en-GB" sz="3600" b="1" dirty="0" smtClean="0">
                <a:solidFill>
                  <a:srgbClr val="0000FF"/>
                </a:solidFill>
              </a:rPr>
              <a:t> con </a:t>
            </a:r>
            <a:r>
              <a:rPr lang="en-GB" sz="3600" b="1" dirty="0" err="1" smtClean="0">
                <a:solidFill>
                  <a:srgbClr val="0000FF"/>
                </a:solidFill>
              </a:rPr>
              <a:t>GnRH</a:t>
            </a:r>
            <a:r>
              <a:rPr lang="en-GB" sz="3600" b="1" dirty="0" smtClean="0">
                <a:solidFill>
                  <a:srgbClr val="0000FF"/>
                </a:solidFill>
              </a:rPr>
              <a:t>?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1213006"/>
            <a:ext cx="914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67732" y="854302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Consensus Statement on the Use of Gonadotropin-Releasing Hormone Analogues in </a:t>
            </a:r>
            <a:r>
              <a:rPr lang="en-GB" sz="17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Children, 2009</a:t>
            </a:r>
            <a:endParaRPr lang="en-GB" sz="1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7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8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52694" y="101605"/>
            <a:ext cx="4504266" cy="507995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Segni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clinici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itardo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Pubertà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934626" y="745070"/>
            <a:ext cx="5740402" cy="804342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familiare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PR,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malattie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croniche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anosmia,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anoressia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radioterapia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chemioterapia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Connettore 2 19"/>
          <p:cNvCxnSpPr>
            <a:stCxn id="4" idx="2"/>
            <a:endCxn id="6" idx="0"/>
          </p:cNvCxnSpPr>
          <p:nvPr/>
        </p:nvCxnSpPr>
        <p:spPr>
          <a:xfrm>
            <a:off x="4804827" y="609600"/>
            <a:ext cx="0" cy="135470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706960" y="1773773"/>
            <a:ext cx="8195735" cy="783163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Indagini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primo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livello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tadio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Tanner, volume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testicolare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(m)</a:t>
            </a:r>
          </a:p>
          <a:p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Accertamenti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ossea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LH, FSH, IGF-1, TSH, FT4, testosterone (m)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5145840" y="6581001"/>
            <a:ext cx="3998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/>
              <a:t>(Adapted from </a:t>
            </a:r>
            <a:r>
              <a:rPr lang="en-GB" sz="1200" i="1" dirty="0" err="1" smtClean="0"/>
              <a:t>Palmert</a:t>
            </a:r>
            <a:r>
              <a:rPr lang="en-GB" sz="1200" i="1" dirty="0" smtClean="0"/>
              <a:t> MR. et al. N </a:t>
            </a:r>
            <a:r>
              <a:rPr lang="en-GB" sz="1200" i="1" dirty="0" err="1" smtClean="0"/>
              <a:t>Engl</a:t>
            </a:r>
            <a:r>
              <a:rPr lang="en-GB" sz="1200" i="1" dirty="0" smtClean="0"/>
              <a:t> J 2012, 366:443-53)</a:t>
            </a:r>
            <a:endParaRPr lang="en-GB" sz="1200" i="1" dirty="0"/>
          </a:p>
        </p:txBody>
      </p:sp>
      <p:grpSp>
        <p:nvGrpSpPr>
          <p:cNvPr id="2" name="Gruppo 1"/>
          <p:cNvGrpSpPr/>
          <p:nvPr/>
        </p:nvGrpSpPr>
        <p:grpSpPr>
          <a:xfrm>
            <a:off x="812796" y="2556936"/>
            <a:ext cx="7543807" cy="1553641"/>
            <a:chOff x="812796" y="2556936"/>
            <a:chExt cx="7543807" cy="1553641"/>
          </a:xfrm>
        </p:grpSpPr>
        <p:sp>
          <p:nvSpPr>
            <p:cNvPr id="51" name="Rettangolo 50"/>
            <p:cNvSpPr/>
            <p:nvPr/>
          </p:nvSpPr>
          <p:spPr>
            <a:xfrm>
              <a:off x="812796" y="2942178"/>
              <a:ext cx="3589866" cy="11683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LH e FSH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bassi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normali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indicativi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di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stadio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iniziale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Rettangolo 51"/>
            <p:cNvSpPr/>
            <p:nvPr/>
          </p:nvSpPr>
          <p:spPr>
            <a:xfrm>
              <a:off x="6324603" y="2942178"/>
              <a:ext cx="2032000" cy="47413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FSH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elevato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53" name="Connettore 4 52"/>
            <p:cNvCxnSpPr>
              <a:stCxn id="7" idx="2"/>
              <a:endCxn id="52" idx="0"/>
            </p:cNvCxnSpPr>
            <p:nvPr/>
          </p:nvCxnSpPr>
          <p:spPr>
            <a:xfrm rot="16200000" flipH="1">
              <a:off x="5880094" y="1481669"/>
              <a:ext cx="385242" cy="2535775"/>
            </a:xfrm>
            <a:prstGeom prst="bentConnector3">
              <a:avLst/>
            </a:prstGeom>
            <a:ln w="6350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4 59"/>
            <p:cNvCxnSpPr>
              <a:stCxn id="7" idx="2"/>
              <a:endCxn id="51" idx="0"/>
            </p:cNvCxnSpPr>
            <p:nvPr/>
          </p:nvCxnSpPr>
          <p:spPr>
            <a:xfrm rot="5400000">
              <a:off x="3513658" y="1651008"/>
              <a:ext cx="385242" cy="2197099"/>
            </a:xfrm>
            <a:prstGeom prst="bentConnector3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Connettore 2 61"/>
          <p:cNvCxnSpPr>
            <a:stCxn id="6" idx="2"/>
            <a:endCxn id="7" idx="0"/>
          </p:cNvCxnSpPr>
          <p:nvPr/>
        </p:nvCxnSpPr>
        <p:spPr>
          <a:xfrm>
            <a:off x="4804827" y="1549412"/>
            <a:ext cx="1" cy="224361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uppo 2"/>
          <p:cNvGrpSpPr/>
          <p:nvPr/>
        </p:nvGrpSpPr>
        <p:grpSpPr>
          <a:xfrm>
            <a:off x="5655736" y="3416308"/>
            <a:ext cx="3369732" cy="1071025"/>
            <a:chOff x="5655736" y="3416308"/>
            <a:chExt cx="3369732" cy="1071025"/>
          </a:xfrm>
        </p:grpSpPr>
        <p:sp>
          <p:nvSpPr>
            <p:cNvPr id="55" name="Rettangolo 54"/>
            <p:cNvSpPr/>
            <p:nvPr/>
          </p:nvSpPr>
          <p:spPr>
            <a:xfrm>
              <a:off x="5655736" y="3725333"/>
              <a:ext cx="3369732" cy="76200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Ipogonadismo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ipergonadotropo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(5-10% 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m; 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 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f)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64" name="Connettore 2 63"/>
            <p:cNvCxnSpPr>
              <a:stCxn id="52" idx="2"/>
              <a:endCxn id="55" idx="0"/>
            </p:cNvCxnSpPr>
            <p:nvPr/>
          </p:nvCxnSpPr>
          <p:spPr>
            <a:xfrm flipH="1">
              <a:off x="7340602" y="3416308"/>
              <a:ext cx="1" cy="309025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o 4"/>
          <p:cNvGrpSpPr/>
          <p:nvPr/>
        </p:nvGrpSpPr>
        <p:grpSpPr>
          <a:xfrm>
            <a:off x="5655735" y="4487333"/>
            <a:ext cx="3369735" cy="1642534"/>
            <a:chOff x="5655735" y="4487333"/>
            <a:chExt cx="3369735" cy="1642534"/>
          </a:xfrm>
        </p:grpSpPr>
        <p:sp>
          <p:nvSpPr>
            <p:cNvPr id="56" name="Rettangolo 55"/>
            <p:cNvSpPr/>
            <p:nvPr/>
          </p:nvSpPr>
          <p:spPr>
            <a:xfrm>
              <a:off x="5655735" y="4690537"/>
              <a:ext cx="3369733" cy="7112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Altri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esami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per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causa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sottostante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: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Cariotipo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;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inibina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B (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m)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Rettangolo 56"/>
            <p:cNvSpPr/>
            <p:nvPr/>
          </p:nvSpPr>
          <p:spPr>
            <a:xfrm>
              <a:off x="5655737" y="5588000"/>
              <a:ext cx="3369733" cy="54186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Trattamento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con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steroidi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sessuali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67" name="Connettore 2 66"/>
            <p:cNvCxnSpPr>
              <a:stCxn id="55" idx="2"/>
              <a:endCxn id="56" idx="0"/>
            </p:cNvCxnSpPr>
            <p:nvPr/>
          </p:nvCxnSpPr>
          <p:spPr>
            <a:xfrm>
              <a:off x="7340602" y="4487333"/>
              <a:ext cx="0" cy="203204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2 68"/>
            <p:cNvCxnSpPr>
              <a:stCxn id="56" idx="2"/>
              <a:endCxn id="57" idx="0"/>
            </p:cNvCxnSpPr>
            <p:nvPr/>
          </p:nvCxnSpPr>
          <p:spPr>
            <a:xfrm>
              <a:off x="7340602" y="5401737"/>
              <a:ext cx="2" cy="18626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o 7"/>
          <p:cNvGrpSpPr/>
          <p:nvPr/>
        </p:nvGrpSpPr>
        <p:grpSpPr>
          <a:xfrm>
            <a:off x="457198" y="4110576"/>
            <a:ext cx="4487325" cy="1308098"/>
            <a:chOff x="457198" y="4110576"/>
            <a:chExt cx="4487325" cy="1308098"/>
          </a:xfrm>
        </p:grpSpPr>
        <p:sp>
          <p:nvSpPr>
            <p:cNvPr id="70" name="Rettangolo 69"/>
            <p:cNvSpPr/>
            <p:nvPr/>
          </p:nvSpPr>
          <p:spPr>
            <a:xfrm>
              <a:off x="457198" y="4707474"/>
              <a:ext cx="2065852" cy="711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Velocità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di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crescita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Rettangolo 70"/>
            <p:cNvSpPr/>
            <p:nvPr/>
          </p:nvSpPr>
          <p:spPr>
            <a:xfrm>
              <a:off x="2675457" y="4707474"/>
              <a:ext cx="2269066" cy="711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Velocità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di 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crescita</a:t>
              </a:r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pre-</a:t>
              </a:r>
              <a:r>
                <a:rPr lang="en-GB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puberale</a:t>
              </a:r>
              <a:endParaRPr lang="en-GB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73" name="Connettore 4 72"/>
            <p:cNvCxnSpPr>
              <a:stCxn id="51" idx="2"/>
              <a:endCxn id="70" idx="0"/>
            </p:cNvCxnSpPr>
            <p:nvPr/>
          </p:nvCxnSpPr>
          <p:spPr>
            <a:xfrm rot="5400000">
              <a:off x="1750479" y="3850223"/>
              <a:ext cx="596897" cy="1117605"/>
            </a:xfrm>
            <a:prstGeom prst="bentConnector3">
              <a:avLst/>
            </a:prstGeom>
            <a:ln w="635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4 74"/>
            <p:cNvCxnSpPr>
              <a:stCxn id="51" idx="2"/>
              <a:endCxn id="71" idx="0"/>
            </p:cNvCxnSpPr>
            <p:nvPr/>
          </p:nvCxnSpPr>
          <p:spPr>
            <a:xfrm rot="16200000" flipH="1">
              <a:off x="2910411" y="3807894"/>
              <a:ext cx="596897" cy="1202261"/>
            </a:xfrm>
            <a:prstGeom prst="bentConnector3">
              <a:avLst/>
            </a:prstGeom>
            <a:ln w="635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sellaDiTesto 26"/>
          <p:cNvSpPr txBox="1"/>
          <p:nvPr/>
        </p:nvSpPr>
        <p:spPr>
          <a:xfrm rot="16200000">
            <a:off x="-1158654" y="1644197"/>
            <a:ext cx="2843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Pubertà</a:t>
            </a:r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Ritardata</a:t>
            </a:r>
            <a:endParaRPr lang="en-GB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6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">
                <a:schemeClr val="accent3">
                  <a:lumMod val="20000"/>
                  <a:lumOff val="80000"/>
                </a:schemeClr>
              </a:gs>
              <a:gs pos="96000">
                <a:schemeClr val="accent3">
                  <a:lumMod val="20000"/>
                  <a:lumOff val="80000"/>
                </a:schemeClr>
              </a:gs>
              <a:gs pos="13000">
                <a:schemeClr val="bg1">
                  <a:lumMod val="75000"/>
                </a:schemeClr>
              </a:gs>
              <a:gs pos="87000">
                <a:schemeClr val="bg1">
                  <a:lumMod val="7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magine 4" descr="Daisies-on-green-nature-background-stages-of-growth-iStock_000057691044_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"/>
            <a:ext cx="13054835" cy="6875999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52408" y="85643"/>
            <a:ext cx="9118592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20"/>
              </a:lnSpc>
              <a:buSzPct val="60000"/>
            </a:pPr>
            <a:r>
              <a:rPr lang="en-GB" sz="2400" dirty="0"/>
              <a:t>La </a:t>
            </a:r>
            <a:r>
              <a:rPr lang="en-GB" sz="2400" dirty="0" err="1"/>
              <a:t>strategia</a:t>
            </a:r>
            <a:r>
              <a:rPr lang="en-GB" sz="2400" dirty="0"/>
              <a:t> </a:t>
            </a:r>
            <a:r>
              <a:rPr lang="en-GB" sz="2400" dirty="0" err="1" smtClean="0"/>
              <a:t>evolutiva</a:t>
            </a:r>
            <a:r>
              <a:rPr lang="en-GB" sz="2400" dirty="0" smtClean="0"/>
              <a:t> </a:t>
            </a:r>
            <a:r>
              <a:rPr lang="en-GB" sz="2400" dirty="0" err="1" smtClean="0"/>
              <a:t>dell'</a:t>
            </a:r>
            <a:r>
              <a:rPr lang="en-GB" sz="2400" i="1" dirty="0" err="1" smtClean="0"/>
              <a:t>Homo</a:t>
            </a:r>
            <a:r>
              <a:rPr lang="en-GB" sz="2400" i="1" dirty="0" smtClean="0"/>
              <a:t> </a:t>
            </a:r>
            <a:r>
              <a:rPr lang="en-GB" sz="2400" i="1" dirty="0"/>
              <a:t>Sapiens </a:t>
            </a:r>
            <a:r>
              <a:rPr lang="en-GB" sz="2400" dirty="0" smtClean="0"/>
              <a:t>ha </a:t>
            </a:r>
            <a:r>
              <a:rPr lang="en-GB" sz="2400" dirty="0" err="1" smtClean="0"/>
              <a:t>previsto</a:t>
            </a:r>
            <a:r>
              <a:rPr lang="en-GB" sz="2400" dirty="0" smtClean="0"/>
              <a:t> </a:t>
            </a:r>
            <a:r>
              <a:rPr lang="en-GB" sz="2400" dirty="0" err="1" smtClean="0"/>
              <a:t>vincoli</a:t>
            </a:r>
            <a:r>
              <a:rPr lang="en-GB" sz="2400" dirty="0" smtClean="0"/>
              <a:t> </a:t>
            </a:r>
            <a:r>
              <a:rPr lang="en-GB" sz="2400" dirty="0" err="1"/>
              <a:t>imposti</a:t>
            </a:r>
            <a:r>
              <a:rPr lang="en-GB" sz="2400" dirty="0"/>
              <a:t> da due </a:t>
            </a:r>
            <a:r>
              <a:rPr lang="en-GB" sz="2400" dirty="0" err="1" smtClean="0"/>
              <a:t>caratteristiche</a:t>
            </a:r>
            <a:r>
              <a:rPr lang="en-GB" sz="2400" dirty="0" smtClean="0"/>
              <a:t>: </a:t>
            </a:r>
            <a:r>
              <a:rPr lang="en-GB" sz="2400" dirty="0"/>
              <a:t>la </a:t>
            </a:r>
            <a:r>
              <a:rPr lang="en-GB" sz="2400" b="1" dirty="0" err="1"/>
              <a:t>postura</a:t>
            </a:r>
            <a:r>
              <a:rPr lang="en-GB" sz="2400" b="1" dirty="0"/>
              <a:t> </a:t>
            </a:r>
            <a:r>
              <a:rPr lang="en-GB" sz="2400" b="1" dirty="0" err="1"/>
              <a:t>eretta</a:t>
            </a:r>
            <a:r>
              <a:rPr lang="en-GB" sz="2400" b="1" dirty="0"/>
              <a:t> </a:t>
            </a:r>
            <a:r>
              <a:rPr lang="en-GB" sz="2400" dirty="0" err="1"/>
              <a:t>che</a:t>
            </a:r>
            <a:r>
              <a:rPr lang="en-GB" sz="2400" dirty="0"/>
              <a:t> </a:t>
            </a:r>
            <a:r>
              <a:rPr lang="en-GB" sz="2400" dirty="0" err="1"/>
              <a:t>porta</a:t>
            </a:r>
            <a:r>
              <a:rPr lang="en-GB" sz="2400" dirty="0"/>
              <a:t> a un </a:t>
            </a:r>
            <a:r>
              <a:rPr lang="en-GB" sz="2400" dirty="0" err="1"/>
              <a:t>canale</a:t>
            </a:r>
            <a:r>
              <a:rPr lang="en-GB" sz="2400" dirty="0"/>
              <a:t> </a:t>
            </a:r>
            <a:r>
              <a:rPr lang="en-GB" sz="2400" dirty="0" err="1"/>
              <a:t>pelvico</a:t>
            </a:r>
            <a:r>
              <a:rPr lang="en-GB" sz="2400" dirty="0"/>
              <a:t> </a:t>
            </a:r>
            <a:r>
              <a:rPr lang="en-GB" sz="2400" dirty="0" err="1"/>
              <a:t>distorto</a:t>
            </a:r>
            <a:r>
              <a:rPr lang="en-GB" sz="2400" dirty="0"/>
              <a:t> e </a:t>
            </a:r>
            <a:r>
              <a:rPr lang="en-GB" sz="2400" dirty="0" err="1"/>
              <a:t>una</a:t>
            </a:r>
            <a:r>
              <a:rPr lang="en-GB" sz="2400" dirty="0"/>
              <a:t> </a:t>
            </a:r>
            <a:r>
              <a:rPr lang="en-GB" sz="2400" b="1" dirty="0" err="1"/>
              <a:t>grande</a:t>
            </a:r>
            <a:r>
              <a:rPr lang="en-GB" sz="2400" b="1" dirty="0"/>
              <a:t> </a:t>
            </a:r>
            <a:r>
              <a:rPr lang="en-GB" sz="2400" b="1" dirty="0" err="1"/>
              <a:t>dimensione</a:t>
            </a:r>
            <a:r>
              <a:rPr lang="en-GB" sz="2400" b="1" dirty="0"/>
              <a:t> del </a:t>
            </a:r>
            <a:r>
              <a:rPr lang="en-GB" sz="2400" b="1" dirty="0" err="1"/>
              <a:t>cervello</a:t>
            </a:r>
            <a:r>
              <a:rPr lang="en-GB" sz="2400" b="1" dirty="0"/>
              <a:t> </a:t>
            </a:r>
            <a:r>
              <a:rPr lang="en-GB" sz="2400" b="1" dirty="0" err="1"/>
              <a:t>alla</a:t>
            </a:r>
            <a:r>
              <a:rPr lang="en-GB" sz="2400" b="1" dirty="0"/>
              <a:t> </a:t>
            </a:r>
            <a:r>
              <a:rPr lang="en-GB" sz="2400" b="1" dirty="0" err="1"/>
              <a:t>maturità</a:t>
            </a:r>
            <a:r>
              <a:rPr lang="en-GB" sz="2400" dirty="0"/>
              <a:t>.</a:t>
            </a:r>
            <a:endParaRPr lang="en-GB" sz="2400" dirty="0" smtClean="0"/>
          </a:p>
        </p:txBody>
      </p:sp>
      <p:sp>
        <p:nvSpPr>
          <p:cNvPr id="6" name="Rettangolo 5"/>
          <p:cNvSpPr/>
          <p:nvPr/>
        </p:nvSpPr>
        <p:spPr>
          <a:xfrm>
            <a:off x="1930407" y="1437136"/>
            <a:ext cx="6079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/>
              <a:t>(</a:t>
            </a:r>
            <a:r>
              <a:rPr lang="en-GB" sz="1400" i="1" dirty="0" err="1" smtClean="0"/>
              <a:t>Weisfeld</a:t>
            </a:r>
            <a:r>
              <a:rPr lang="en-GB" sz="1400" i="1" dirty="0"/>
              <a:t>, G. </a:t>
            </a:r>
            <a:r>
              <a:rPr lang="en-GB" sz="1400" i="1" dirty="0" smtClean="0"/>
              <a:t>1999</a:t>
            </a:r>
            <a:r>
              <a:rPr lang="en-GB" sz="1400" i="1" dirty="0"/>
              <a:t>,</a:t>
            </a:r>
            <a:r>
              <a:rPr lang="en-GB" sz="1400" i="1" dirty="0" smtClean="0"/>
              <a:t> </a:t>
            </a:r>
            <a:r>
              <a:rPr lang="en-GB" sz="1400" i="1" dirty="0"/>
              <a:t>Evolutionary Principles of Human Adolescence, Basic </a:t>
            </a:r>
            <a:r>
              <a:rPr lang="en-GB" sz="1400" i="1" dirty="0" smtClean="0"/>
              <a:t>Books)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2984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55990" y="101605"/>
            <a:ext cx="2506134" cy="507995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ritardata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938856" y="745070"/>
            <a:ext cx="5740402" cy="804342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familiare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PR,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storia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malattie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croniche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anosmia,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anoressia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radioterapia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chemioterapia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Connettore 2 19"/>
          <p:cNvCxnSpPr>
            <a:stCxn id="4" idx="2"/>
            <a:endCxn id="6" idx="0"/>
          </p:cNvCxnSpPr>
          <p:nvPr/>
        </p:nvCxnSpPr>
        <p:spPr>
          <a:xfrm>
            <a:off x="4809057" y="609600"/>
            <a:ext cx="0" cy="135470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715423" y="1773773"/>
            <a:ext cx="8187269" cy="783163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Indagini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primo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livello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tadio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Tanner, volume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testicolare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m)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Accertamenti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ossea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LH, FSH, IGF-1, TSH, FT4, testosterone (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m)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5145840" y="6581001"/>
            <a:ext cx="3998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/>
              <a:t>(Adapted from </a:t>
            </a:r>
            <a:r>
              <a:rPr lang="en-GB" sz="1200" i="1" dirty="0" err="1" smtClean="0"/>
              <a:t>Palmert</a:t>
            </a:r>
            <a:r>
              <a:rPr lang="en-GB" sz="1200" i="1" dirty="0" smtClean="0"/>
              <a:t> MR. et al. N </a:t>
            </a:r>
            <a:r>
              <a:rPr lang="en-GB" sz="1200" i="1" dirty="0" err="1" smtClean="0"/>
              <a:t>Engl</a:t>
            </a:r>
            <a:r>
              <a:rPr lang="en-GB" sz="1200" i="1" dirty="0" smtClean="0"/>
              <a:t> J 2012, 366:443-53)</a:t>
            </a:r>
            <a:endParaRPr lang="en-GB" sz="1200" i="1" dirty="0"/>
          </a:p>
        </p:txBody>
      </p:sp>
      <p:sp>
        <p:nvSpPr>
          <p:cNvPr id="51" name="Rettangolo 50"/>
          <p:cNvSpPr/>
          <p:nvPr/>
        </p:nvSpPr>
        <p:spPr>
          <a:xfrm>
            <a:off x="812796" y="2942178"/>
            <a:ext cx="3589866" cy="1168399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 e FSH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bassi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indicativi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stadio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prepuberale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iniziale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6324603" y="2942178"/>
            <a:ext cx="2032000" cy="47413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FSH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elevato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3" name="Connettore 4 52"/>
          <p:cNvCxnSpPr>
            <a:stCxn id="7" idx="2"/>
            <a:endCxn id="52" idx="0"/>
          </p:cNvCxnSpPr>
          <p:nvPr/>
        </p:nvCxnSpPr>
        <p:spPr>
          <a:xfrm rot="16200000" flipH="1">
            <a:off x="5882209" y="1483784"/>
            <a:ext cx="385242" cy="2531545"/>
          </a:xfrm>
          <a:prstGeom prst="bentConnector3">
            <a:avLst/>
          </a:prstGeom>
          <a:ln w="635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ttangolo 54"/>
          <p:cNvSpPr/>
          <p:nvPr/>
        </p:nvSpPr>
        <p:spPr>
          <a:xfrm>
            <a:off x="5655736" y="3725333"/>
            <a:ext cx="3369732" cy="762000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Ipogonadismo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ipergonadotropo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(5-10%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m;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25%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f)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5655735" y="4690537"/>
            <a:ext cx="3369733" cy="71120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Altri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esami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per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causa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sottostante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Cariotipo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inibina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 (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m)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0" name="Connettore 4 59"/>
          <p:cNvCxnSpPr>
            <a:stCxn id="7" idx="2"/>
            <a:endCxn id="51" idx="0"/>
          </p:cNvCxnSpPr>
          <p:nvPr/>
        </p:nvCxnSpPr>
        <p:spPr>
          <a:xfrm rot="5400000">
            <a:off x="3515773" y="1648893"/>
            <a:ext cx="385242" cy="2201329"/>
          </a:xfrm>
          <a:prstGeom prst="bentConnector3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stCxn id="6" idx="2"/>
            <a:endCxn id="7" idx="0"/>
          </p:cNvCxnSpPr>
          <p:nvPr/>
        </p:nvCxnSpPr>
        <p:spPr>
          <a:xfrm>
            <a:off x="4809057" y="1549412"/>
            <a:ext cx="1" cy="224361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>
            <a:stCxn id="52" idx="2"/>
            <a:endCxn id="55" idx="0"/>
          </p:cNvCxnSpPr>
          <p:nvPr/>
        </p:nvCxnSpPr>
        <p:spPr>
          <a:xfrm flipH="1">
            <a:off x="7340602" y="3416308"/>
            <a:ext cx="1" cy="30902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>
            <a:stCxn id="55" idx="2"/>
            <a:endCxn id="56" idx="0"/>
          </p:cNvCxnSpPr>
          <p:nvPr/>
        </p:nvCxnSpPr>
        <p:spPr>
          <a:xfrm>
            <a:off x="7340602" y="4487333"/>
            <a:ext cx="0" cy="203204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/>
          <p:cNvCxnSpPr>
            <a:stCxn id="56" idx="2"/>
          </p:cNvCxnSpPr>
          <p:nvPr/>
        </p:nvCxnSpPr>
        <p:spPr>
          <a:xfrm>
            <a:off x="7340602" y="5401737"/>
            <a:ext cx="2" cy="186263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ttangolo 69"/>
          <p:cNvSpPr/>
          <p:nvPr/>
        </p:nvSpPr>
        <p:spPr>
          <a:xfrm>
            <a:off x="169337" y="4707474"/>
            <a:ext cx="2065852" cy="711200"/>
          </a:xfrm>
          <a:prstGeom prst="rect">
            <a:avLst/>
          </a:prstGeom>
          <a:solidFill>
            <a:srgbClr val="FBFF9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Rettangolo 70"/>
          <p:cNvSpPr/>
          <p:nvPr/>
        </p:nvSpPr>
        <p:spPr>
          <a:xfrm>
            <a:off x="2675457" y="4707474"/>
            <a:ext cx="2269066" cy="711200"/>
          </a:xfrm>
          <a:prstGeom prst="rect">
            <a:avLst/>
          </a:prstGeom>
          <a:solidFill>
            <a:srgbClr val="FBFF9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pre-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3" name="Connettore 4 72"/>
          <p:cNvCxnSpPr>
            <a:stCxn id="51" idx="2"/>
            <a:endCxn id="70" idx="0"/>
          </p:cNvCxnSpPr>
          <p:nvPr/>
        </p:nvCxnSpPr>
        <p:spPr>
          <a:xfrm rot="5400000">
            <a:off x="1606548" y="3706292"/>
            <a:ext cx="596897" cy="1405466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4 74"/>
          <p:cNvCxnSpPr>
            <a:stCxn id="51" idx="2"/>
            <a:endCxn id="71" idx="0"/>
          </p:cNvCxnSpPr>
          <p:nvPr/>
        </p:nvCxnSpPr>
        <p:spPr>
          <a:xfrm rot="16200000" flipH="1">
            <a:off x="2910411" y="3807894"/>
            <a:ext cx="596897" cy="1202261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5655737" y="5588000"/>
            <a:ext cx="3369733" cy="541867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Trattamento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steroidi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sessuali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 rot="16200000">
            <a:off x="-1158654" y="1644197"/>
            <a:ext cx="2843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Pubertà</a:t>
            </a:r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Ritardata</a:t>
            </a:r>
            <a:endParaRPr lang="en-GB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843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10750" y="152412"/>
            <a:ext cx="2065852" cy="711200"/>
          </a:xfrm>
          <a:prstGeom prst="rect">
            <a:avLst/>
          </a:prstGeom>
          <a:solidFill>
            <a:srgbClr val="FBFF9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876807" y="135475"/>
            <a:ext cx="2269066" cy="711200"/>
          </a:xfrm>
          <a:prstGeom prst="rect">
            <a:avLst/>
          </a:prstGeom>
          <a:solidFill>
            <a:srgbClr val="FBFF90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Velocità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crescita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pre-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354681" y="1117613"/>
            <a:ext cx="1777986" cy="931320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Deficit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RCCP 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(65% m; 30% f)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657616" y="1100681"/>
            <a:ext cx="4707466" cy="1439325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Ipogonadismo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ipogonadotropo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sz="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a)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funzionale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secondario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malattia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cronica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anoressia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(20% m; 20% f)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b) Permanente o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ipopiutitarismo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(10% m; 20% f)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-16930" y="1134546"/>
            <a:ext cx="1303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Sospetto</a:t>
            </a:r>
            <a:r>
              <a:rPr lang="en-GB" b="1" dirty="0" smtClean="0"/>
              <a:t> </a:t>
            </a:r>
            <a:r>
              <a:rPr lang="en-GB" b="1" dirty="0" err="1" smtClean="0"/>
              <a:t>diagnostico</a:t>
            </a:r>
            <a:endParaRPr lang="en-GB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-16930" y="2808081"/>
            <a:ext cx="1303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Valutazioni</a:t>
            </a:r>
            <a:r>
              <a:rPr lang="en-GB" b="1" dirty="0" smtClean="0"/>
              <a:t> di II </a:t>
            </a:r>
            <a:r>
              <a:rPr lang="en-GB" b="1" dirty="0" err="1" smtClean="0"/>
              <a:t>livello</a:t>
            </a:r>
            <a:endParaRPr lang="en-GB" b="1" dirty="0"/>
          </a:p>
        </p:txBody>
      </p:sp>
      <p:sp>
        <p:nvSpPr>
          <p:cNvPr id="8" name="Rettangolo 7"/>
          <p:cNvSpPr/>
          <p:nvPr/>
        </p:nvSpPr>
        <p:spPr>
          <a:xfrm>
            <a:off x="1397017" y="2717812"/>
            <a:ext cx="1693330" cy="1473200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GnRH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hCG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Inibina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sierica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olfattivi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genetici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131756" y="2709346"/>
            <a:ext cx="3759200" cy="745066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Ulteriori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accertamenti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per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malattie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croniche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GB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MRI,  PRL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013199" y="3928543"/>
            <a:ext cx="1083745" cy="711200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BMI basso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469467" y="3928543"/>
            <a:ext cx="1083745" cy="711200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BMI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normale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7230521" y="3928543"/>
            <a:ext cx="1083745" cy="711200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BMI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elevato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912536" y="5080016"/>
            <a:ext cx="1913474" cy="982117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Disordini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GI</a:t>
            </a:r>
          </a:p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Ipo-alimentazione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Anoressia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978403" y="5080015"/>
            <a:ext cx="2082799" cy="1253051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Ipotiroidismo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Iperprolattinemia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Deficit GH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Pan-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ipopituitarismo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7162794" y="5096965"/>
            <a:ext cx="1980000" cy="965168"/>
          </a:xfrm>
          <a:prstGeom prst="rect">
            <a:avLst/>
          </a:prstGeom>
          <a:solidFill>
            <a:schemeClr val="bg2"/>
          </a:solidFill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Eccesso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Gluco-Corticoidi</a:t>
            </a: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Ipotiroidismo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5145840" y="6581001"/>
            <a:ext cx="3998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200" i="1" dirty="0" smtClean="0"/>
              <a:t>(Adapted from </a:t>
            </a:r>
            <a:r>
              <a:rPr lang="en-GB" sz="1200" i="1" dirty="0" err="1" smtClean="0"/>
              <a:t>Palmert</a:t>
            </a:r>
            <a:r>
              <a:rPr lang="en-GB" sz="1200" i="1" dirty="0" smtClean="0"/>
              <a:t> MR. et al. N </a:t>
            </a:r>
            <a:r>
              <a:rPr lang="en-GB" sz="1200" i="1" dirty="0" err="1" smtClean="0"/>
              <a:t>Engl</a:t>
            </a:r>
            <a:r>
              <a:rPr lang="en-GB" sz="1200" i="1" dirty="0" smtClean="0"/>
              <a:t> J 2012, 366:443-53)</a:t>
            </a:r>
            <a:endParaRPr lang="en-GB" sz="1200" i="1" dirty="0"/>
          </a:p>
        </p:txBody>
      </p:sp>
      <p:cxnSp>
        <p:nvCxnSpPr>
          <p:cNvPr id="18" name="Connettore 2 17"/>
          <p:cNvCxnSpPr>
            <a:stCxn id="3" idx="2"/>
            <a:endCxn id="5" idx="0"/>
          </p:cNvCxnSpPr>
          <p:nvPr/>
        </p:nvCxnSpPr>
        <p:spPr>
          <a:xfrm>
            <a:off x="6011340" y="846675"/>
            <a:ext cx="9" cy="254006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2" idx="2"/>
            <a:endCxn id="4" idx="0"/>
          </p:cNvCxnSpPr>
          <p:nvPr/>
        </p:nvCxnSpPr>
        <p:spPr>
          <a:xfrm flipH="1">
            <a:off x="2243674" y="863612"/>
            <a:ext cx="2" cy="254001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4" idx="2"/>
            <a:endCxn id="8" idx="0"/>
          </p:cNvCxnSpPr>
          <p:nvPr/>
        </p:nvCxnSpPr>
        <p:spPr>
          <a:xfrm>
            <a:off x="2243674" y="2048933"/>
            <a:ext cx="8" cy="668879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stCxn id="5" idx="2"/>
            <a:endCxn id="9" idx="0"/>
          </p:cNvCxnSpPr>
          <p:nvPr/>
        </p:nvCxnSpPr>
        <p:spPr>
          <a:xfrm>
            <a:off x="6011349" y="2540006"/>
            <a:ext cx="7" cy="16934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25"/>
          <p:cNvCxnSpPr>
            <a:stCxn id="9" idx="2"/>
            <a:endCxn id="10" idx="0"/>
          </p:cNvCxnSpPr>
          <p:nvPr/>
        </p:nvCxnSpPr>
        <p:spPr>
          <a:xfrm rot="5400000">
            <a:off x="5046149" y="2963335"/>
            <a:ext cx="474131" cy="1456284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4 27"/>
          <p:cNvCxnSpPr>
            <a:stCxn id="9" idx="2"/>
            <a:endCxn id="12" idx="0"/>
          </p:cNvCxnSpPr>
          <p:nvPr/>
        </p:nvCxnSpPr>
        <p:spPr>
          <a:xfrm rot="16200000" flipH="1">
            <a:off x="6654810" y="2810958"/>
            <a:ext cx="474131" cy="1761038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>
            <a:stCxn id="9" idx="2"/>
            <a:endCxn id="11" idx="0"/>
          </p:cNvCxnSpPr>
          <p:nvPr/>
        </p:nvCxnSpPr>
        <p:spPr>
          <a:xfrm flipH="1">
            <a:off x="6011340" y="3454412"/>
            <a:ext cx="16" cy="474131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4 33"/>
          <p:cNvCxnSpPr>
            <a:stCxn id="10" idx="2"/>
            <a:endCxn id="13" idx="0"/>
          </p:cNvCxnSpPr>
          <p:nvPr/>
        </p:nvCxnSpPr>
        <p:spPr>
          <a:xfrm rot="5400000">
            <a:off x="3992037" y="4516980"/>
            <a:ext cx="440273" cy="685799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11" idx="2"/>
            <a:endCxn id="14" idx="0"/>
          </p:cNvCxnSpPr>
          <p:nvPr/>
        </p:nvCxnSpPr>
        <p:spPr>
          <a:xfrm>
            <a:off x="6011340" y="4639743"/>
            <a:ext cx="8463" cy="440272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4 37"/>
          <p:cNvCxnSpPr>
            <a:stCxn id="12" idx="2"/>
            <a:endCxn id="15" idx="0"/>
          </p:cNvCxnSpPr>
          <p:nvPr/>
        </p:nvCxnSpPr>
        <p:spPr>
          <a:xfrm rot="16200000" flipH="1">
            <a:off x="7733983" y="4678154"/>
            <a:ext cx="457222" cy="380400"/>
          </a:xfrm>
          <a:prstGeom prst="bentConnector3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-16930" y="5212614"/>
            <a:ext cx="1303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Diagnosi</a:t>
            </a:r>
            <a:r>
              <a:rPr lang="en-GB" b="1" dirty="0" smtClean="0"/>
              <a:t> di II </a:t>
            </a:r>
            <a:r>
              <a:rPr lang="en-GB" b="1" dirty="0" err="1" smtClean="0"/>
              <a:t>livello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88457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745065" y="152406"/>
            <a:ext cx="763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Conclusione</a:t>
            </a:r>
            <a:endParaRPr lang="it-IT" sz="3600" b="1" dirty="0">
              <a:solidFill>
                <a:srgbClr val="0000FF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5478" y="4242938"/>
            <a:ext cx="8754527" cy="2131833"/>
            <a:chOff x="135478" y="4242938"/>
            <a:chExt cx="8754527" cy="2131833"/>
          </a:xfrm>
        </p:grpSpPr>
        <p:sp>
          <p:nvSpPr>
            <p:cNvPr id="3" name="CasellaDiTesto 2"/>
            <p:cNvSpPr txBox="1"/>
            <p:nvPr/>
          </p:nvSpPr>
          <p:spPr>
            <a:xfrm>
              <a:off x="135478" y="4242938"/>
              <a:ext cx="87545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it-IT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 distinzione tra forme di pubertà precoce a lenta o rapida progressione è essenziale per stabilire la necessità della terapia.</a:t>
              </a:r>
              <a:endPara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135478" y="5174443"/>
              <a:ext cx="8754527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it-IT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L’identificazione dei geni responsabili della comparsa della pubertà e le loro mutazioni aprono nuovi fronti diagnostici e terapeutici. </a:t>
              </a:r>
              <a:endPara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Rettangolo 3"/>
          <p:cNvSpPr/>
          <p:nvPr/>
        </p:nvSpPr>
        <p:spPr>
          <a:xfrm>
            <a:off x="135478" y="2535534"/>
            <a:ext cx="8754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Gli accertamenti più importanti nello studio della pubertà sono la valutazione dello stadio puberale, la velocità di crescita staturale, i livelli basali di gonadotropine e di steroidi sessuali, le dimensioni dell’utero nella femmina. </a:t>
            </a:r>
            <a:endParaRPr lang="it-I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35478" y="1273371"/>
            <a:ext cx="8754527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Negli ultimi anni le conoscenze sulla fisiopatologia della pubertà e i suoi effetti sullo stato di salute sono aumentate notevolmente ma sono necessari ulteriori approfondimenti.</a:t>
            </a:r>
            <a:endParaRPr lang="it-I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660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">
                <a:schemeClr val="accent3">
                  <a:lumMod val="20000"/>
                  <a:lumOff val="80000"/>
                </a:schemeClr>
              </a:gs>
              <a:gs pos="96000">
                <a:schemeClr val="accent3">
                  <a:lumMod val="20000"/>
                  <a:lumOff val="80000"/>
                </a:schemeClr>
              </a:gs>
              <a:gs pos="13000">
                <a:schemeClr val="bg1">
                  <a:lumMod val="75000"/>
                </a:schemeClr>
              </a:gs>
              <a:gs pos="87000">
                <a:schemeClr val="bg1">
                  <a:lumMod val="7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magine 4" descr="Daisies-on-green-nature-background-stages-of-growth-iStock_000057691044_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"/>
            <a:ext cx="13054835" cy="687599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134533" y="1236133"/>
            <a:ext cx="40440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Grazie per </a:t>
            </a:r>
            <a:r>
              <a:rPr lang="en-GB" sz="3200" i="1" dirty="0" err="1" smtClean="0"/>
              <a:t>l’attenzione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280795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">
                <a:schemeClr val="accent3">
                  <a:lumMod val="20000"/>
                  <a:lumOff val="80000"/>
                </a:schemeClr>
              </a:gs>
              <a:gs pos="96000">
                <a:schemeClr val="accent3">
                  <a:lumMod val="20000"/>
                  <a:lumOff val="80000"/>
                </a:schemeClr>
              </a:gs>
              <a:gs pos="13000">
                <a:schemeClr val="bg1">
                  <a:lumMod val="75000"/>
                </a:schemeClr>
              </a:gs>
              <a:gs pos="87000">
                <a:schemeClr val="bg1">
                  <a:lumMod val="7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magine 4" descr="Daisies-on-green-nature-background-stages-of-growth-iStock_000057691044_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"/>
            <a:ext cx="13054835" cy="687599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52408" y="89753"/>
            <a:ext cx="8813792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20"/>
              </a:lnSpc>
              <a:buSzPct val="60000"/>
            </a:pPr>
            <a:r>
              <a:rPr lang="en-GB" sz="2400" dirty="0" err="1"/>
              <a:t>C</a:t>
            </a:r>
            <a:r>
              <a:rPr lang="en-GB" sz="2400" dirty="0" err="1" smtClean="0"/>
              <a:t>ontrariamente</a:t>
            </a:r>
            <a:r>
              <a:rPr lang="en-GB" sz="2400" dirty="0" smtClean="0"/>
              <a:t> </a:t>
            </a:r>
            <a:r>
              <a:rPr lang="en-GB" sz="2400" dirty="0" err="1" smtClean="0"/>
              <a:t>agli</a:t>
            </a:r>
            <a:r>
              <a:rPr lang="en-GB" sz="2400" dirty="0" smtClean="0"/>
              <a:t> </a:t>
            </a:r>
            <a:r>
              <a:rPr lang="en-GB" sz="2400" dirty="0" err="1"/>
              <a:t>altri</a:t>
            </a:r>
            <a:r>
              <a:rPr lang="en-GB" sz="2400" dirty="0"/>
              <a:t> </a:t>
            </a:r>
            <a:r>
              <a:rPr lang="en-GB" sz="2400" dirty="0" err="1"/>
              <a:t>primati</a:t>
            </a:r>
            <a:r>
              <a:rPr lang="en-GB" sz="2400" dirty="0"/>
              <a:t>, </a:t>
            </a:r>
            <a:r>
              <a:rPr lang="en-GB" sz="2400" dirty="0" err="1"/>
              <a:t>l'</a:t>
            </a:r>
            <a:r>
              <a:rPr lang="en-GB" sz="2400" b="1" i="1" dirty="0" err="1"/>
              <a:t>Homo</a:t>
            </a:r>
            <a:r>
              <a:rPr lang="en-GB" sz="2400" b="1" i="1" dirty="0"/>
              <a:t> sapiens </a:t>
            </a:r>
            <a:r>
              <a:rPr lang="en-GB" sz="2400" dirty="0" err="1"/>
              <a:t>è</a:t>
            </a:r>
            <a:r>
              <a:rPr lang="en-GB" sz="2400" dirty="0"/>
              <a:t> </a:t>
            </a:r>
            <a:r>
              <a:rPr lang="en-GB" sz="2400" dirty="0" err="1" smtClean="0"/>
              <a:t>consiederato</a:t>
            </a:r>
            <a:r>
              <a:rPr lang="en-GB" sz="2400" dirty="0" smtClean="0"/>
              <a:t> </a:t>
            </a:r>
            <a:r>
              <a:rPr lang="en-GB" sz="2400" b="1" i="1" dirty="0" err="1" smtClean="0"/>
              <a:t>altriciale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secondario</a:t>
            </a:r>
            <a:r>
              <a:rPr lang="en-GB" sz="2400" dirty="0" smtClean="0"/>
              <a:t>, in </a:t>
            </a:r>
            <a:r>
              <a:rPr lang="en-GB" sz="2400" dirty="0" err="1" smtClean="0"/>
              <a:t>quanto</a:t>
            </a:r>
            <a:r>
              <a:rPr lang="en-GB" sz="2400" dirty="0" smtClean="0"/>
              <a:t> </a:t>
            </a:r>
            <a:r>
              <a:rPr lang="en-GB" sz="2400" dirty="0" err="1" smtClean="0"/>
              <a:t>nasce</a:t>
            </a:r>
            <a:r>
              <a:rPr lang="en-GB" sz="2400" dirty="0" smtClean="0"/>
              <a:t> </a:t>
            </a:r>
            <a:r>
              <a:rPr lang="en-GB" sz="2400" dirty="0" err="1" smtClean="0"/>
              <a:t>relativamente</a:t>
            </a:r>
            <a:r>
              <a:rPr lang="en-GB" sz="2400" dirty="0" smtClean="0"/>
              <a:t> </a:t>
            </a:r>
            <a:r>
              <a:rPr lang="en-GB" sz="2400" dirty="0" err="1"/>
              <a:t>immaturo</a:t>
            </a:r>
            <a:r>
              <a:rPr lang="en-GB" sz="2400" dirty="0"/>
              <a:t> e </a:t>
            </a:r>
            <a:r>
              <a:rPr lang="en-GB" sz="2400" dirty="0" err="1" smtClean="0"/>
              <a:t>molta</a:t>
            </a:r>
            <a:r>
              <a:rPr lang="en-GB" sz="2400" dirty="0" smtClean="0"/>
              <a:t> parte </a:t>
            </a:r>
            <a:r>
              <a:rPr lang="en-GB" sz="2400" dirty="0" err="1" smtClean="0"/>
              <a:t>dello</a:t>
            </a:r>
            <a:r>
              <a:rPr lang="en-GB" sz="2400" dirty="0" smtClean="0"/>
              <a:t> </a:t>
            </a:r>
            <a:r>
              <a:rPr lang="en-GB" sz="2400" dirty="0" err="1"/>
              <a:t>sviluppo</a:t>
            </a:r>
            <a:r>
              <a:rPr lang="en-GB" sz="2400" dirty="0"/>
              <a:t> del </a:t>
            </a:r>
            <a:r>
              <a:rPr lang="en-GB" sz="2400" dirty="0" err="1"/>
              <a:t>sistema</a:t>
            </a:r>
            <a:r>
              <a:rPr lang="en-GB" sz="2400" dirty="0"/>
              <a:t> </a:t>
            </a:r>
            <a:r>
              <a:rPr lang="en-GB" sz="2400" dirty="0" err="1"/>
              <a:t>nervoso</a:t>
            </a:r>
            <a:r>
              <a:rPr lang="en-GB" sz="2400" dirty="0"/>
              <a:t> </a:t>
            </a:r>
            <a:r>
              <a:rPr lang="en-GB" sz="2400" dirty="0" err="1"/>
              <a:t>centrale</a:t>
            </a:r>
            <a:r>
              <a:rPr lang="en-GB" sz="2400" dirty="0"/>
              <a:t> </a:t>
            </a:r>
            <a:r>
              <a:rPr lang="en-GB" sz="2400" dirty="0" err="1"/>
              <a:t>è</a:t>
            </a:r>
            <a:r>
              <a:rPr lang="en-GB" sz="2400" dirty="0"/>
              <a:t> </a:t>
            </a:r>
            <a:r>
              <a:rPr lang="en-GB" sz="2400" dirty="0" err="1"/>
              <a:t>postnatale</a:t>
            </a:r>
            <a:r>
              <a:rPr lang="en-GB" sz="2400" dirty="0"/>
              <a:t>.</a:t>
            </a:r>
          </a:p>
        </p:txBody>
      </p:sp>
      <p:sp>
        <p:nvSpPr>
          <p:cNvPr id="8" name="Rettangolo 7"/>
          <p:cNvSpPr/>
          <p:nvPr/>
        </p:nvSpPr>
        <p:spPr>
          <a:xfrm>
            <a:off x="1930407" y="1437136"/>
            <a:ext cx="6079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/>
              <a:t>(</a:t>
            </a:r>
            <a:r>
              <a:rPr lang="en-GB" sz="1400" i="1" dirty="0" err="1" smtClean="0"/>
              <a:t>Weisfeld</a:t>
            </a:r>
            <a:r>
              <a:rPr lang="en-GB" sz="1400" i="1" dirty="0"/>
              <a:t>, G. </a:t>
            </a:r>
            <a:r>
              <a:rPr lang="en-GB" sz="1400" i="1" dirty="0" smtClean="0"/>
              <a:t>1999</a:t>
            </a:r>
            <a:r>
              <a:rPr lang="en-GB" sz="1400" i="1" dirty="0"/>
              <a:t>,</a:t>
            </a:r>
            <a:r>
              <a:rPr lang="en-GB" sz="1400" i="1" dirty="0" smtClean="0"/>
              <a:t> </a:t>
            </a:r>
            <a:r>
              <a:rPr lang="en-GB" sz="1400" i="1" dirty="0"/>
              <a:t>Evolutionary Principles of Human Adolescence, Basic </a:t>
            </a:r>
            <a:r>
              <a:rPr lang="en-GB" sz="1400" i="1" dirty="0" smtClean="0"/>
              <a:t>Books)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0378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1"/>
            <a:ext cx="9144000" cy="1007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287863" y="162750"/>
            <a:ext cx="8585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00FF"/>
                </a:solidFill>
              </a:rPr>
              <a:t>Relazione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tra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stato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nutrizionale</a:t>
            </a:r>
            <a:r>
              <a:rPr lang="en-GB" sz="3600" b="1" dirty="0" smtClean="0">
                <a:solidFill>
                  <a:srgbClr val="0000FF"/>
                </a:solidFill>
              </a:rPr>
              <a:t> e </a:t>
            </a:r>
            <a:r>
              <a:rPr lang="en-GB" sz="3600" b="1" dirty="0" err="1" smtClean="0">
                <a:solidFill>
                  <a:srgbClr val="0000FF"/>
                </a:solidFill>
              </a:rPr>
              <a:t>pubertà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13" name="Connettore 1 12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3500955" y="6580199"/>
            <a:ext cx="5655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i="1" dirty="0" smtClean="0">
                <a:solidFill>
                  <a:srgbClr val="404040"/>
                </a:solidFill>
              </a:rPr>
              <a:t>(</a:t>
            </a:r>
            <a:r>
              <a:rPr lang="en-GB" sz="1200" i="1" dirty="0" err="1" smtClean="0">
                <a:solidFill>
                  <a:srgbClr val="404040"/>
                </a:solidFill>
              </a:rPr>
              <a:t>Gluckman</a:t>
            </a:r>
            <a:r>
              <a:rPr lang="en-GB" sz="1200" i="1" dirty="0" smtClean="0">
                <a:solidFill>
                  <a:srgbClr val="404040"/>
                </a:solidFill>
              </a:rPr>
              <a:t> et Hanson M  Trends in Endocrinology and Metabolism, </a:t>
            </a:r>
            <a:r>
              <a:rPr lang="en-GB" sz="1200" i="1" dirty="0">
                <a:solidFill>
                  <a:srgbClr val="404040"/>
                </a:solidFill>
              </a:rPr>
              <a:t>Vol.</a:t>
            </a:r>
            <a:r>
              <a:rPr lang="en-GB" sz="1200" i="1" dirty="0" smtClean="0">
                <a:solidFill>
                  <a:srgbClr val="404040"/>
                </a:solidFill>
              </a:rPr>
              <a:t>17, 2006)</a:t>
            </a:r>
            <a:endParaRPr lang="en-GB" sz="1200" i="1" dirty="0">
              <a:solidFill>
                <a:srgbClr val="404040"/>
              </a:solidFill>
            </a:endParaRPr>
          </a:p>
        </p:txBody>
      </p:sp>
      <p:pic>
        <p:nvPicPr>
          <p:cNvPr id="8" name="Immagine 7" descr="Senza tito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33" y="1303872"/>
            <a:ext cx="5267496" cy="480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6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62" y="1473192"/>
            <a:ext cx="4924968" cy="5049877"/>
          </a:xfrm>
          <a:prstGeom prst="rect">
            <a:avLst/>
          </a:prstGeom>
        </p:spPr>
      </p:pic>
      <p:grpSp>
        <p:nvGrpSpPr>
          <p:cNvPr id="10" name="Gruppo 9"/>
          <p:cNvGrpSpPr/>
          <p:nvPr/>
        </p:nvGrpSpPr>
        <p:grpSpPr>
          <a:xfrm>
            <a:off x="5223928" y="1625593"/>
            <a:ext cx="1677133" cy="3458633"/>
            <a:chOff x="4953000" y="1253067"/>
            <a:chExt cx="1677133" cy="3458633"/>
          </a:xfrm>
        </p:grpSpPr>
        <p:grpSp>
          <p:nvGrpSpPr>
            <p:cNvPr id="9" name="Gruppo 8"/>
            <p:cNvGrpSpPr/>
            <p:nvPr/>
          </p:nvGrpSpPr>
          <p:grpSpPr>
            <a:xfrm>
              <a:off x="4953000" y="1253067"/>
              <a:ext cx="1677133" cy="3458633"/>
              <a:chOff x="4953000" y="1253067"/>
              <a:chExt cx="1677133" cy="3458633"/>
            </a:xfrm>
          </p:grpSpPr>
          <p:sp>
            <p:nvSpPr>
              <p:cNvPr id="3" name="Rettangolo 2"/>
              <p:cNvSpPr/>
              <p:nvPr/>
            </p:nvSpPr>
            <p:spPr>
              <a:xfrm>
                <a:off x="5046133" y="1253067"/>
                <a:ext cx="1584000" cy="218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ttangolo 5"/>
              <p:cNvSpPr/>
              <p:nvPr/>
            </p:nvSpPr>
            <p:spPr>
              <a:xfrm>
                <a:off x="4953000" y="2254250"/>
                <a:ext cx="72000" cy="501650"/>
              </a:xfrm>
              <a:prstGeom prst="rect">
                <a:avLst/>
              </a:prstGeom>
              <a:solidFill>
                <a:srgbClr val="E49E9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ttangolo 6"/>
              <p:cNvSpPr/>
              <p:nvPr/>
            </p:nvSpPr>
            <p:spPr>
              <a:xfrm>
                <a:off x="5334000" y="3536950"/>
                <a:ext cx="914400" cy="11747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" name="Connettore 1 4"/>
            <p:cNvCxnSpPr/>
            <p:nvPr/>
          </p:nvCxnSpPr>
          <p:spPr>
            <a:xfrm flipV="1">
              <a:off x="5035550" y="1885947"/>
              <a:ext cx="0" cy="899994"/>
            </a:xfrm>
            <a:prstGeom prst="line">
              <a:avLst/>
            </a:prstGeom>
            <a:ln w="1270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ttangolo 10"/>
          <p:cNvSpPr/>
          <p:nvPr/>
        </p:nvSpPr>
        <p:spPr>
          <a:xfrm>
            <a:off x="0" y="1"/>
            <a:ext cx="9144000" cy="1007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372531" y="162750"/>
            <a:ext cx="8500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solidFill>
                  <a:srgbClr val="0000FF"/>
                </a:solidFill>
              </a:rPr>
              <a:t>C</a:t>
            </a:r>
            <a:r>
              <a:rPr lang="en-GB" sz="3600" b="1" dirty="0" err="1" smtClean="0">
                <a:solidFill>
                  <a:srgbClr val="0000FF"/>
                </a:solidFill>
              </a:rPr>
              <a:t>’è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sincronia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tra</a:t>
            </a:r>
            <a:r>
              <a:rPr lang="en-GB" sz="3600" b="1" dirty="0" smtClean="0">
                <a:solidFill>
                  <a:srgbClr val="0000FF"/>
                </a:solidFill>
              </a:rPr>
              <a:t> </a:t>
            </a:r>
            <a:r>
              <a:rPr lang="en-GB" sz="3600" b="1" dirty="0" err="1" smtClean="0">
                <a:solidFill>
                  <a:srgbClr val="0000FF"/>
                </a:solidFill>
              </a:rPr>
              <a:t>sviluppo</a:t>
            </a:r>
            <a:r>
              <a:rPr lang="en-GB" sz="3600" b="1" dirty="0" smtClean="0">
                <a:solidFill>
                  <a:srgbClr val="0000FF"/>
                </a:solidFill>
              </a:rPr>
              <a:t> di </a:t>
            </a:r>
            <a:r>
              <a:rPr lang="en-GB" sz="3600" b="1" dirty="0" err="1" smtClean="0">
                <a:solidFill>
                  <a:srgbClr val="0000FF"/>
                </a:solidFill>
              </a:rPr>
              <a:t>corpo</a:t>
            </a:r>
            <a:r>
              <a:rPr lang="en-GB" sz="3600" b="1" dirty="0" smtClean="0">
                <a:solidFill>
                  <a:srgbClr val="0000FF"/>
                </a:solidFill>
              </a:rPr>
              <a:t> e </a:t>
            </a:r>
            <a:r>
              <a:rPr lang="en-GB" sz="3600" b="1" dirty="0" err="1" smtClean="0">
                <a:solidFill>
                  <a:srgbClr val="0000FF"/>
                </a:solidFill>
              </a:rPr>
              <a:t>mente</a:t>
            </a:r>
            <a:r>
              <a:rPr lang="en-GB" sz="3600" b="1" dirty="0" smtClean="0">
                <a:solidFill>
                  <a:srgbClr val="0000FF"/>
                </a:solidFill>
              </a:rPr>
              <a:t>?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13" name="Connettore 1 12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3500955" y="6580199"/>
            <a:ext cx="5655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i="1" dirty="0" smtClean="0">
                <a:solidFill>
                  <a:srgbClr val="404040"/>
                </a:solidFill>
              </a:rPr>
              <a:t>(</a:t>
            </a:r>
            <a:r>
              <a:rPr lang="en-GB" sz="1200" i="1" dirty="0" err="1" smtClean="0">
                <a:solidFill>
                  <a:srgbClr val="404040"/>
                </a:solidFill>
              </a:rPr>
              <a:t>Gluckman</a:t>
            </a:r>
            <a:r>
              <a:rPr lang="en-GB" sz="1200" i="1" dirty="0" smtClean="0">
                <a:solidFill>
                  <a:srgbClr val="404040"/>
                </a:solidFill>
              </a:rPr>
              <a:t> et Hanson M  Trends in Endocrinology and Metabolism, </a:t>
            </a:r>
            <a:r>
              <a:rPr lang="en-GB" sz="1200" i="1" dirty="0">
                <a:solidFill>
                  <a:srgbClr val="404040"/>
                </a:solidFill>
              </a:rPr>
              <a:t>Vol.</a:t>
            </a:r>
            <a:r>
              <a:rPr lang="en-GB" sz="1200" i="1" dirty="0" smtClean="0">
                <a:solidFill>
                  <a:srgbClr val="404040"/>
                </a:solidFill>
              </a:rPr>
              <a:t>17, 2006)</a:t>
            </a:r>
            <a:endParaRPr lang="en-GB" sz="1200" i="1" dirty="0">
              <a:solidFill>
                <a:srgbClr val="40404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85070" y="2496743"/>
            <a:ext cx="834333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8000"/>
                </a:solidFill>
              </a:rPr>
              <a:t>Menarche</a:t>
            </a:r>
            <a:endParaRPr lang="en-GB" sz="1200" b="1" dirty="0">
              <a:solidFill>
                <a:srgbClr val="008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818472" y="3600430"/>
            <a:ext cx="104986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D67474"/>
                </a:solidFill>
              </a:rPr>
              <a:t>Psychosocial maturation</a:t>
            </a:r>
            <a:endParaRPr lang="en-GB" sz="1200" b="1" dirty="0">
              <a:solidFill>
                <a:srgbClr val="D674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8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87867" y="1523210"/>
            <a:ext cx="8669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pubertà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è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considerata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</a:rPr>
              <a:t>fisiologica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quando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comincia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nell’età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compresa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e 12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nelle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femmine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9-14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nei</a:t>
            </a:r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maschi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Questi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limiti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sono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individuati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da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variazioni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2.5-3 SDs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rispetto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media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della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popolazione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/>
          <p:cNvSpPr txBox="1"/>
          <p:nvPr/>
        </p:nvSpPr>
        <p:spPr>
          <a:xfrm>
            <a:off x="474134" y="196616"/>
            <a:ext cx="822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00FF"/>
                </a:solidFill>
              </a:rPr>
              <a:t>Pubertà</a:t>
            </a:r>
            <a:endParaRPr lang="en-GB" sz="3600" b="1" dirty="0">
              <a:solidFill>
                <a:srgbClr val="0000FF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980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87867" y="1523210"/>
            <a:ext cx="8669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pubertà che inizia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prima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anni nelle femmine 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 di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 anni nei maschi 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è considerata </a:t>
            </a:r>
            <a:r>
              <a:rPr lang="it-IT" sz="2400" b="1" dirty="0" smtClean="0">
                <a:solidFill>
                  <a:srgbClr val="FF0000"/>
                </a:solidFill>
              </a:rPr>
              <a:t>precoce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it-I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70928" y="196616"/>
            <a:ext cx="870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0000FF"/>
                </a:solidFill>
              </a:rPr>
              <a:t>Variazioni temporali dell’inizio della pubertà</a:t>
            </a:r>
            <a:endParaRPr lang="it-IT" sz="3600" b="1" dirty="0">
              <a:solidFill>
                <a:srgbClr val="0000FF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287867" y="2645044"/>
            <a:ext cx="8669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pubertà che inizia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dopo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 anni nelle femmine 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 i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 nei maschi 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è considerata </a:t>
            </a:r>
            <a:r>
              <a:rPr lang="it-IT" sz="2400" b="1" dirty="0" smtClean="0">
                <a:solidFill>
                  <a:srgbClr val="FF0000"/>
                </a:solidFill>
              </a:rPr>
              <a:t>ritardata</a:t>
            </a:r>
            <a:r>
              <a:rPr lang="it-IT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it-I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73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162" y="1296749"/>
            <a:ext cx="5617437" cy="512780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412205" y="6603995"/>
            <a:ext cx="3774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Carel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JC and Leger J. New 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Engl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 Med 2008;358:2366-77)</a:t>
            </a: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1"/>
            <a:ext cx="9144000" cy="10079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1 9"/>
          <p:cNvCxnSpPr/>
          <p:nvPr/>
        </p:nvCxnSpPr>
        <p:spPr>
          <a:xfrm>
            <a:off x="0" y="100981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436007" y="179152"/>
            <a:ext cx="8330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Pubertal rating according to Tanner Stages</a:t>
            </a:r>
            <a:endParaRPr lang="en-GB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2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LWA  Design">
  <a:themeElements>
    <a:clrScheme name="SALWA  Desig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SALWA 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ALWA 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WA 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WA 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WA 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WA 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WA 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WA 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4739</TotalTime>
  <Words>2127</Words>
  <Application>Microsoft Macintosh PowerPoint</Application>
  <PresentationFormat>Presentazione su schermo (4:3)</PresentationFormat>
  <Paragraphs>251</Paragraphs>
  <Slides>33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33</vt:i4>
      </vt:variant>
    </vt:vector>
  </HeadingPairs>
  <TitlesOfParts>
    <vt:vector size="35" baseType="lpstr">
      <vt:lpstr>SALWA  Design</vt:lpstr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Precocious Puberty (treatment)</dc:title>
  <dc:creator>Valentino Cherubini</dc:creator>
  <cp:lastModifiedBy>Valentino Cherubini</cp:lastModifiedBy>
  <cp:revision>226</cp:revision>
  <dcterms:created xsi:type="dcterms:W3CDTF">2015-12-27T08:11:57Z</dcterms:created>
  <dcterms:modified xsi:type="dcterms:W3CDTF">2017-11-30T17:03:21Z</dcterms:modified>
</cp:coreProperties>
</file>