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315" r:id="rId3"/>
    <p:sldId id="288" r:id="rId4"/>
    <p:sldId id="310" r:id="rId5"/>
    <p:sldId id="257" r:id="rId6"/>
    <p:sldId id="259" r:id="rId7"/>
    <p:sldId id="261" r:id="rId8"/>
    <p:sldId id="311" r:id="rId9"/>
    <p:sldId id="267" r:id="rId10"/>
    <p:sldId id="324" r:id="rId11"/>
    <p:sldId id="300" r:id="rId12"/>
    <p:sldId id="294" r:id="rId13"/>
    <p:sldId id="316" r:id="rId14"/>
    <p:sldId id="318" r:id="rId15"/>
    <p:sldId id="325" r:id="rId16"/>
    <p:sldId id="323" r:id="rId17"/>
    <p:sldId id="277" r:id="rId18"/>
    <p:sldId id="276" r:id="rId19"/>
    <p:sldId id="263" r:id="rId20"/>
    <p:sldId id="326" r:id="rId21"/>
    <p:sldId id="302" r:id="rId22"/>
    <p:sldId id="281" r:id="rId23"/>
    <p:sldId id="307" r:id="rId24"/>
    <p:sldId id="313" r:id="rId25"/>
    <p:sldId id="297" r:id="rId26"/>
    <p:sldId id="320" r:id="rId2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421" autoAdjust="0"/>
  </p:normalViewPr>
  <p:slideViewPr>
    <p:cSldViewPr>
      <p:cViewPr>
        <p:scale>
          <a:sx n="60" d="100"/>
          <a:sy n="60" d="100"/>
        </p:scale>
        <p:origin x="-3084" y="-10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EE5DD-CD8C-4B42-9C0D-394876FB2403}" type="datetimeFigureOut">
              <a:rPr lang="it-IT" smtClean="0"/>
              <a:pPr/>
              <a:t>24/12/2017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E154E-3712-4B81-AA48-57FAA33D91C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34065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t.wikipedia.org/wiki/Psiche" TargetMode="External"/><Relationship Id="rId3" Type="http://schemas.openxmlformats.org/officeDocument/2006/relationships/hyperlink" Target="https://it.wikipedia.org/wiki/Lobo_limbico" TargetMode="External"/><Relationship Id="rId7" Type="http://schemas.openxmlformats.org/officeDocument/2006/relationships/hyperlink" Target="https://it.wikipedia.org/w/index.php?title=Corteccia_limbica&amp;action=edit&amp;redlink=1" TargetMode="External"/><Relationship Id="rId12" Type="http://schemas.openxmlformats.org/officeDocument/2006/relationships/hyperlink" Target="https://it.wikipedia.org/wiki/Olfatto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it.wikipedia.org/w/index.php?title=Nuclei_talamici&amp;action=edit&amp;redlink=1" TargetMode="External"/><Relationship Id="rId11" Type="http://schemas.openxmlformats.org/officeDocument/2006/relationships/hyperlink" Target="https://it.wikipedia.org/wiki/Memoria_a_breve_termine" TargetMode="External"/><Relationship Id="rId5" Type="http://schemas.openxmlformats.org/officeDocument/2006/relationships/hyperlink" Target="https://it.wikipedia.org/wiki/Amigdala" TargetMode="External"/><Relationship Id="rId10" Type="http://schemas.openxmlformats.org/officeDocument/2006/relationships/hyperlink" Target="https://it.wikipedia.org/wiki/Comportamento" TargetMode="External"/><Relationship Id="rId4" Type="http://schemas.openxmlformats.org/officeDocument/2006/relationships/hyperlink" Target="https://it.wikipedia.org/wiki/Ippocampo_(anatomia)" TargetMode="External"/><Relationship Id="rId9" Type="http://schemas.openxmlformats.org/officeDocument/2006/relationships/hyperlink" Target="https://it.wikipedia.org/wiki/Emozione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E154E-3712-4B81-AA48-57FAA33D91C4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36280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comprende il </a:t>
            </a:r>
            <a:r>
              <a:rPr lang="it-IT" dirty="0" smtClean="0">
                <a:hlinkClick r:id="rId3" tooltip="Lobo limbico"/>
              </a:rPr>
              <a:t>lobo limbico</a:t>
            </a:r>
            <a:r>
              <a:rPr lang="it-IT" dirty="0" smtClean="0"/>
              <a:t>, l'</a:t>
            </a:r>
            <a:r>
              <a:rPr lang="it-IT" dirty="0" smtClean="0">
                <a:hlinkClick r:id="rId4"/>
              </a:rPr>
              <a:t>ippocampo</a:t>
            </a:r>
            <a:r>
              <a:rPr lang="it-IT" dirty="0" smtClean="0"/>
              <a:t>, l'</a:t>
            </a:r>
            <a:r>
              <a:rPr lang="it-IT" dirty="0" smtClean="0">
                <a:hlinkClick r:id="rId5" tooltip="Amigdala"/>
              </a:rPr>
              <a:t>amigdala</a:t>
            </a:r>
            <a:r>
              <a:rPr lang="it-IT" dirty="0" smtClean="0"/>
              <a:t>, i </a:t>
            </a:r>
            <a:r>
              <a:rPr lang="it-IT" dirty="0" smtClean="0">
                <a:hlinkClick r:id="rId6" tooltip="Nuclei talamici (la pagina non esiste)"/>
              </a:rPr>
              <a:t>nuclei talamici</a:t>
            </a:r>
            <a:r>
              <a:rPr lang="it-IT" dirty="0" smtClean="0"/>
              <a:t> anteriori e la </a:t>
            </a:r>
            <a:r>
              <a:rPr lang="it-IT" dirty="0" smtClean="0">
                <a:hlinkClick r:id="rId7" tooltip="Corteccia limbica (la pagina non esiste)"/>
              </a:rPr>
              <a:t>corteccia limbica</a:t>
            </a:r>
            <a:r>
              <a:rPr lang="it-IT" dirty="0" smtClean="0"/>
              <a:t> che supportano svariate funzioni </a:t>
            </a:r>
            <a:r>
              <a:rPr lang="it-IT" dirty="0" smtClean="0">
                <a:hlinkClick r:id="rId8" tooltip="Psiche"/>
              </a:rPr>
              <a:t>psichiche</a:t>
            </a:r>
            <a:r>
              <a:rPr lang="it-IT" dirty="0" smtClean="0"/>
              <a:t> come </a:t>
            </a:r>
            <a:r>
              <a:rPr lang="it-IT" dirty="0" smtClean="0">
                <a:hlinkClick r:id="rId9" tooltip="Emozione"/>
              </a:rPr>
              <a:t>emotività</a:t>
            </a:r>
            <a:r>
              <a:rPr lang="it-IT" dirty="0" smtClean="0"/>
              <a:t>, </a:t>
            </a:r>
            <a:r>
              <a:rPr lang="it-IT" dirty="0" smtClean="0">
                <a:hlinkClick r:id="rId10" tooltip="Comportamento"/>
              </a:rPr>
              <a:t>comportamento</a:t>
            </a:r>
            <a:r>
              <a:rPr lang="it-IT" dirty="0" smtClean="0"/>
              <a:t>, </a:t>
            </a:r>
            <a:r>
              <a:rPr lang="it-IT" dirty="0" smtClean="0">
                <a:hlinkClick r:id="rId11" tooltip="Memoria a breve termine"/>
              </a:rPr>
              <a:t>memoria a breve termine</a:t>
            </a:r>
            <a:r>
              <a:rPr lang="it-IT" dirty="0" smtClean="0"/>
              <a:t>, e </a:t>
            </a:r>
            <a:r>
              <a:rPr lang="it-IT" dirty="0" smtClean="0">
                <a:hlinkClick r:id="rId12" tooltip="Olfatto"/>
              </a:rPr>
              <a:t>olfatto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E154E-3712-4B81-AA48-57FAA33D91C4}" type="slidenum">
              <a:rPr lang="it-IT" smtClean="0">
                <a:solidFill>
                  <a:prstClr val="black"/>
                </a:solidFill>
              </a:rPr>
              <a:pPr/>
              <a:t>15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7611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Il menarca e la maturazione psicologica sono state allineate fini a agli</a:t>
            </a:r>
            <a:r>
              <a:rPr lang="it-IT" baseline="0" dirty="0" smtClean="0"/>
              <a:t> anni 50 del 1900  con una prevalenza temporale del menarca. Poi c’è stato una inversione. Il menarca comincia prima e la maturazione psicologica finisce molto dopo.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E154E-3712-4B81-AA48-57FAA33D91C4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76711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Il 50% delle obese ha una pubertà</a:t>
            </a:r>
            <a:r>
              <a:rPr lang="it-IT" baseline="0" dirty="0" smtClean="0"/>
              <a:t> a 11 anni le non obese a 12 anni le sottopeso oltre il 13°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E154E-3712-4B81-AA48-57FAA33D91C4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37355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F514-DC69-4EA9-BC20-4287A78364AE}" type="datetimeFigureOut">
              <a:rPr lang="it-IT" smtClean="0"/>
              <a:pPr/>
              <a:t>24/12/2017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5CC-7CED-4046-B9EA-6DDC32B782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69748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F514-DC69-4EA9-BC20-4287A78364AE}" type="datetimeFigureOut">
              <a:rPr lang="it-IT" smtClean="0"/>
              <a:pPr/>
              <a:t>24/12/2017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5CC-7CED-4046-B9EA-6DDC32B782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85789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F514-DC69-4EA9-BC20-4287A78364AE}" type="datetimeFigureOut">
              <a:rPr lang="it-IT" smtClean="0"/>
              <a:pPr/>
              <a:t>24/12/2017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5CC-7CED-4046-B9EA-6DDC32B782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63403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7ED37-0FE8-4F45-A466-593C2604CD4A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2541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A61D4-DD8A-4A63-B79F-5189767BF78B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1003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9828A-BD87-4D4A-90D3-70D7BAEC14AF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10653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4DBDD-A1B6-49B7-83F4-659BD81EC99C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5773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0CBFD-FE06-459F-B667-3C1F6DF4AD00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48589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30B54-B36F-443D-8570-C1247B5CB3EC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93102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EDFCA-9243-47D6-8896-D00402E58CFC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2839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0131E-EFE1-4336-80C4-316AECC6D24A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3735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F514-DC69-4EA9-BC20-4287A78364AE}" type="datetimeFigureOut">
              <a:rPr lang="it-IT" smtClean="0"/>
              <a:pPr/>
              <a:t>24/12/2017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5CC-7CED-4046-B9EA-6DDC32B782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758095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FDA52-CC43-4C83-8C44-42344F680E03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01156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7F093-2179-49AC-BE2D-7A84F872570E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82234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98A2A-63C6-4E31-B399-48407A00E4DC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09375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5C501-CC9C-4B63-8017-178EABF1B786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04009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B4BC9-E8C0-435B-8A26-0B0B90D101D3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57205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olo e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grafico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it-IT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FAADC-1403-4EF7-B361-07314B4F3293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6488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F514-DC69-4EA9-BC20-4287A78364AE}" type="datetimeFigureOut">
              <a:rPr lang="it-IT" smtClean="0"/>
              <a:pPr/>
              <a:t>24/12/2017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5CC-7CED-4046-B9EA-6DDC32B782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00926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F514-DC69-4EA9-BC20-4287A78364AE}" type="datetimeFigureOut">
              <a:rPr lang="it-IT" smtClean="0"/>
              <a:pPr/>
              <a:t>24/12/2017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5CC-7CED-4046-B9EA-6DDC32B782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33483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F514-DC69-4EA9-BC20-4287A78364AE}" type="datetimeFigureOut">
              <a:rPr lang="it-IT" smtClean="0"/>
              <a:pPr/>
              <a:t>24/12/2017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5CC-7CED-4046-B9EA-6DDC32B782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77878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F514-DC69-4EA9-BC20-4287A78364AE}" type="datetimeFigureOut">
              <a:rPr lang="it-IT" smtClean="0"/>
              <a:pPr/>
              <a:t>24/12/2017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5CC-7CED-4046-B9EA-6DDC32B782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35286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F514-DC69-4EA9-BC20-4287A78364AE}" type="datetimeFigureOut">
              <a:rPr lang="it-IT" smtClean="0"/>
              <a:pPr/>
              <a:t>24/12/2017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5CC-7CED-4046-B9EA-6DDC32B782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1365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F514-DC69-4EA9-BC20-4287A78364AE}" type="datetimeFigureOut">
              <a:rPr lang="it-IT" smtClean="0"/>
              <a:pPr/>
              <a:t>24/12/2017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5CC-7CED-4046-B9EA-6DDC32B782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35793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7F514-DC69-4EA9-BC20-4287A78364AE}" type="datetimeFigureOut">
              <a:rPr lang="it-IT" smtClean="0"/>
              <a:pPr/>
              <a:t>24/12/2017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65CC-7CED-4046-B9EA-6DDC32B782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81412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7F514-DC69-4EA9-BC20-4287A78364AE}" type="datetimeFigureOut">
              <a:rPr lang="it-IT" smtClean="0"/>
              <a:pPr/>
              <a:t>24/12/2017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C65CC-7CED-4046-B9EA-6DDC32B782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80574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D8872186-2C57-46D2-A75C-AE7170F859DC}" type="slidenum">
              <a:rPr lang="it-IT">
                <a:solidFill>
                  <a:srgbClr val="000000"/>
                </a:solidFill>
              </a:rPr>
              <a:pPr fontAlgn="base">
                <a:spcAft>
                  <a:spcPct val="0"/>
                </a:spcAft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991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it/url?sa=i&amp;rct=j&amp;q=&amp;esrc=s&amp;source=images&amp;cd=&amp;cad=rja&amp;uact=8&amp;ved=0ahUKEwi5jMihp_TRAhVFXRoKHdY8DaQQjRwIBw&amp;url=http://www.healthwriterhub.com/pubmed-search-tips/&amp;bvm=bv.146094739,d.cGc&amp;psig=AFQjCNF6GUJdJp_bnmayxd2rG2yMY26maQ&amp;ust=1486224206892416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it/url?sa=i&amp;rct=j&amp;q=&amp;esrc=s&amp;source=images&amp;cd=&amp;cad=rja&amp;uact=8&amp;ved=0ahUKEwi5v-TMldvRAhUJrRoKHfoUDNAQjRwIBw&amp;url=http://www.spazioasperger.it/valutazione-e-intervento/180-amigdala-corteccia-prefrontale-ed-affetto&amp;psig=AFQjCNGWNMjqudnFnaIyqICSIx1OWN7E4Q&amp;ust=1485360004461303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url?sa=i&amp;rct=j&amp;q=&amp;esrc=s&amp;source=images&amp;cd=&amp;cad=rja&amp;uact=8&amp;ved=0ahUKEwi0yqP_mdvRAhXDVxoKHU6sBtAQjRwIBw&amp;url=http://www.sinecoca.it/categorie/dipendenza/dipendenza-da-droghe/la-cocaina/astinenza-da-cocaina-il-ruolo-della-corteccia-p&amp;psig=AFQjCNH-AE6VgbQmzGvC8vKqYtDayfni0A&amp;ust=148536178702321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google.it/url?sa=i&amp;rct=j&amp;q=&amp;esrc=s&amp;source=images&amp;cd=&amp;cad=rja&amp;uact=8&amp;ved=0ahUKEwjzwcSfluDRAhUpJcAKHXaGDIYQjRwIBQ&amp;url=http://www.scappatopo.it/it/ricerche/tutto-sui-topi/42-caratteristiche-del-topo.html&amp;psig=AFQjCNE88O7C_lnZ0DKlUN9AFntkhgkQ0A&amp;ust=1485532580884144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url?sa=i&amp;rct=j&amp;q=&amp;esrc=s&amp;source=images&amp;cd=&amp;cad=rja&amp;uact=8&amp;ved=0ahUKEwjyj9XCmODRAhVG5xoKHRxoBUoQjRwIBw&amp;url=http://thelancet.com/journals/lancet/article/PIIS0140-6736(07)60366-3/fulltext&amp;bvm=bv.145063293,d.bGs&amp;psig=AFQjCNGk0J6G4Yro6xqu6iUKFRHGUhL4sQ&amp;ust=148553309273115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url?sa=i&amp;rct=j&amp;q=&amp;esrc=s&amp;source=images&amp;cd=&amp;cad=rja&amp;uact=8&amp;ved=0ahUKEwiVjtzP6LvXAhVNb1AKHe2bD20QjRwIBw&amp;url=http://slideplayer.it/slide/2609462/&amp;psig=AOvVaw2LnADRUl3Z9x1eZ8zgygYD&amp;ust=151067165994565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www.google.it/url?sa=i&amp;rct=j&amp;q=&amp;esrc=s&amp;source=images&amp;cd=&amp;ved=0ahUKEwim2KbeqdvRAhWDuxQKHcyvAKEQjRwIBw&amp;url=http://www.associazioneamec.com/notiziari-anno-2014/notiziario-febbraio-2014-n2-per-un-approccio-efficace-di-prevenzione-e-cura-dellobesita/tutte-le-pagine&amp;psig=AFQjCNF1hm_3PU2JDnIUMgo0sEVlpYSM9A&amp;ust=148536594245160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it/url?sa=i&amp;rct=j&amp;q=&amp;esrc=s&amp;source=images&amp;cd=&amp;cad=rja&amp;uact=8&amp;ved=0ahUKEwjItNjh0I7XAhUL1RoKHcRdB6UQjRwIBw&amp;url=http://www.cityrumors.it/news-nazionali/cronaca/487137-adolescente-violentata-spiaggia-aggressori-individuati-tramite-facebook.html&amp;psig=AOvVaw2ClBIiuwOKeCXspLtn-2bz&amp;ust=150911897614650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url?sa=i&amp;rct=j&amp;q=&amp;esrc=s&amp;source=imgres&amp;cd=&amp;cad=rja&amp;uact=8&amp;ved=0ahUKEwi36vrrhuDRAhUqLcAKHY6-CPYQjRwIBw&amp;url=http://www.antiqvitas.it/personaggi/g.esiodo.htm&amp;psig=AFQjCNH6H4oKj_sa-Ht0Bp-gyYDvR_2IpQ&amp;ust=148552844571981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google.it/url?sa=i&amp;rct=j&amp;q=&amp;esrc=s&amp;source=images&amp;cd=&amp;cad=rja&amp;uact=8&amp;ved=0ahUKEwjU_5OyhuDRAhUrIsAKHbdMDlAQjRwIBw&amp;url=https://it.wikipedia.org/wiki/File:Iliade_(Monti)_-_Omero.jpg&amp;psig=AFQjCNGM1PTjCDoMnm78rf3_clSugPmtkg&amp;ust=1485528316666439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it/url?sa=i&amp;rct=j&amp;q=&amp;esrc=s&amp;source=images&amp;cd=&amp;cad=rja&amp;uact=8&amp;ved=0ahUKEwix06uL6uzRAhWGwxQKHUaKDfoQjRwIBw&amp;url=http://isolafelice.forumcommunity.net/?t=38841815&amp;st=15&amp;bvm=bv.145822982,d.d24&amp;psig=AFQjCNGHphfck6rgnLE9QU3XPL5d0mcvDQ&amp;ust=1485967371193665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url?sa=i&amp;rct=j&amp;q=&amp;esrc=s&amp;source=images&amp;cd=&amp;cad=rja&amp;uact=8&amp;ved=0ahUKEwirtafO7OzRAhXCvRQKHfg_AfYQjRwIBw&amp;url=http://promessisposi.weebly.com/capitolo-viii.html&amp;bvm=bv.145822982,d.d24&amp;psig=AFQjCNF_Z4Raks9Y7ZS6zbER4tW152umlA&amp;ust=1485967871203128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it/url?sa=i&amp;rct=j&amp;q=&amp;esrc=s&amp;source=images&amp;cd=&amp;cad=rja&amp;uact=8&amp;ved=0ahUKEwjAtbuak9DXAhUQ4qQKHXXCCTcQjRwIBw&amp;url=http://www.bambinonaturale.it/2015/03/crescere-bambini-accompagnarli-verso-adolescenza/&amp;psig=AOvVaw1wAu3VefIhnF4Cnl9FbLDA&amp;ust=151137020383931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592288"/>
          </a:xfrm>
        </p:spPr>
        <p:txBody>
          <a:bodyPr>
            <a:normAutofit/>
          </a:bodyPr>
          <a:lstStyle/>
          <a:p>
            <a:r>
              <a:rPr lang="it-IT" sz="2800" b="1" dirty="0" smtClean="0">
                <a:solidFill>
                  <a:srgbClr val="1F497D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Il </a:t>
            </a:r>
            <a:r>
              <a:rPr lang="it-IT" sz="2800" b="1" dirty="0">
                <a:solidFill>
                  <a:srgbClr val="1F497D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cervello </a:t>
            </a:r>
            <a:r>
              <a:rPr lang="it-IT" sz="2800" b="1" dirty="0" smtClean="0">
                <a:solidFill>
                  <a:srgbClr val="1F497D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dell’adolescente fra </a:t>
            </a:r>
            <a:r>
              <a:rPr lang="it-IT" sz="2800" b="1" dirty="0">
                <a:solidFill>
                  <a:srgbClr val="1F497D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ragione ed emozione </a:t>
            </a:r>
            <a:r>
              <a:rPr lang="it-IT" sz="2800" b="1" dirty="0" smtClean="0">
                <a:solidFill>
                  <a:srgbClr val="1F497D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it-IT" sz="2800" b="1" dirty="0" smtClean="0">
                <a:solidFill>
                  <a:srgbClr val="1F497D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it-IT" sz="2800" b="1" dirty="0" smtClean="0">
                <a:solidFill>
                  <a:srgbClr val="1F497D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it-IT" sz="2800" b="1" dirty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Giancarlo Biasini</a:t>
            </a:r>
            <a:r>
              <a:rPr lang="it-IT" sz="2800" b="1" dirty="0" smtClean="0">
                <a:solidFill>
                  <a:srgbClr val="1F497D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                               </a:t>
            </a:r>
            <a:r>
              <a:rPr lang="it-IT" sz="2800" b="1" dirty="0">
                <a:solidFill>
                  <a:srgbClr val="1F497D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it-IT" sz="2800" b="1" dirty="0">
                <a:solidFill>
                  <a:srgbClr val="1F497D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it-IT" sz="2800" b="1" dirty="0" smtClean="0">
                <a:solidFill>
                  <a:srgbClr val="1F497D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Associazione Culturale Pediatri</a:t>
            </a:r>
            <a:r>
              <a:rPr lang="it-IT" sz="2800" b="1" dirty="0">
                <a:solidFill>
                  <a:srgbClr val="1F497D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it-IT" sz="2800" b="1" dirty="0">
                <a:solidFill>
                  <a:srgbClr val="1F497D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it-IT" sz="2800" b="1" i="1" dirty="0" smtClean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Ancona </a:t>
            </a:r>
            <a:r>
              <a:rPr lang="it-IT" sz="2800" b="1" i="1" dirty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1-2 dicembre 2017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pPr marL="457200" lvl="1" indent="0">
              <a:buNone/>
            </a:pPr>
            <a:r>
              <a:rPr lang="it-IT" sz="4000" dirty="0" smtClean="0">
                <a:solidFill>
                  <a:srgbClr val="0070C0"/>
                </a:solidFill>
                <a:latin typeface="appleberry"/>
              </a:rPr>
              <a:t> </a:t>
            </a:r>
          </a:p>
          <a:p>
            <a:pPr marL="457200" lvl="1" indent="0">
              <a:buNone/>
            </a:pPr>
            <a:endParaRPr lang="it-IT" sz="4000" dirty="0">
              <a:solidFill>
                <a:srgbClr val="0070C0"/>
              </a:solidFill>
              <a:latin typeface="appleberry"/>
            </a:endParaRPr>
          </a:p>
          <a:p>
            <a:pPr marL="457200" lvl="1" indent="0">
              <a:buNone/>
            </a:pPr>
            <a:endParaRPr lang="it-IT" sz="4000" dirty="0" smtClean="0">
              <a:solidFill>
                <a:srgbClr val="0070C0"/>
              </a:solidFill>
              <a:latin typeface="appleberry"/>
            </a:endParaRPr>
          </a:p>
          <a:p>
            <a:pPr marL="457200" lvl="1" indent="0">
              <a:buNone/>
            </a:pPr>
            <a:endParaRPr lang="it-IT" sz="4000" dirty="0">
              <a:solidFill>
                <a:srgbClr val="0070C0"/>
              </a:solidFill>
              <a:latin typeface="appleberry"/>
            </a:endParaRPr>
          </a:p>
          <a:p>
            <a:pPr marL="457200" lvl="1" indent="0">
              <a:buNone/>
            </a:pPr>
            <a:r>
              <a:rPr lang="it-IT" sz="4000" dirty="0" smtClean="0">
                <a:solidFill>
                  <a:srgbClr val="0070C0"/>
                </a:solidFill>
                <a:latin typeface="appleberry"/>
              </a:rPr>
              <a:t> </a:t>
            </a:r>
            <a:endParaRPr lang="it-IT" sz="4000" b="1" dirty="0">
              <a:solidFill>
                <a:srgbClr val="FF0000"/>
              </a:solidFill>
              <a:latin typeface="appleberry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0938" y="2492896"/>
            <a:ext cx="6840537" cy="3899541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228945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it-IT" sz="3600" dirty="0" smtClean="0">
                <a:solidFill>
                  <a:prstClr val="black"/>
                </a:solidFill>
                <a:latin typeface="UniversLTStd-Cn"/>
                <a:ea typeface="+mn-ea"/>
                <a:cs typeface="+mn-cs"/>
              </a:rPr>
              <a:t> </a:t>
            </a:r>
            <a:br>
              <a:rPr lang="it-IT" sz="3600" dirty="0" smtClean="0">
                <a:solidFill>
                  <a:prstClr val="black"/>
                </a:solidFill>
                <a:latin typeface="UniversLTStd-Cn"/>
                <a:ea typeface="+mn-ea"/>
                <a:cs typeface="+mn-cs"/>
              </a:rPr>
            </a:br>
            <a:r>
              <a:rPr lang="it-IT" sz="3600" dirty="0">
                <a:solidFill>
                  <a:prstClr val="black"/>
                </a:solidFill>
                <a:latin typeface="UniversLTStd-Cn"/>
                <a:ea typeface="+mn-ea"/>
                <a:cs typeface="+mn-cs"/>
              </a:rPr>
              <a:t/>
            </a:r>
            <a:br>
              <a:rPr lang="it-IT" sz="3600" dirty="0">
                <a:solidFill>
                  <a:prstClr val="black"/>
                </a:solidFill>
                <a:latin typeface="UniversLTStd-Cn"/>
                <a:ea typeface="+mn-ea"/>
                <a:cs typeface="+mn-cs"/>
              </a:rPr>
            </a:br>
            <a:r>
              <a:rPr lang="it-IT" sz="3600" b="1" dirty="0" smtClean="0">
                <a:solidFill>
                  <a:srgbClr val="FF0000"/>
                </a:solidFill>
                <a:latin typeface="UniversLTStd-Cn"/>
                <a:ea typeface="+mn-ea"/>
                <a:cs typeface="+mn-cs"/>
              </a:rPr>
              <a:t>Rischio e crescita, autonomia e distacco</a:t>
            </a:r>
            <a:r>
              <a:rPr lang="it-IT" sz="3100" dirty="0" smtClean="0">
                <a:solidFill>
                  <a:prstClr val="black"/>
                </a:solidFill>
                <a:latin typeface="UniversLTStd-Cn"/>
                <a:ea typeface="+mn-ea"/>
                <a:cs typeface="+mn-cs"/>
              </a:rPr>
              <a:t/>
            </a:r>
            <a:br>
              <a:rPr lang="it-IT" sz="3100" dirty="0" smtClean="0">
                <a:solidFill>
                  <a:prstClr val="black"/>
                </a:solidFill>
                <a:latin typeface="UniversLTStd-Cn"/>
                <a:ea typeface="+mn-ea"/>
                <a:cs typeface="+mn-cs"/>
              </a:rPr>
            </a:br>
            <a:r>
              <a:rPr lang="it-IT" sz="3100" dirty="0" smtClean="0">
                <a:solidFill>
                  <a:prstClr val="black"/>
                </a:solidFill>
                <a:latin typeface="UniversLTStd-Cn"/>
                <a:ea typeface="+mn-ea"/>
                <a:cs typeface="+mn-cs"/>
              </a:rPr>
              <a:t/>
            </a:r>
            <a:br>
              <a:rPr lang="it-IT" sz="3100" dirty="0" smtClean="0">
                <a:solidFill>
                  <a:prstClr val="black"/>
                </a:solidFill>
                <a:latin typeface="UniversLTStd-Cn"/>
                <a:ea typeface="+mn-ea"/>
                <a:cs typeface="+mn-cs"/>
              </a:rPr>
            </a:br>
            <a:r>
              <a:rPr lang="it-IT" sz="2700" b="1" dirty="0" smtClean="0">
                <a:solidFill>
                  <a:srgbClr val="0070C0"/>
                </a:solidFill>
                <a:latin typeface="UniversLTStd-Cn"/>
                <a:ea typeface="+mn-ea"/>
                <a:cs typeface="+mn-cs"/>
              </a:rPr>
              <a:t>Recentemente  (anni 10 del 2000) si </a:t>
            </a:r>
            <a:r>
              <a:rPr lang="it-IT" sz="2700" b="1" dirty="0">
                <a:solidFill>
                  <a:srgbClr val="0070C0"/>
                </a:solidFill>
                <a:latin typeface="UniversLTStd-Cn"/>
                <a:ea typeface="+mn-ea"/>
                <a:cs typeface="+mn-cs"/>
              </a:rPr>
              <a:t>sono </a:t>
            </a:r>
            <a:r>
              <a:rPr lang="it-IT" sz="2700" b="1" dirty="0" smtClean="0">
                <a:solidFill>
                  <a:srgbClr val="0070C0"/>
                </a:solidFill>
                <a:latin typeface="UniversLTStd-Cn"/>
                <a:ea typeface="+mn-ea"/>
                <a:cs typeface="+mn-cs"/>
              </a:rPr>
              <a:t>comprese più chiaramente  </a:t>
            </a:r>
            <a:r>
              <a:rPr lang="it-IT" sz="2700" b="1" dirty="0">
                <a:solidFill>
                  <a:srgbClr val="0070C0"/>
                </a:solidFill>
                <a:latin typeface="UniversLTStd-Cn"/>
                <a:ea typeface="+mn-ea"/>
                <a:cs typeface="+mn-cs"/>
              </a:rPr>
              <a:t>le modalità per le quali i profili di </a:t>
            </a:r>
            <a:r>
              <a:rPr lang="it-IT" sz="2700" b="1" dirty="0" smtClean="0">
                <a:solidFill>
                  <a:srgbClr val="0070C0"/>
                </a:solidFill>
                <a:latin typeface="UniversLTStd-Cn"/>
                <a:ea typeface="+mn-ea"/>
                <a:cs typeface="+mn-cs"/>
              </a:rPr>
              <a:t>crescita e rischio </a:t>
            </a:r>
            <a:r>
              <a:rPr lang="it-IT" sz="2700" b="1" dirty="0">
                <a:solidFill>
                  <a:srgbClr val="0070C0"/>
                </a:solidFill>
                <a:latin typeface="UniversLTStd-Cn"/>
                <a:ea typeface="+mn-ea"/>
                <a:cs typeface="+mn-cs"/>
              </a:rPr>
              <a:t>trovano la loro origine nello </a:t>
            </a:r>
            <a:r>
              <a:rPr lang="it-IT" sz="2700" b="1" dirty="0" smtClean="0">
                <a:solidFill>
                  <a:srgbClr val="0070C0"/>
                </a:solidFill>
                <a:latin typeface="UniversLTStd-Cn"/>
                <a:ea typeface="+mn-ea"/>
                <a:cs typeface="+mn-cs"/>
              </a:rPr>
              <a:t>sviluppo </a:t>
            </a:r>
            <a:r>
              <a:rPr lang="it-IT" sz="2700" b="1" dirty="0" smtClean="0">
                <a:solidFill>
                  <a:srgbClr val="0070C0"/>
                </a:solidFill>
                <a:latin typeface="UniversLTStd-Cn"/>
              </a:rPr>
              <a:t>discontinuo di </a:t>
            </a:r>
            <a:r>
              <a:rPr lang="it-IT" sz="2700" b="1" smtClean="0">
                <a:solidFill>
                  <a:srgbClr val="0070C0"/>
                </a:solidFill>
                <a:latin typeface="UniversLTStd-Cn"/>
              </a:rPr>
              <a:t>aree del </a:t>
            </a:r>
            <a:r>
              <a:rPr lang="it-IT" sz="2700" b="1" dirty="0">
                <a:solidFill>
                  <a:srgbClr val="0070C0"/>
                </a:solidFill>
                <a:latin typeface="UniversLTStd-Cn"/>
              </a:rPr>
              <a:t>cervello</a:t>
            </a:r>
            <a:r>
              <a:rPr lang="it-IT" sz="3100" dirty="0">
                <a:latin typeface="UniversLTStd-Cn"/>
              </a:rPr>
              <a:t>.</a:t>
            </a:r>
            <a:r>
              <a:rPr lang="it-IT" sz="3100" dirty="0"/>
              <a:t/>
            </a:r>
            <a:br>
              <a:rPr lang="it-IT" sz="3100" dirty="0"/>
            </a:br>
            <a:r>
              <a:rPr lang="it-IT" sz="3100" dirty="0">
                <a:solidFill>
                  <a:prstClr val="black"/>
                </a:solidFill>
                <a:latin typeface="UniversLTStd-Cn"/>
                <a:ea typeface="+mn-ea"/>
                <a:cs typeface="+mn-cs"/>
              </a:rPr>
              <a:t/>
            </a:r>
            <a:br>
              <a:rPr lang="it-IT" sz="3100" dirty="0">
                <a:solidFill>
                  <a:prstClr val="black"/>
                </a:solidFill>
                <a:latin typeface="UniversLTStd-Cn"/>
                <a:ea typeface="+mn-ea"/>
                <a:cs typeface="+mn-cs"/>
              </a:rPr>
            </a:br>
            <a:endParaRPr lang="it-IT" sz="31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2924944"/>
            <a:ext cx="8229600" cy="3273227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endParaRPr lang="en-US" sz="1100" dirty="0" smtClean="0">
              <a:solidFill>
                <a:prstClr val="black"/>
              </a:solidFill>
              <a:latin typeface="ACaslonPro-Regular"/>
            </a:endParaRPr>
          </a:p>
          <a:p>
            <a:pPr marL="0" lvl="0" indent="0">
              <a:buNone/>
            </a:pPr>
            <a:r>
              <a:rPr lang="en-US" sz="1100" dirty="0" smtClean="0">
                <a:solidFill>
                  <a:prstClr val="black"/>
                </a:solidFill>
                <a:latin typeface="ACaslonPro-Regular"/>
              </a:rPr>
              <a:t>Paus </a:t>
            </a:r>
            <a:r>
              <a:rPr lang="en-US" sz="1100" dirty="0">
                <a:solidFill>
                  <a:prstClr val="black"/>
                </a:solidFill>
                <a:latin typeface="ACaslonPro-Regular"/>
              </a:rPr>
              <a:t>T. How Environment and Genes Shape the </a:t>
            </a:r>
            <a:r>
              <a:rPr lang="nl-NL" sz="1100" dirty="0">
                <a:solidFill>
                  <a:prstClr val="black"/>
                </a:solidFill>
                <a:latin typeface="ACaslonPro-Regular"/>
              </a:rPr>
              <a:t>Adolescent Brain. Horm Behav </a:t>
            </a:r>
            <a:r>
              <a:rPr lang="nl-NL" sz="1100" b="1" dirty="0">
                <a:solidFill>
                  <a:srgbClr val="FF0000"/>
                </a:solidFill>
                <a:latin typeface="ACaslonPro-Regular"/>
              </a:rPr>
              <a:t>2003</a:t>
            </a:r>
            <a:r>
              <a:rPr lang="nl-NL" sz="1100" b="1" dirty="0">
                <a:solidFill>
                  <a:prstClr val="black"/>
                </a:solidFill>
                <a:latin typeface="ACaslonPro-Regular"/>
              </a:rPr>
              <a:t>;</a:t>
            </a:r>
            <a:r>
              <a:rPr lang="nl-NL" sz="1100" dirty="0">
                <a:solidFill>
                  <a:prstClr val="black"/>
                </a:solidFill>
                <a:latin typeface="ACaslonPro-Regular"/>
              </a:rPr>
              <a:t>64:195-</a:t>
            </a:r>
            <a:r>
              <a:rPr lang="it-IT" sz="1100" dirty="0">
                <a:solidFill>
                  <a:prstClr val="black"/>
                </a:solidFill>
                <a:latin typeface="ACaslonPro-Regular"/>
              </a:rPr>
              <a:t>202</a:t>
            </a:r>
          </a:p>
          <a:p>
            <a:pPr marL="0" lvl="0" indent="0">
              <a:buNone/>
            </a:pPr>
            <a:endParaRPr lang="it-IT" sz="1100" dirty="0">
              <a:solidFill>
                <a:prstClr val="black"/>
              </a:solidFill>
              <a:latin typeface="ACaslonPro-Regular"/>
            </a:endParaRPr>
          </a:p>
          <a:p>
            <a:pPr marL="0" indent="0">
              <a:buNone/>
            </a:pPr>
            <a:r>
              <a:rPr lang="en-US" sz="1100" dirty="0" smtClean="0">
                <a:latin typeface="ACaslonPro-Regular"/>
              </a:rPr>
              <a:t>Blakemore </a:t>
            </a:r>
            <a:r>
              <a:rPr lang="en-US" sz="1100" dirty="0">
                <a:latin typeface="ACaslonPro-Regular"/>
              </a:rPr>
              <a:t>SJ, Burnett S. Dah. R.E. The role </a:t>
            </a:r>
            <a:r>
              <a:rPr lang="en-US" sz="1100" dirty="0" smtClean="0">
                <a:latin typeface="ACaslonPro-Regular"/>
              </a:rPr>
              <a:t>of Puberty </a:t>
            </a:r>
            <a:r>
              <a:rPr lang="en-US" sz="1100" dirty="0">
                <a:latin typeface="ACaslonPro-Regular"/>
              </a:rPr>
              <a:t>in the Developing Adolescent </a:t>
            </a:r>
            <a:r>
              <a:rPr lang="en-US" sz="1100" dirty="0" smtClean="0">
                <a:latin typeface="ACaslonPro-Regular"/>
              </a:rPr>
              <a:t>Brain.</a:t>
            </a:r>
            <a:r>
              <a:rPr lang="it-IT" sz="1100" dirty="0" smtClean="0">
                <a:latin typeface="ACaslonPro-Regular"/>
              </a:rPr>
              <a:t>Human </a:t>
            </a:r>
            <a:r>
              <a:rPr lang="it-IT" sz="1100" dirty="0">
                <a:latin typeface="ACaslonPro-Regular"/>
              </a:rPr>
              <a:t>Brain Mapping </a:t>
            </a:r>
            <a:r>
              <a:rPr lang="it-IT" sz="1100" b="1" dirty="0">
                <a:solidFill>
                  <a:srgbClr val="FF0000"/>
                </a:solidFill>
                <a:latin typeface="ACaslonPro-Regular"/>
              </a:rPr>
              <a:t>2010</a:t>
            </a:r>
            <a:r>
              <a:rPr lang="it-IT" sz="1100" b="1" dirty="0">
                <a:latin typeface="ACaslonPro-Regular"/>
              </a:rPr>
              <a:t>;</a:t>
            </a:r>
            <a:r>
              <a:rPr lang="it-IT" sz="1100" dirty="0">
                <a:latin typeface="ACaslonPro-Regular"/>
              </a:rPr>
              <a:t>31:926-33.</a:t>
            </a:r>
          </a:p>
          <a:p>
            <a:pPr marL="0" indent="0">
              <a:buNone/>
            </a:pPr>
            <a:endParaRPr lang="it-IT" sz="1100" dirty="0" smtClean="0">
              <a:latin typeface="ACaslonPro-Regular"/>
            </a:endParaRPr>
          </a:p>
          <a:p>
            <a:pPr marL="0" indent="0">
              <a:buNone/>
            </a:pPr>
            <a:r>
              <a:rPr lang="it-IT" sz="1100" dirty="0" smtClean="0">
                <a:latin typeface="ACaslonPro-Regular"/>
              </a:rPr>
              <a:t>Giedd </a:t>
            </a:r>
            <a:r>
              <a:rPr lang="it-IT" sz="1100" dirty="0">
                <a:latin typeface="ACaslonPro-Regular"/>
              </a:rPr>
              <a:t>JN. Le meraviglie del cervello </a:t>
            </a:r>
            <a:r>
              <a:rPr lang="it-IT" sz="1100" dirty="0" smtClean="0">
                <a:latin typeface="ACaslonPro-Regular"/>
              </a:rPr>
              <a:t>adolescente .Le </a:t>
            </a:r>
            <a:r>
              <a:rPr lang="it-IT" sz="1100" dirty="0">
                <a:latin typeface="ACaslonPro-Regular"/>
              </a:rPr>
              <a:t>Scienze </a:t>
            </a:r>
            <a:r>
              <a:rPr lang="it-IT" sz="1100" b="1" dirty="0">
                <a:solidFill>
                  <a:srgbClr val="FF0000"/>
                </a:solidFill>
                <a:latin typeface="ACaslonPro-Regular"/>
              </a:rPr>
              <a:t>2015</a:t>
            </a:r>
            <a:r>
              <a:rPr lang="it-IT" sz="1100" dirty="0">
                <a:latin typeface="ACaslonPro-Regular"/>
              </a:rPr>
              <a:t>;8:51-5.</a:t>
            </a:r>
          </a:p>
          <a:p>
            <a:pPr marL="0" indent="0">
              <a:buNone/>
            </a:pPr>
            <a:endParaRPr lang="it-IT" sz="1100" dirty="0" smtClean="0">
              <a:latin typeface="ACaslonPro-Regular"/>
            </a:endParaRPr>
          </a:p>
          <a:p>
            <a:pPr marL="0" indent="0">
              <a:buNone/>
            </a:pPr>
            <a:r>
              <a:rPr lang="it-IT" sz="1100" dirty="0" smtClean="0">
                <a:latin typeface="ACaslonPro-Regular"/>
              </a:rPr>
              <a:t>Steinberg </a:t>
            </a:r>
            <a:r>
              <a:rPr lang="it-IT" sz="1100" dirty="0">
                <a:latin typeface="ACaslonPro-Regular"/>
              </a:rPr>
              <a:t>L. Adolescenti. L’età delle </a:t>
            </a:r>
            <a:r>
              <a:rPr lang="it-IT" sz="1100" dirty="0" smtClean="0">
                <a:latin typeface="ACaslonPro-Regular"/>
              </a:rPr>
              <a:t>opportunità .Codice </a:t>
            </a:r>
            <a:r>
              <a:rPr lang="it-IT" sz="1100" dirty="0">
                <a:latin typeface="ACaslonPro-Regular"/>
              </a:rPr>
              <a:t>edizioni, </a:t>
            </a:r>
            <a:r>
              <a:rPr lang="it-IT" sz="1100" b="1" dirty="0">
                <a:solidFill>
                  <a:srgbClr val="FF0000"/>
                </a:solidFill>
                <a:latin typeface="ACaslonPro-Regular"/>
              </a:rPr>
              <a:t>2015</a:t>
            </a:r>
            <a:r>
              <a:rPr lang="it-IT" sz="1100" dirty="0">
                <a:latin typeface="ACaslonPro-Regular"/>
              </a:rPr>
              <a:t>:26-64</a:t>
            </a:r>
            <a:r>
              <a:rPr lang="it-IT" sz="1100" dirty="0" smtClean="0">
                <a:latin typeface="ACaslonPro-Regular"/>
              </a:rPr>
              <a:t>.</a:t>
            </a:r>
          </a:p>
          <a:p>
            <a:pPr marL="0" indent="0">
              <a:buNone/>
            </a:pPr>
            <a:endParaRPr lang="en-US" sz="1100" dirty="0" smtClean="0">
              <a:latin typeface="ACaslonPro-Regular"/>
            </a:endParaRPr>
          </a:p>
          <a:p>
            <a:pPr marL="0" indent="0">
              <a:buNone/>
            </a:pPr>
            <a:r>
              <a:rPr lang="it-IT" sz="1100" dirty="0" smtClean="0">
                <a:latin typeface="ACaslonPro-Regular"/>
              </a:rPr>
              <a:t>Franklin B.T. Prefrontal cortical control of a brainstem social behavior control. Nature Neuroscience. Online 9 gennaio </a:t>
            </a:r>
            <a:r>
              <a:rPr lang="it-IT" sz="1100" b="1" dirty="0" smtClean="0">
                <a:solidFill>
                  <a:srgbClr val="FF0000"/>
                </a:solidFill>
                <a:latin typeface="ACaslonPro-Regular"/>
              </a:rPr>
              <a:t>2017</a:t>
            </a:r>
            <a:r>
              <a:rPr lang="it-IT" sz="1100" dirty="0" smtClean="0">
                <a:latin typeface="ACaslonPro-Regular"/>
              </a:rPr>
              <a:t> </a:t>
            </a:r>
            <a:r>
              <a:rPr lang="it-IT" sz="1100" dirty="0"/>
              <a:t>doi:10.1038/nn.4470</a:t>
            </a:r>
            <a:endParaRPr lang="it-IT" sz="1100" dirty="0">
              <a:latin typeface="ACaslonPro-Regular"/>
            </a:endParaRPr>
          </a:p>
        </p:txBody>
      </p:sp>
      <p:pic>
        <p:nvPicPr>
          <p:cNvPr id="5" name="Immagine 4" descr="Risultati immagini per pub med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229200"/>
            <a:ext cx="3096344" cy="1440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911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/>
          <a:lstStyle/>
          <a:p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it-IT" sz="1800" dirty="0" smtClean="0">
              <a:solidFill>
                <a:prstClr val="black"/>
              </a:solidFill>
              <a:latin typeface="ACaslonPro-Regular"/>
              <a:ea typeface="+mj-ea"/>
              <a:cs typeface="+mj-cs"/>
            </a:endParaRPr>
          </a:p>
          <a:p>
            <a:endParaRPr lang="it-IT" sz="1800" dirty="0">
              <a:solidFill>
                <a:prstClr val="black"/>
              </a:solidFill>
              <a:latin typeface="ACaslonPro-Regular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it-IT" sz="1800" dirty="0" smtClean="0">
                <a:solidFill>
                  <a:prstClr val="black"/>
                </a:solidFill>
                <a:latin typeface="ACaslonPro-Regular"/>
                <a:ea typeface="+mj-ea"/>
                <a:cs typeface="+mj-cs"/>
              </a:rPr>
              <a:t>   </a:t>
            </a:r>
          </a:p>
          <a:p>
            <a:pPr marL="0" indent="0" algn="ctr">
              <a:buNone/>
            </a:pPr>
            <a:r>
              <a:rPr lang="it-IT" sz="2400" b="1" dirty="0" smtClean="0">
                <a:solidFill>
                  <a:srgbClr val="FF0000"/>
                </a:solidFill>
                <a:latin typeface="ACaslonPro-Regular"/>
                <a:ea typeface="+mj-ea"/>
                <a:cs typeface="+mj-cs"/>
              </a:rPr>
              <a:t>Dal cervello del bambino all’adolescente: analogie e differenze</a:t>
            </a:r>
          </a:p>
          <a:p>
            <a:pPr marL="0" indent="0">
              <a:buNone/>
            </a:pPr>
            <a:r>
              <a:rPr lang="it-IT" altLang="it-IT" sz="2000" b="1" kern="0" dirty="0" smtClean="0">
                <a:solidFill>
                  <a:srgbClr val="002060"/>
                </a:solidFill>
                <a:ea typeface="+mj-ea"/>
                <a:cs typeface="+mj-cs"/>
              </a:rPr>
              <a:t>Dalla </a:t>
            </a:r>
            <a:r>
              <a:rPr lang="it-IT" altLang="it-IT" sz="2000" b="1" kern="0" dirty="0">
                <a:solidFill>
                  <a:srgbClr val="002060"/>
                </a:solidFill>
                <a:ea typeface="+mj-ea"/>
                <a:cs typeface="+mj-cs"/>
              </a:rPr>
              <a:t>nascita  oltre100 MLD di neuroni. </a:t>
            </a:r>
            <a:r>
              <a:rPr lang="it-IT" altLang="it-IT" sz="2000" b="1" kern="0" dirty="0" smtClean="0">
                <a:solidFill>
                  <a:srgbClr val="002060"/>
                </a:solidFill>
                <a:ea typeface="+mj-ea"/>
                <a:cs typeface="+mj-cs"/>
              </a:rPr>
              <a:t>Le prime attività </a:t>
            </a:r>
            <a:r>
              <a:rPr lang="it-IT" altLang="it-IT" sz="2000" b="1" kern="0" dirty="0">
                <a:solidFill>
                  <a:srgbClr val="002060"/>
                </a:solidFill>
                <a:ea typeface="+mj-ea"/>
                <a:cs typeface="+mj-cs"/>
              </a:rPr>
              <a:t> </a:t>
            </a:r>
            <a:r>
              <a:rPr lang="it-IT" altLang="it-IT" sz="2000" b="1" kern="0" dirty="0" smtClean="0">
                <a:solidFill>
                  <a:srgbClr val="002060"/>
                </a:solidFill>
                <a:ea typeface="+mj-ea"/>
                <a:cs typeface="+mj-cs"/>
              </a:rPr>
              <a:t>riguardano le connessioni a reti sempre più fitte.  Poi stimoli ambientali selezionano   </a:t>
            </a:r>
            <a:r>
              <a:rPr lang="it-IT" altLang="it-IT" sz="2000" b="1" kern="0" dirty="0">
                <a:solidFill>
                  <a:srgbClr val="002060"/>
                </a:solidFill>
                <a:ea typeface="+mj-ea"/>
                <a:cs typeface="+mj-cs"/>
              </a:rPr>
              <a:t>neuroni e sinapsi in un  processo </a:t>
            </a:r>
            <a:r>
              <a:rPr lang="it-IT" altLang="it-IT" sz="2000" b="1" kern="0" dirty="0" smtClean="0">
                <a:solidFill>
                  <a:srgbClr val="002060"/>
                </a:solidFill>
                <a:ea typeface="+mj-ea"/>
                <a:cs typeface="+mj-cs"/>
              </a:rPr>
              <a:t>regolatorio della crescita. </a:t>
            </a:r>
            <a:r>
              <a:rPr lang="it-IT" altLang="it-IT" sz="2000" b="1" kern="0" dirty="0">
                <a:solidFill>
                  <a:srgbClr val="002060"/>
                </a:solidFill>
                <a:ea typeface="+mj-ea"/>
                <a:cs typeface="+mj-cs"/>
              </a:rPr>
              <a:t>I fattori modificanti </a:t>
            </a:r>
            <a:r>
              <a:rPr lang="it-IT" altLang="it-IT" sz="2000" b="1" kern="0" dirty="0" smtClean="0">
                <a:solidFill>
                  <a:srgbClr val="002060"/>
                </a:solidFill>
                <a:ea typeface="+mj-ea"/>
                <a:cs typeface="+mj-cs"/>
              </a:rPr>
              <a:t>ambientali sono </a:t>
            </a:r>
            <a:r>
              <a:rPr lang="it-IT" altLang="it-IT" sz="2000" b="1" kern="0" dirty="0">
                <a:solidFill>
                  <a:srgbClr val="002060"/>
                </a:solidFill>
                <a:ea typeface="+mj-ea"/>
                <a:cs typeface="+mj-cs"/>
              </a:rPr>
              <a:t>familiari, </a:t>
            </a:r>
            <a:r>
              <a:rPr lang="it-IT" altLang="it-IT" sz="2000" b="1" kern="0" dirty="0" smtClean="0">
                <a:solidFill>
                  <a:srgbClr val="002060"/>
                </a:solidFill>
                <a:ea typeface="+mj-ea"/>
                <a:cs typeface="+mj-cs"/>
              </a:rPr>
              <a:t>culturali, sociali. Si giunge a </a:t>
            </a:r>
            <a:r>
              <a:rPr lang="it-IT" altLang="it-IT" sz="2000" b="1" kern="0" dirty="0">
                <a:solidFill>
                  <a:srgbClr val="002060"/>
                </a:solidFill>
                <a:ea typeface="+mj-ea"/>
                <a:cs typeface="+mj-cs"/>
              </a:rPr>
              <a:t>reti funzionali nei singoli </a:t>
            </a:r>
            <a:r>
              <a:rPr lang="it-IT" altLang="it-IT" sz="2000" b="1" kern="0" dirty="0" smtClean="0">
                <a:solidFill>
                  <a:srgbClr val="002060"/>
                </a:solidFill>
                <a:ea typeface="+mj-ea"/>
                <a:cs typeface="+mj-cs"/>
              </a:rPr>
              <a:t>settori in continua modificazione: la famosa </a:t>
            </a:r>
            <a:r>
              <a:rPr lang="it-IT" altLang="it-IT" sz="2000" b="1" i="1" kern="0" dirty="0" smtClean="0">
                <a:solidFill>
                  <a:srgbClr val="002060"/>
                </a:solidFill>
                <a:ea typeface="+mj-ea"/>
                <a:cs typeface="+mj-cs"/>
              </a:rPr>
              <a:t>plasticità.</a:t>
            </a:r>
            <a:endParaRPr lang="it-IT" sz="3300" b="1" i="1" dirty="0">
              <a:solidFill>
                <a:srgbClr val="FF0000"/>
              </a:solidFill>
              <a:ea typeface="+mj-ea"/>
              <a:cs typeface="+mj-cs"/>
            </a:endParaRPr>
          </a:p>
          <a:p>
            <a:pPr marL="0" lvl="0" indent="0">
              <a:buNone/>
            </a:pPr>
            <a:endParaRPr lang="it-IT" sz="1900" b="1" dirty="0" smtClean="0">
              <a:solidFill>
                <a:srgbClr val="002060"/>
              </a:solidFill>
              <a:ea typeface="+mj-ea"/>
              <a:cs typeface="+mj-cs"/>
            </a:endParaRPr>
          </a:p>
          <a:p>
            <a:pPr marL="0" lvl="0" indent="0">
              <a:buNone/>
            </a:pPr>
            <a:r>
              <a:rPr lang="it-IT" sz="2000" b="1" dirty="0" smtClean="0">
                <a:solidFill>
                  <a:srgbClr val="002060"/>
                </a:solidFill>
                <a:ea typeface="+mj-ea"/>
                <a:cs typeface="+mj-cs"/>
              </a:rPr>
              <a:t>Il </a:t>
            </a:r>
            <a:r>
              <a:rPr lang="it-IT" sz="2000" b="1" dirty="0">
                <a:solidFill>
                  <a:srgbClr val="002060"/>
                </a:solidFill>
                <a:ea typeface="+mj-ea"/>
                <a:cs typeface="+mj-cs"/>
              </a:rPr>
              <a:t>lavoro di </a:t>
            </a:r>
            <a:r>
              <a:rPr lang="it-IT" sz="2000" b="1" dirty="0" smtClean="0">
                <a:solidFill>
                  <a:srgbClr val="002060"/>
                </a:solidFill>
                <a:ea typeface="+mj-ea"/>
                <a:cs typeface="+mj-cs"/>
              </a:rPr>
              <a:t>connessione fra i neuroni per formare le reti nervose (il connettoma) avviene </a:t>
            </a:r>
            <a:r>
              <a:rPr lang="it-IT" sz="2000" b="1" dirty="0">
                <a:solidFill>
                  <a:srgbClr val="002060"/>
                </a:solidFill>
                <a:ea typeface="+mj-ea"/>
                <a:cs typeface="+mj-cs"/>
              </a:rPr>
              <a:t>prevalentemente nelle aree a livello </a:t>
            </a:r>
            <a:r>
              <a:rPr lang="it-IT" sz="2000" b="1" dirty="0" smtClean="0">
                <a:solidFill>
                  <a:srgbClr val="002060"/>
                </a:solidFill>
                <a:ea typeface="+mj-ea"/>
                <a:cs typeface="+mj-cs"/>
              </a:rPr>
              <a:t>locale: corteccia visiva, aree di Brodmann per l’udito, area di Broca per il linguaggio, area di Brodmann per  senso del numero, funzioni cognitive  e così via.                                                                          </a:t>
            </a:r>
          </a:p>
          <a:p>
            <a:pPr marL="0" lvl="0" indent="0">
              <a:buNone/>
            </a:pPr>
            <a:endParaRPr lang="it-IT" sz="2600" dirty="0" smtClean="0">
              <a:solidFill>
                <a:prstClr val="black"/>
              </a:solidFill>
              <a:latin typeface="ACaslonPro-Regular"/>
              <a:ea typeface="+mj-ea"/>
              <a:cs typeface="+mj-cs"/>
            </a:endParaRPr>
          </a:p>
        </p:txBody>
      </p:sp>
      <p:sp>
        <p:nvSpPr>
          <p:cNvPr id="5" name="Freccia in giù 4"/>
          <p:cNvSpPr/>
          <p:nvPr/>
        </p:nvSpPr>
        <p:spPr>
          <a:xfrm>
            <a:off x="2148880" y="332656"/>
            <a:ext cx="216024" cy="16561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Freccia a destra 6"/>
          <p:cNvSpPr/>
          <p:nvPr/>
        </p:nvSpPr>
        <p:spPr>
          <a:xfrm>
            <a:off x="2364904" y="2060848"/>
            <a:ext cx="3132348" cy="360040"/>
          </a:xfrm>
          <a:prstGeom prst="rightArrow">
            <a:avLst>
              <a:gd name="adj1" fmla="val 3114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8316416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628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29600" cy="932195"/>
          </a:xfrm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it-IT" sz="2700" b="1" dirty="0">
                <a:solidFill>
                  <a:srgbClr val="FF0000"/>
                </a:solidFill>
                <a:latin typeface="ACaslonPro-Regular"/>
                <a:ea typeface="+mn-ea"/>
                <a:cs typeface="+mn-cs"/>
              </a:rPr>
              <a:t>Il tempo </a:t>
            </a:r>
            <a:r>
              <a:rPr lang="it-IT" sz="2700" b="1" dirty="0" smtClean="0">
                <a:solidFill>
                  <a:srgbClr val="FF0000"/>
                </a:solidFill>
                <a:latin typeface="ACaslonPro-Regular"/>
                <a:ea typeface="+mn-ea"/>
                <a:cs typeface="+mn-cs"/>
              </a:rPr>
              <a:t>dé </a:t>
            </a:r>
            <a:r>
              <a:rPr lang="it-IT" sz="2700" b="1" dirty="0">
                <a:solidFill>
                  <a:srgbClr val="FF0000"/>
                </a:solidFill>
                <a:latin typeface="ACaslonPro-Regular"/>
                <a:ea typeface="+mn-ea"/>
                <a:cs typeface="+mn-cs"/>
              </a:rPr>
              <a:t>trastulli e </a:t>
            </a:r>
            <a:r>
              <a:rPr lang="it-IT" sz="2700" b="1" dirty="0" smtClean="0">
                <a:solidFill>
                  <a:srgbClr val="FF0000"/>
                </a:solidFill>
                <a:latin typeface="ACaslonPro-Regular"/>
                <a:ea typeface="+mn-ea"/>
                <a:cs typeface="+mn-cs"/>
              </a:rPr>
              <a:t>dé balocchi: i 1000 giorni</a:t>
            </a:r>
            <a:r>
              <a:rPr lang="it-IT" sz="1900" b="1" dirty="0">
                <a:solidFill>
                  <a:srgbClr val="9BBB59">
                    <a:lumMod val="50000"/>
                  </a:srgbClr>
                </a:solidFill>
                <a:latin typeface="ACaslonPro-Regular"/>
                <a:ea typeface="+mn-ea"/>
                <a:cs typeface="+mn-cs"/>
              </a:rPr>
              <a:t/>
            </a:r>
            <a:br>
              <a:rPr lang="it-IT" sz="1900" b="1" dirty="0">
                <a:solidFill>
                  <a:srgbClr val="9BBB59">
                    <a:lumMod val="50000"/>
                  </a:srgbClr>
                </a:solidFill>
                <a:latin typeface="ACaslonPro-Regular"/>
                <a:ea typeface="+mn-ea"/>
                <a:cs typeface="+mn-cs"/>
              </a:rPr>
            </a:br>
            <a:endParaRPr lang="it-IT" sz="2000" b="1" dirty="0">
              <a:solidFill>
                <a:srgbClr val="00206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.</a:t>
            </a:r>
            <a:endParaRPr lang="it-IT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1628800"/>
            <a:ext cx="8424168" cy="497202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09204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/>
          <a:lstStyle/>
          <a:p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it-IT" sz="1800" dirty="0" smtClean="0">
              <a:solidFill>
                <a:prstClr val="black"/>
              </a:solidFill>
              <a:latin typeface="ACaslonPro-Regular"/>
              <a:ea typeface="+mj-ea"/>
              <a:cs typeface="+mj-cs"/>
            </a:endParaRPr>
          </a:p>
          <a:p>
            <a:endParaRPr lang="it-IT" sz="1800" dirty="0">
              <a:solidFill>
                <a:prstClr val="black"/>
              </a:solidFill>
              <a:latin typeface="ACaslonPro-Regular"/>
              <a:ea typeface="+mj-ea"/>
              <a:cs typeface="+mj-cs"/>
            </a:endParaRPr>
          </a:p>
          <a:p>
            <a:endParaRPr lang="it-IT" sz="1800" dirty="0" smtClean="0">
              <a:solidFill>
                <a:prstClr val="black"/>
              </a:solidFill>
              <a:latin typeface="ACaslonPro-Regular"/>
              <a:ea typeface="+mj-ea"/>
              <a:cs typeface="+mj-cs"/>
            </a:endParaRPr>
          </a:p>
          <a:p>
            <a:endParaRPr lang="it-IT" sz="1800" dirty="0">
              <a:solidFill>
                <a:prstClr val="black"/>
              </a:solidFill>
              <a:latin typeface="ACaslonPro-Regular"/>
              <a:ea typeface="+mj-ea"/>
              <a:cs typeface="+mj-cs"/>
            </a:endParaRPr>
          </a:p>
          <a:p>
            <a:pPr marL="0" indent="0">
              <a:buNone/>
            </a:pPr>
            <a:r>
              <a:rPr lang="it-IT" sz="3300" b="1" dirty="0" smtClean="0">
                <a:solidFill>
                  <a:srgbClr val="FF0000"/>
                </a:solidFill>
                <a:latin typeface="ACaslonPro-Regular"/>
                <a:ea typeface="+mj-ea"/>
                <a:cs typeface="+mj-cs"/>
              </a:rPr>
              <a:t>       </a:t>
            </a:r>
            <a:r>
              <a:rPr lang="it-IT" sz="4600" b="1" dirty="0" smtClean="0">
                <a:solidFill>
                  <a:srgbClr val="FF0000"/>
                </a:solidFill>
                <a:latin typeface="ACaslonPro-Regular"/>
              </a:rPr>
              <a:t>Bambino </a:t>
            </a:r>
            <a:r>
              <a:rPr lang="it-IT" sz="4600" b="1" dirty="0">
                <a:solidFill>
                  <a:srgbClr val="FF0000"/>
                </a:solidFill>
                <a:latin typeface="ACaslonPro-Regular"/>
              </a:rPr>
              <a:t>e adolescente analogie e differenze</a:t>
            </a:r>
          </a:p>
          <a:p>
            <a:pPr marL="0" indent="0">
              <a:buNone/>
            </a:pPr>
            <a:r>
              <a:rPr lang="it-IT" sz="3300" b="1" dirty="0" smtClean="0">
                <a:solidFill>
                  <a:srgbClr val="FF0000"/>
                </a:solidFill>
                <a:latin typeface="ACaslonPro-Regular"/>
                <a:ea typeface="+mj-ea"/>
                <a:cs typeface="+mj-cs"/>
              </a:rPr>
              <a:t>                                     Le connessioni  fra settori</a:t>
            </a:r>
            <a:endParaRPr lang="it-IT" sz="3300" b="1" dirty="0">
              <a:solidFill>
                <a:srgbClr val="FF0000"/>
              </a:solidFill>
              <a:latin typeface="ACaslonPro-Regular"/>
              <a:ea typeface="+mj-ea"/>
              <a:cs typeface="+mj-cs"/>
            </a:endParaRPr>
          </a:p>
          <a:p>
            <a:pPr marL="0" lvl="0" indent="0">
              <a:buNone/>
            </a:pPr>
            <a:endParaRPr lang="it-IT" sz="2000" dirty="0" smtClean="0">
              <a:solidFill>
                <a:prstClr val="black"/>
              </a:solidFill>
              <a:latin typeface="ACaslonPro-Regular"/>
              <a:ea typeface="+mj-ea"/>
              <a:cs typeface="+mj-cs"/>
            </a:endParaRPr>
          </a:p>
          <a:p>
            <a:pPr marL="0" lvl="0" indent="0">
              <a:buNone/>
            </a:pPr>
            <a:r>
              <a:rPr lang="it-IT" sz="3300" b="1" dirty="0" smtClean="0">
                <a:solidFill>
                  <a:srgbClr val="002060"/>
                </a:solidFill>
                <a:latin typeface="ACaslonPro-Regular"/>
                <a:ea typeface="+mj-ea"/>
                <a:cs typeface="+mj-cs"/>
              </a:rPr>
              <a:t>Dopo l’organizzazione delle reti locali  il sistema connettomico si completa: </a:t>
            </a:r>
            <a:r>
              <a:rPr lang="it-IT" sz="3300" b="1" dirty="0">
                <a:solidFill>
                  <a:srgbClr val="002060"/>
                </a:solidFill>
                <a:latin typeface="ACaslonPro-Regular"/>
                <a:ea typeface="+mj-ea"/>
                <a:cs typeface="+mj-cs"/>
              </a:rPr>
              <a:t>“cavi” più grossi mettono in contatto regioni </a:t>
            </a:r>
            <a:r>
              <a:rPr lang="it-IT" sz="3300" b="1" dirty="0" smtClean="0">
                <a:solidFill>
                  <a:srgbClr val="002060"/>
                </a:solidFill>
                <a:latin typeface="ACaslonPro-Regular"/>
                <a:ea typeface="+mj-ea"/>
                <a:cs typeface="+mj-cs"/>
              </a:rPr>
              <a:t> più  distanti: </a:t>
            </a:r>
            <a:r>
              <a:rPr lang="it-IT" sz="3300" b="1" dirty="0">
                <a:solidFill>
                  <a:srgbClr val="002060"/>
                </a:solidFill>
                <a:latin typeface="ACaslonPro-Regular"/>
                <a:ea typeface="+mj-ea"/>
                <a:cs typeface="+mj-cs"/>
              </a:rPr>
              <a:t>dalla corteccia al tronco encefalico</a:t>
            </a:r>
            <a:r>
              <a:rPr lang="it-IT" sz="3300" b="1" dirty="0" smtClean="0">
                <a:solidFill>
                  <a:srgbClr val="002060"/>
                </a:solidFill>
                <a:latin typeface="ACaslonPro-Regular"/>
                <a:ea typeface="+mj-ea"/>
                <a:cs typeface="+mj-cs"/>
              </a:rPr>
              <a:t>. </a:t>
            </a:r>
            <a:r>
              <a:rPr lang="it-IT" sz="3300" b="1" dirty="0">
                <a:solidFill>
                  <a:srgbClr val="002060"/>
                </a:solidFill>
                <a:latin typeface="ACaslonPro-Regular"/>
                <a:ea typeface="+mj-ea"/>
                <a:cs typeface="+mj-cs"/>
              </a:rPr>
              <a:t/>
            </a:r>
            <a:br>
              <a:rPr lang="it-IT" sz="3300" b="1" dirty="0">
                <a:solidFill>
                  <a:srgbClr val="002060"/>
                </a:solidFill>
                <a:latin typeface="ACaslonPro-Regular"/>
                <a:ea typeface="+mj-ea"/>
                <a:cs typeface="+mj-cs"/>
              </a:rPr>
            </a:br>
            <a:endParaRPr lang="it-IT" sz="3300" b="1" dirty="0" smtClean="0">
              <a:solidFill>
                <a:srgbClr val="002060"/>
              </a:solidFill>
              <a:latin typeface="ACaslonPro-Regular"/>
              <a:ea typeface="+mj-ea"/>
              <a:cs typeface="+mj-cs"/>
            </a:endParaRPr>
          </a:p>
          <a:p>
            <a:pPr marL="0" lvl="0" indent="0">
              <a:buNone/>
            </a:pPr>
            <a:r>
              <a:rPr lang="it-IT" sz="3300" b="1" dirty="0" smtClean="0">
                <a:solidFill>
                  <a:srgbClr val="002060"/>
                </a:solidFill>
                <a:latin typeface="ACaslonPro-Regular"/>
                <a:ea typeface="+mj-ea"/>
                <a:cs typeface="+mj-cs"/>
              </a:rPr>
              <a:t>La connessione </a:t>
            </a:r>
            <a:r>
              <a:rPr lang="it-IT" sz="3300" b="1" dirty="0">
                <a:solidFill>
                  <a:srgbClr val="002060"/>
                </a:solidFill>
                <a:latin typeface="ACaslonPro-Regular"/>
                <a:ea typeface="+mj-ea"/>
                <a:cs typeface="+mj-cs"/>
              </a:rPr>
              <a:t>fra regioni cerebrali lontane avviene con un aumento di </a:t>
            </a:r>
            <a:r>
              <a:rPr lang="it-IT" sz="3300" b="1" dirty="0" smtClean="0">
                <a:solidFill>
                  <a:srgbClr val="002060"/>
                </a:solidFill>
                <a:latin typeface="ACaslonPro-Regular"/>
                <a:ea typeface="+mj-ea"/>
                <a:cs typeface="+mj-cs"/>
              </a:rPr>
              <a:t>spessore </a:t>
            </a:r>
            <a:r>
              <a:rPr lang="it-IT" sz="3300" b="1" dirty="0">
                <a:solidFill>
                  <a:srgbClr val="002060"/>
                </a:solidFill>
                <a:latin typeface="ACaslonPro-Regular"/>
                <a:ea typeface="+mj-ea"/>
                <a:cs typeface="+mj-cs"/>
              </a:rPr>
              <a:t>della mielina, la “sostanza bianca” che circonda i “cavi</a:t>
            </a:r>
            <a:r>
              <a:rPr lang="it-IT" sz="3300" b="1" dirty="0" smtClean="0">
                <a:solidFill>
                  <a:srgbClr val="002060"/>
                </a:solidFill>
                <a:latin typeface="ACaslonPro-Regular"/>
                <a:ea typeface="+mj-ea"/>
                <a:cs typeface="+mj-cs"/>
              </a:rPr>
              <a:t>”.                                             Accelera </a:t>
            </a:r>
            <a:r>
              <a:rPr lang="it-IT" sz="3300" b="1" dirty="0">
                <a:solidFill>
                  <a:srgbClr val="002060"/>
                </a:solidFill>
                <a:latin typeface="ACaslonPro-Regular"/>
                <a:ea typeface="+mj-ea"/>
                <a:cs typeface="+mj-cs"/>
              </a:rPr>
              <a:t>la trasmissione delle informazioni: gli assoni </a:t>
            </a:r>
            <a:r>
              <a:rPr lang="it-IT" sz="3300" b="1" dirty="0" smtClean="0">
                <a:solidFill>
                  <a:srgbClr val="002060"/>
                </a:solidFill>
                <a:latin typeface="ACaslonPro-Regular"/>
                <a:ea typeface="+mj-ea"/>
                <a:cs typeface="+mj-cs"/>
              </a:rPr>
              <a:t>mielinati trasmettono con velocità  100 </a:t>
            </a:r>
            <a:r>
              <a:rPr lang="it-IT" sz="3300" b="1" dirty="0">
                <a:solidFill>
                  <a:srgbClr val="002060"/>
                </a:solidFill>
                <a:latin typeface="ACaslonPro-Regular"/>
                <a:ea typeface="+mj-ea"/>
                <a:cs typeface="+mj-cs"/>
              </a:rPr>
              <a:t>volte </a:t>
            </a:r>
            <a:r>
              <a:rPr lang="it-IT" sz="3300" b="1" dirty="0" smtClean="0">
                <a:solidFill>
                  <a:srgbClr val="002060"/>
                </a:solidFill>
                <a:latin typeface="ACaslonPro-Regular"/>
                <a:ea typeface="+mj-ea"/>
                <a:cs typeface="+mj-cs"/>
              </a:rPr>
              <a:t>maggiore rispetto alle reti locali.</a:t>
            </a:r>
          </a:p>
          <a:p>
            <a:pPr marL="0" lvl="0" indent="0">
              <a:buNone/>
            </a:pPr>
            <a:r>
              <a:rPr lang="it-IT" sz="3300" b="1" dirty="0" smtClean="0">
                <a:solidFill>
                  <a:srgbClr val="002060"/>
                </a:solidFill>
                <a:latin typeface="ACaslonPro-Regular"/>
                <a:ea typeface="+mj-ea"/>
                <a:cs typeface="+mj-cs"/>
              </a:rPr>
              <a:t> </a:t>
            </a:r>
          </a:p>
          <a:p>
            <a:pPr marL="0" lvl="0" indent="0">
              <a:buNone/>
            </a:pPr>
            <a:r>
              <a:rPr lang="it-IT" sz="3300" b="1" dirty="0" smtClean="0">
                <a:solidFill>
                  <a:srgbClr val="002060"/>
                </a:solidFill>
                <a:latin typeface="ACaslonPro-Regular"/>
              </a:rPr>
              <a:t>In </a:t>
            </a:r>
            <a:r>
              <a:rPr lang="it-IT" sz="3300" b="1" dirty="0">
                <a:solidFill>
                  <a:srgbClr val="002060"/>
                </a:solidFill>
                <a:latin typeface="ACaslonPro-Regular"/>
              </a:rPr>
              <a:t>sostanza la </a:t>
            </a:r>
            <a:r>
              <a:rPr lang="it-IT" sz="3300" b="1" dirty="0" smtClean="0">
                <a:solidFill>
                  <a:srgbClr val="002060"/>
                </a:solidFill>
                <a:latin typeface="ACaslonPro-Regular"/>
              </a:rPr>
              <a:t>plasticità del cervello del </a:t>
            </a:r>
            <a:r>
              <a:rPr lang="it-IT" sz="3300" b="1" dirty="0">
                <a:solidFill>
                  <a:srgbClr val="002060"/>
                </a:solidFill>
                <a:latin typeface="ACaslonPro-Regular"/>
              </a:rPr>
              <a:t>bambino e quella dell’adolescente </a:t>
            </a:r>
            <a:r>
              <a:rPr lang="it-IT" sz="3300" b="1" dirty="0" smtClean="0">
                <a:solidFill>
                  <a:srgbClr val="002060"/>
                </a:solidFill>
                <a:latin typeface="ACaslonPro-Regular"/>
              </a:rPr>
              <a:t>riguardano aree diverse, ma l’obiettivo è lo stesso. Aumentare il connettoma funzionale come si vede nella figura seguente</a:t>
            </a:r>
            <a:r>
              <a:rPr lang="it-IT" sz="2300" b="1" dirty="0" smtClean="0">
                <a:solidFill>
                  <a:srgbClr val="002060"/>
                </a:solidFill>
                <a:latin typeface="ACaslonPro-Regular"/>
              </a:rPr>
              <a:t>.</a:t>
            </a:r>
            <a:endParaRPr lang="it-IT" sz="2300" b="1" dirty="0">
              <a:solidFill>
                <a:srgbClr val="002060"/>
              </a:solidFill>
            </a:endParaRPr>
          </a:p>
        </p:txBody>
      </p:sp>
      <p:pic>
        <p:nvPicPr>
          <p:cNvPr id="4" name="irc_mi" descr="Risultati immagini per corteccia prefrontale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4904" y="116632"/>
            <a:ext cx="3215208" cy="187220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reccia in giù 4"/>
          <p:cNvSpPr/>
          <p:nvPr/>
        </p:nvSpPr>
        <p:spPr>
          <a:xfrm>
            <a:off x="2148880" y="332656"/>
            <a:ext cx="216024" cy="16561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7" name="Freccia a destra 6"/>
          <p:cNvSpPr/>
          <p:nvPr/>
        </p:nvSpPr>
        <p:spPr>
          <a:xfrm>
            <a:off x="2380376" y="1946128"/>
            <a:ext cx="3132348" cy="360040"/>
          </a:xfrm>
          <a:prstGeom prst="rightArrow">
            <a:avLst>
              <a:gd name="adj1" fmla="val 3114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99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/>
            </a:r>
            <a:br>
              <a:rPr lang="it-IT" sz="2400" b="1" dirty="0" smtClean="0">
                <a:solidFill>
                  <a:srgbClr val="FF0000"/>
                </a:solidFill>
              </a:rPr>
            </a:br>
            <a:r>
              <a:rPr lang="it-IT" sz="2700" b="1" i="1" dirty="0" smtClean="0">
                <a:solidFill>
                  <a:srgbClr val="FF0000"/>
                </a:solidFill>
              </a:rPr>
              <a:t>Le</a:t>
            </a:r>
            <a:r>
              <a:rPr lang="it-IT" sz="2700" b="1" dirty="0" smtClean="0">
                <a:solidFill>
                  <a:srgbClr val="FF0000"/>
                </a:solidFill>
              </a:rPr>
              <a:t> </a:t>
            </a:r>
            <a:r>
              <a:rPr lang="it-IT" sz="2700" b="1" dirty="0">
                <a:solidFill>
                  <a:srgbClr val="FF0000"/>
                </a:solidFill>
              </a:rPr>
              <a:t>immagini del connettoma funzionale: bambino /adolescente</a:t>
            </a:r>
            <a:r>
              <a:rPr lang="it-IT" sz="2400" b="1" dirty="0">
                <a:solidFill>
                  <a:srgbClr val="FF0000"/>
                </a:solidFill>
              </a:rPr>
              <a:t/>
            </a:r>
            <a:br>
              <a:rPr lang="it-IT" sz="2400" b="1" dirty="0">
                <a:solidFill>
                  <a:srgbClr val="FF0000"/>
                </a:solidFill>
              </a:rPr>
            </a:br>
            <a:r>
              <a:rPr lang="it-IT" sz="1600" b="1" dirty="0">
                <a:solidFill>
                  <a:srgbClr val="000000"/>
                </a:solidFill>
                <a:latin typeface="Optima LT Std Medium"/>
              </a:rPr>
              <a:t>Nature Neuroscience </a:t>
            </a:r>
            <a:r>
              <a:rPr lang="it-IT" sz="1600" b="1" dirty="0">
                <a:solidFill>
                  <a:srgbClr val="000000"/>
                </a:solidFill>
                <a:latin typeface="Optima LT Std"/>
              </a:rPr>
              <a:t>volume 20 | number 4 | april </a:t>
            </a:r>
            <a:r>
              <a:rPr lang="it-IT" sz="1600" b="1" dirty="0" smtClean="0">
                <a:solidFill>
                  <a:srgbClr val="000000"/>
                </a:solidFill>
                <a:latin typeface="Optima LT Std"/>
              </a:rPr>
              <a:t>2017 (disegno).</a:t>
            </a:r>
            <a:br>
              <a:rPr lang="it-IT" sz="1600" b="1" dirty="0" smtClean="0">
                <a:solidFill>
                  <a:srgbClr val="000000"/>
                </a:solidFill>
                <a:latin typeface="Optima LT Std"/>
              </a:rPr>
            </a:br>
            <a:endParaRPr lang="it-I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61100" y="818097"/>
            <a:ext cx="5653850" cy="6192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64198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3024336"/>
          </a:xfrm>
        </p:spPr>
        <p:txBody>
          <a:bodyPr>
            <a:noAutofit/>
          </a:bodyPr>
          <a:lstStyle/>
          <a:p>
            <a:pPr marL="342900" lvl="0" indent="-342900" algn="l">
              <a:spcBef>
                <a:spcPct val="20000"/>
              </a:spcBef>
            </a:pPr>
            <a:r>
              <a:rPr lang="it-IT" sz="1800" dirty="0" smtClean="0">
                <a:solidFill>
                  <a:prstClr val="black"/>
                </a:solidFill>
                <a:ea typeface="+mn-ea"/>
                <a:cs typeface="+mn-cs"/>
              </a:rPr>
              <a:t>                </a:t>
            </a:r>
            <a:br>
              <a:rPr lang="it-IT" sz="18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it-IT" sz="2800" b="1" dirty="0" smtClean="0">
                <a:solidFill>
                  <a:srgbClr val="FF0000"/>
                </a:solidFill>
                <a:ea typeface="+mn-ea"/>
                <a:cs typeface="+mn-cs"/>
              </a:rPr>
              <a:t/>
            </a:r>
            <a:br>
              <a:rPr lang="it-IT" sz="2800" b="1" dirty="0" smtClean="0">
                <a:solidFill>
                  <a:srgbClr val="FF0000"/>
                </a:solidFill>
                <a:ea typeface="+mn-ea"/>
                <a:cs typeface="+mn-cs"/>
              </a:rPr>
            </a:br>
            <a:r>
              <a:rPr lang="it-IT" sz="2000" b="1" dirty="0" smtClean="0">
                <a:solidFill>
                  <a:srgbClr val="002060"/>
                </a:solidFill>
                <a:ea typeface="+mn-ea"/>
                <a:cs typeface="+mn-cs"/>
              </a:rPr>
              <a:t>                                   </a:t>
            </a:r>
            <a:r>
              <a:rPr lang="it-IT" sz="18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it-IT" sz="18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it-IT" sz="18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it-IT" sz="18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it-IT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it-IT" sz="18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it-IT" sz="1800" dirty="0" smtClean="0">
                <a:solidFill>
                  <a:prstClr val="black"/>
                </a:solidFill>
                <a:ea typeface="+mn-ea"/>
                <a:cs typeface="+mn-cs"/>
              </a:rPr>
              <a:t>         </a:t>
            </a:r>
            <a:br>
              <a:rPr lang="it-IT" sz="18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it-IT" sz="18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it-IT" sz="18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it-IT" sz="3400" b="1" i="1" dirty="0" smtClean="0">
                <a:solidFill>
                  <a:srgbClr val="FF0000"/>
                </a:solidFill>
              </a:rPr>
              <a:t>Le</a:t>
            </a:r>
            <a:r>
              <a:rPr lang="it-IT" sz="3400" b="1" dirty="0" smtClean="0">
                <a:solidFill>
                  <a:srgbClr val="FF0000"/>
                </a:solidFill>
              </a:rPr>
              <a:t> </a:t>
            </a:r>
            <a:r>
              <a:rPr lang="it-IT" sz="3400" b="1" dirty="0">
                <a:solidFill>
                  <a:srgbClr val="FF0000"/>
                </a:solidFill>
              </a:rPr>
              <a:t>due aree che governano </a:t>
            </a:r>
            <a:r>
              <a:rPr lang="it-IT" sz="3400" b="1" dirty="0" smtClean="0">
                <a:solidFill>
                  <a:srgbClr val="FF0000"/>
                </a:solidFill>
              </a:rPr>
              <a:t>l’adolescenza                  </a:t>
            </a:r>
            <a:r>
              <a:rPr lang="it-IT" sz="34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it-IT" sz="34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it-IT" sz="1800" dirty="0" smtClean="0">
                <a:solidFill>
                  <a:prstClr val="black"/>
                </a:solidFill>
              </a:rPr>
              <a:t> </a:t>
            </a:r>
            <a:br>
              <a:rPr lang="it-IT" sz="1800" dirty="0" smtClean="0">
                <a:solidFill>
                  <a:prstClr val="black"/>
                </a:solidFill>
              </a:rPr>
            </a:br>
            <a:r>
              <a:rPr lang="it-IT" sz="2400" b="1" dirty="0" smtClean="0">
                <a:solidFill>
                  <a:srgbClr val="FF0000"/>
                </a:solidFill>
              </a:rPr>
              <a:t>Sistema </a:t>
            </a:r>
            <a:r>
              <a:rPr lang="it-IT" sz="2400" b="1" dirty="0">
                <a:solidFill>
                  <a:srgbClr val="FF0000"/>
                </a:solidFill>
              </a:rPr>
              <a:t>limbico </a:t>
            </a:r>
            <a:r>
              <a:rPr lang="it-IT" sz="1800" dirty="0">
                <a:solidFill>
                  <a:prstClr val="black"/>
                </a:solidFill>
              </a:rPr>
              <a:t>dal latino </a:t>
            </a:r>
            <a:r>
              <a:rPr lang="it-IT" sz="1800" i="1" dirty="0">
                <a:solidFill>
                  <a:prstClr val="black"/>
                </a:solidFill>
              </a:rPr>
              <a:t>limbus</a:t>
            </a:r>
            <a:r>
              <a:rPr lang="it-IT" sz="1800" dirty="0">
                <a:solidFill>
                  <a:prstClr val="black"/>
                </a:solidFill>
              </a:rPr>
              <a:t>, cioè "contorno". Serie di strutture e   di circuiti neuronali  nella parte più profonda e antica del telencefalo.   Rappresenta il luogo di origine delle emozioni.  L’ Armonia  sta nel l’equilibro fra i sistemi: riconoscere i limiti e rispettarli                                                                            </a:t>
            </a:r>
            <a:br>
              <a:rPr lang="it-IT" sz="1800" dirty="0">
                <a:solidFill>
                  <a:prstClr val="black"/>
                </a:solidFill>
              </a:rPr>
            </a:br>
            <a:r>
              <a:rPr lang="it-IT" sz="1800" dirty="0" smtClean="0">
                <a:solidFill>
                  <a:prstClr val="black"/>
                </a:solidFill>
              </a:rPr>
              <a:t/>
            </a:r>
            <a:br>
              <a:rPr lang="it-IT" sz="1800" dirty="0" smtClean="0">
                <a:solidFill>
                  <a:prstClr val="black"/>
                </a:solidFill>
              </a:rPr>
            </a:br>
            <a:r>
              <a:rPr lang="it-IT" sz="2400" b="1" dirty="0" smtClean="0">
                <a:solidFill>
                  <a:srgbClr val="007635"/>
                </a:solidFill>
                <a:ea typeface="+mn-ea"/>
                <a:cs typeface="+mn-cs"/>
              </a:rPr>
              <a:t>Corteccia prefrontale. </a:t>
            </a:r>
            <a:r>
              <a:rPr lang="it-IT" sz="2400" dirty="0" smtClean="0">
                <a:solidFill>
                  <a:srgbClr val="007635"/>
                </a:solidFill>
                <a:ea typeface="+mn-ea"/>
                <a:cs typeface="+mn-cs"/>
              </a:rPr>
              <a:t> </a:t>
            </a:r>
            <a:r>
              <a:rPr lang="it-IT" sz="1800" dirty="0" smtClean="0">
                <a:ea typeface="+mn-ea"/>
                <a:cs typeface="+mn-cs"/>
              </a:rPr>
              <a:t>P</a:t>
            </a:r>
            <a:r>
              <a:rPr lang="it-IT" sz="1800" dirty="0" smtClean="0">
                <a:solidFill>
                  <a:prstClr val="black"/>
                </a:solidFill>
                <a:ea typeface="+mn-ea"/>
                <a:cs typeface="+mn-cs"/>
              </a:rPr>
              <a:t>arte più anteriore </a:t>
            </a:r>
            <a:r>
              <a:rPr lang="it-IT" sz="1800" dirty="0">
                <a:solidFill>
                  <a:prstClr val="black"/>
                </a:solidFill>
                <a:ea typeface="+mn-ea"/>
                <a:cs typeface="+mn-cs"/>
              </a:rPr>
              <a:t>del lobo </a:t>
            </a:r>
            <a:r>
              <a:rPr lang="it-IT" sz="1800" dirty="0" smtClean="0">
                <a:solidFill>
                  <a:prstClr val="black"/>
                </a:solidFill>
                <a:ea typeface="+mn-ea"/>
                <a:cs typeface="+mn-cs"/>
              </a:rPr>
              <a:t>frontale . Si occupa della </a:t>
            </a:r>
            <a:r>
              <a:rPr lang="it-IT" sz="1800" dirty="0">
                <a:solidFill>
                  <a:prstClr val="black"/>
                </a:solidFill>
                <a:ea typeface="+mn-ea"/>
                <a:cs typeface="+mn-cs"/>
              </a:rPr>
              <a:t>pianificazione dei comportamenti cognitivi </a:t>
            </a:r>
            <a:r>
              <a:rPr lang="it-IT" sz="1800" dirty="0" smtClean="0">
                <a:solidFill>
                  <a:prstClr val="black"/>
                </a:solidFill>
                <a:ea typeface="+mn-ea"/>
                <a:cs typeface="+mn-cs"/>
              </a:rPr>
              <a:t>complessi. Espressione </a:t>
            </a:r>
            <a:r>
              <a:rPr lang="it-IT" sz="1800" dirty="0">
                <a:solidFill>
                  <a:prstClr val="black"/>
                </a:solidFill>
                <a:ea typeface="+mn-ea"/>
                <a:cs typeface="+mn-cs"/>
              </a:rPr>
              <a:t>della </a:t>
            </a:r>
            <a:r>
              <a:rPr lang="it-IT" sz="1800" dirty="0" smtClean="0">
                <a:solidFill>
                  <a:prstClr val="black"/>
                </a:solidFill>
                <a:ea typeface="+mn-ea"/>
                <a:cs typeface="+mn-cs"/>
              </a:rPr>
              <a:t>personalità. Presa di  </a:t>
            </a:r>
            <a:r>
              <a:rPr lang="it-IT" sz="1800" dirty="0">
                <a:solidFill>
                  <a:prstClr val="black"/>
                </a:solidFill>
                <a:ea typeface="+mn-ea"/>
                <a:cs typeface="+mn-cs"/>
              </a:rPr>
              <a:t>decisioni </a:t>
            </a:r>
            <a:r>
              <a:rPr lang="it-IT" sz="1800" dirty="0" smtClean="0">
                <a:solidFill>
                  <a:prstClr val="black"/>
                </a:solidFill>
                <a:ea typeface="+mn-ea"/>
                <a:cs typeface="+mn-cs"/>
              </a:rPr>
              <a:t>. Controllo e  </a:t>
            </a:r>
            <a:r>
              <a:rPr lang="it-IT" sz="1800" dirty="0">
                <a:solidFill>
                  <a:prstClr val="black"/>
                </a:solidFill>
                <a:ea typeface="+mn-ea"/>
                <a:cs typeface="+mn-cs"/>
              </a:rPr>
              <a:t>moderazione della condotta </a:t>
            </a:r>
            <a:r>
              <a:rPr lang="it-IT" sz="1800" dirty="0" smtClean="0">
                <a:solidFill>
                  <a:prstClr val="black"/>
                </a:solidFill>
                <a:ea typeface="+mn-ea"/>
                <a:cs typeface="+mn-cs"/>
              </a:rPr>
              <a:t>sociale.</a:t>
            </a:r>
            <a:r>
              <a:rPr lang="it-IT" sz="1800" dirty="0" smtClean="0"/>
              <a:t> </a:t>
            </a:r>
            <a:br>
              <a:rPr lang="it-IT" sz="1800" dirty="0" smtClean="0"/>
            </a:br>
            <a:r>
              <a:rPr lang="it-IT" sz="1800" dirty="0" smtClean="0"/>
              <a:t> </a:t>
            </a:r>
            <a:br>
              <a:rPr lang="it-IT" sz="1800" dirty="0" smtClean="0"/>
            </a:br>
            <a:r>
              <a:rPr lang="it-IT" sz="1800" dirty="0"/>
              <a:t/>
            </a:r>
            <a:br>
              <a:rPr lang="it-IT" sz="1800" dirty="0"/>
            </a:b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800" dirty="0"/>
              <a:t/>
            </a:r>
            <a:br>
              <a:rPr lang="it-IT" sz="1800" dirty="0"/>
            </a:b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800" dirty="0"/>
              <a:t/>
            </a:r>
            <a:br>
              <a:rPr lang="it-IT" sz="1800" dirty="0"/>
            </a:b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800" dirty="0"/>
              <a:t> </a:t>
            </a:r>
            <a:r>
              <a:rPr lang="it-IT" sz="1800" dirty="0" smtClean="0"/>
              <a:t> </a:t>
            </a:r>
            <a:endParaRPr lang="it-IT" sz="2000" b="1" dirty="0">
              <a:solidFill>
                <a:srgbClr val="0070C0"/>
              </a:solidFill>
              <a:ea typeface="+mn-ea"/>
              <a:cs typeface="+mn-cs"/>
            </a:endParaRPr>
          </a:p>
        </p:txBody>
      </p:sp>
      <p:pic>
        <p:nvPicPr>
          <p:cNvPr id="4" name="irc_mi" descr="Risultati immagini per corteccia prefrontale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264386"/>
            <a:ext cx="2693555" cy="151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 descr="https://upload.wikimedia.org/wikipedia/commons/5/5c/Brain_limbicsystem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1099" y="4740807"/>
            <a:ext cx="2880320" cy="192855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reccia circolare in su 2"/>
          <p:cNvSpPr/>
          <p:nvPr/>
        </p:nvSpPr>
        <p:spPr>
          <a:xfrm rot="5233313">
            <a:off x="2832270" y="4262175"/>
            <a:ext cx="1136043" cy="47855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71883" flipH="1">
            <a:off x="3726859" y="4137768"/>
            <a:ext cx="467043" cy="92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5229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 fontScale="90000"/>
          </a:bodyPr>
          <a:lstStyle/>
          <a:p>
            <a:pPr algn="l"/>
            <a:r>
              <a:rPr lang="it-IT" sz="2700" b="1" dirty="0" smtClean="0">
                <a:solidFill>
                  <a:srgbClr val="FF0000"/>
                </a:solidFill>
                <a:latin typeface="UniversLTStd-LightCn"/>
                <a:ea typeface="Calibri"/>
                <a:cs typeface="UniversLTStd-LightCn"/>
              </a:rPr>
              <a:t>                     La maturazione asincronica</a:t>
            </a:r>
            <a:br>
              <a:rPr lang="it-IT" sz="2700" b="1" dirty="0" smtClean="0">
                <a:solidFill>
                  <a:srgbClr val="FF0000"/>
                </a:solidFill>
                <a:latin typeface="UniversLTStd-LightCn"/>
                <a:ea typeface="Calibri"/>
                <a:cs typeface="UniversLTStd-LightCn"/>
              </a:rPr>
            </a:br>
            <a:r>
              <a:rPr lang="it-IT" sz="2700" dirty="0">
                <a:solidFill>
                  <a:prstClr val="black"/>
                </a:solidFill>
                <a:latin typeface="UniversLTStd-LightCn"/>
                <a:ea typeface="Calibri"/>
                <a:cs typeface="UniversLTStd-LightCn"/>
              </a:rPr>
              <a:t/>
            </a:r>
            <a:br>
              <a:rPr lang="it-IT" sz="2700" dirty="0">
                <a:solidFill>
                  <a:prstClr val="black"/>
                </a:solidFill>
                <a:latin typeface="UniversLTStd-LightCn"/>
                <a:ea typeface="Calibri"/>
                <a:cs typeface="UniversLTStd-LightCn"/>
              </a:rPr>
            </a:br>
            <a:r>
              <a:rPr lang="it-IT" sz="2000" dirty="0" smtClean="0">
                <a:solidFill>
                  <a:prstClr val="black"/>
                </a:solidFill>
                <a:latin typeface="UniversLTStd-LightCn"/>
                <a:ea typeface="Calibri"/>
                <a:cs typeface="UniversLTStd-LightCn"/>
              </a:rPr>
              <a:t>L</a:t>
            </a:r>
            <a:r>
              <a:rPr lang="en-US" sz="2000" dirty="0" smtClean="0">
                <a:solidFill>
                  <a:prstClr val="black"/>
                </a:solidFill>
                <a:latin typeface="UniversLTStd-LightCn"/>
                <a:ea typeface="Calibri"/>
                <a:cs typeface="UniversLTStd-LightCn"/>
              </a:rPr>
              <a:t>’</a:t>
            </a:r>
            <a:r>
              <a:rPr lang="it-IT" sz="2000" dirty="0">
                <a:solidFill>
                  <a:prstClr val="black"/>
                </a:solidFill>
                <a:latin typeface="UniversLTStd-LightCn"/>
                <a:ea typeface="Calibri"/>
                <a:cs typeface="UniversLTStd-LightCn"/>
              </a:rPr>
              <a:t>attività del </a:t>
            </a:r>
            <a:r>
              <a:rPr lang="it-IT" sz="2000" b="1" dirty="0">
                <a:solidFill>
                  <a:srgbClr val="7030A0"/>
                </a:solidFill>
                <a:latin typeface="UniversLTStd-LightCn"/>
                <a:ea typeface="Calibri"/>
                <a:cs typeface="UniversLTStd-LightCn"/>
              </a:rPr>
              <a:t>sistema limbico </a:t>
            </a:r>
            <a:r>
              <a:rPr lang="it-IT" sz="2000" b="1" dirty="0" smtClean="0">
                <a:solidFill>
                  <a:srgbClr val="7030A0"/>
                </a:solidFill>
                <a:latin typeface="UniversLTStd-LightCn"/>
                <a:ea typeface="Calibri"/>
                <a:cs typeface="UniversLTStd-LightCn"/>
              </a:rPr>
              <a:t>i</a:t>
            </a:r>
            <a:r>
              <a:rPr lang="it-IT" sz="2000" dirty="0" smtClean="0">
                <a:solidFill>
                  <a:prstClr val="black"/>
                </a:solidFill>
                <a:latin typeface="UniversLTStd-LightCn"/>
                <a:ea typeface="Calibri"/>
                <a:cs typeface="UniversLTStd-LightCn"/>
              </a:rPr>
              <a:t>nizia  </a:t>
            </a:r>
            <a:r>
              <a:rPr lang="it-IT" sz="2000" dirty="0">
                <a:solidFill>
                  <a:prstClr val="black"/>
                </a:solidFill>
                <a:latin typeface="UniversLTStd-LightCn"/>
                <a:ea typeface="Calibri"/>
                <a:cs typeface="UniversLTStd-LightCn"/>
              </a:rPr>
              <a:t>con </a:t>
            </a:r>
            <a:r>
              <a:rPr lang="it-IT" sz="2000" dirty="0" smtClean="0">
                <a:solidFill>
                  <a:prstClr val="black"/>
                </a:solidFill>
                <a:latin typeface="UniversLTStd-LightCn"/>
                <a:ea typeface="Calibri"/>
                <a:cs typeface="UniversLTStd-LightCn"/>
              </a:rPr>
              <a:t>la pubertà (fra </a:t>
            </a:r>
            <a:r>
              <a:rPr lang="it-IT" sz="2000" dirty="0">
                <a:solidFill>
                  <a:prstClr val="black"/>
                </a:solidFill>
                <a:latin typeface="UniversLTStd-LightCn"/>
                <a:ea typeface="Calibri"/>
                <a:cs typeface="UniversLTStd-LightCn"/>
              </a:rPr>
              <a:t>i 9 e i 12 anni) e matura negli anni successivi. </a:t>
            </a:r>
            <a:r>
              <a:rPr lang="it-IT" sz="2000" dirty="0" smtClean="0">
                <a:solidFill>
                  <a:prstClr val="black"/>
                </a:solidFill>
                <a:latin typeface="UniversLTStd-LightCn"/>
                <a:ea typeface="Calibri"/>
                <a:cs typeface="UniversLTStd-LightCn"/>
              </a:rPr>
              <a:t>                                                                                                         L’attività </a:t>
            </a:r>
            <a:r>
              <a:rPr lang="it-IT" sz="2000" dirty="0">
                <a:solidFill>
                  <a:prstClr val="black"/>
                </a:solidFill>
                <a:latin typeface="UniversLTStd-LightCn"/>
                <a:ea typeface="Calibri"/>
                <a:cs typeface="UniversLTStd-LightCn"/>
              </a:rPr>
              <a:t>della </a:t>
            </a:r>
            <a:r>
              <a:rPr lang="it-IT" sz="2000" b="1" dirty="0">
                <a:solidFill>
                  <a:srgbClr val="007635"/>
                </a:solidFill>
                <a:latin typeface="UniversLTStd-LightCn"/>
                <a:ea typeface="Calibri"/>
                <a:cs typeface="UniversLTStd-LightCn"/>
              </a:rPr>
              <a:t>corteccia prefrontale </a:t>
            </a:r>
            <a:r>
              <a:rPr lang="it-IT" sz="2000" dirty="0">
                <a:solidFill>
                  <a:prstClr val="black"/>
                </a:solidFill>
                <a:latin typeface="UniversLTStd-LightCn"/>
                <a:ea typeface="Calibri"/>
                <a:cs typeface="UniversLTStd-LightCn"/>
              </a:rPr>
              <a:t>raggiunge il pieno sviluppo </a:t>
            </a:r>
            <a:r>
              <a:rPr lang="it-IT" sz="2000" dirty="0" smtClean="0">
                <a:solidFill>
                  <a:prstClr val="black"/>
                </a:solidFill>
                <a:latin typeface="UniversLTStd-LightCn"/>
                <a:ea typeface="Calibri"/>
                <a:cs typeface="UniversLTStd-LightCn"/>
              </a:rPr>
              <a:t>parecchi  anni </a:t>
            </a:r>
            <a:r>
              <a:rPr lang="it-IT" sz="2000" dirty="0">
                <a:solidFill>
                  <a:prstClr val="black"/>
                </a:solidFill>
                <a:latin typeface="UniversLTStd-LightCn"/>
                <a:ea typeface="Calibri"/>
                <a:cs typeface="UniversLTStd-LightCn"/>
              </a:rPr>
              <a:t>più tardi. Il periodo indicato fra le due linee verticali viene </a:t>
            </a:r>
            <a:r>
              <a:rPr lang="it-IT" sz="2000" dirty="0">
                <a:solidFill>
                  <a:prstClr val="black"/>
                </a:solidFill>
                <a:latin typeface="UniversLTStd-LightCn"/>
                <a:cs typeface="UniversLTStd-LightCn"/>
              </a:rPr>
              <a:t>chiamato </a:t>
            </a:r>
            <a:r>
              <a:rPr lang="en-US" sz="2000" dirty="0">
                <a:solidFill>
                  <a:prstClr val="black"/>
                </a:solidFill>
                <a:latin typeface="UniversLTStd-LightCn"/>
                <a:cs typeface="UniversLTStd-LightCn"/>
              </a:rPr>
              <a:t>“</a:t>
            </a:r>
            <a:r>
              <a:rPr lang="it-IT" sz="2000" dirty="0">
                <a:solidFill>
                  <a:prstClr val="black"/>
                </a:solidFill>
                <a:latin typeface="UniversLTStd-LightCn"/>
                <a:cs typeface="UniversLTStd-LightCn"/>
              </a:rPr>
              <a:t>Risk Period»</a:t>
            </a:r>
            <a:br>
              <a:rPr lang="it-IT" sz="2000" dirty="0">
                <a:solidFill>
                  <a:prstClr val="black"/>
                </a:solidFill>
                <a:latin typeface="UniversLTStd-LightCn"/>
                <a:cs typeface="UniversLTStd-LightCn"/>
              </a:rPr>
            </a:br>
            <a:endParaRPr lang="it-IT" sz="2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endParaRPr lang="it-IT" sz="800" dirty="0" smtClean="0">
              <a:solidFill>
                <a:srgbClr val="333333"/>
              </a:solidFill>
              <a:latin typeface="UniversLTStd-Cn"/>
            </a:endParaRPr>
          </a:p>
          <a:p>
            <a:endParaRPr lang="it-IT" sz="800" dirty="0">
              <a:solidFill>
                <a:srgbClr val="333333"/>
              </a:solidFill>
              <a:latin typeface="UniversLTStd-Cn"/>
            </a:endParaRPr>
          </a:p>
          <a:p>
            <a:endParaRPr lang="it-IT" sz="800" dirty="0" smtClean="0">
              <a:solidFill>
                <a:srgbClr val="333333"/>
              </a:solidFill>
              <a:latin typeface="UniversLTStd-Cn"/>
            </a:endParaRPr>
          </a:p>
          <a:p>
            <a:endParaRPr lang="it-IT" sz="800" dirty="0">
              <a:solidFill>
                <a:srgbClr val="333333"/>
              </a:solidFill>
              <a:latin typeface="UniversLTStd-Cn"/>
            </a:endParaRPr>
          </a:p>
          <a:p>
            <a:endParaRPr lang="it-IT" sz="800" dirty="0" smtClean="0">
              <a:solidFill>
                <a:srgbClr val="333333"/>
              </a:solidFill>
              <a:latin typeface="UniversLTStd-Cn"/>
            </a:endParaRPr>
          </a:p>
          <a:p>
            <a:endParaRPr lang="it-IT" sz="800" dirty="0">
              <a:solidFill>
                <a:srgbClr val="333333"/>
              </a:solidFill>
              <a:latin typeface="UniversLTStd-Cn"/>
            </a:endParaRPr>
          </a:p>
          <a:p>
            <a:endParaRPr lang="it-IT" sz="800" dirty="0">
              <a:solidFill>
                <a:srgbClr val="333333"/>
              </a:solidFill>
              <a:latin typeface="UniversLTStd-Cn"/>
            </a:endParaRPr>
          </a:p>
          <a:p>
            <a:pPr marL="0" indent="0">
              <a:buNone/>
            </a:pPr>
            <a:r>
              <a:rPr lang="it-IT" sz="800" dirty="0" smtClean="0">
                <a:solidFill>
                  <a:srgbClr val="333333"/>
                </a:solidFill>
                <a:latin typeface="UniversLTStd-Cn"/>
              </a:rPr>
              <a:t>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it-IT" sz="1100" dirty="0" smtClean="0">
                <a:solidFill>
                  <a:srgbClr val="007635"/>
                </a:solidFill>
                <a:latin typeface="UniversLTStd-Cn"/>
              </a:rPr>
              <a:t> </a:t>
            </a:r>
            <a:r>
              <a:rPr lang="it-IT" sz="1100" b="1" dirty="0" smtClean="0">
                <a:solidFill>
                  <a:srgbClr val="007635"/>
                </a:solidFill>
                <a:latin typeface="UniversLTStd-Cn"/>
              </a:rPr>
              <a:t>Corteccia  prefrontale</a:t>
            </a:r>
            <a:endParaRPr lang="it-IT" sz="1100" b="1" dirty="0">
              <a:solidFill>
                <a:srgbClr val="007635"/>
              </a:solidFill>
              <a:latin typeface="UniversLTStd-Cn"/>
            </a:endParaRPr>
          </a:p>
          <a:p>
            <a:endParaRPr lang="it-IT" sz="800" dirty="0" smtClean="0">
              <a:solidFill>
                <a:srgbClr val="333333"/>
              </a:solidFill>
              <a:latin typeface="UniversLTStd-Cn"/>
            </a:endParaRPr>
          </a:p>
          <a:p>
            <a:pPr marL="0" indent="0">
              <a:buNone/>
            </a:pPr>
            <a:r>
              <a:rPr lang="it-IT" sz="1200" b="1" dirty="0" smtClean="0">
                <a:solidFill>
                  <a:srgbClr val="7030A0"/>
                </a:solidFill>
                <a:latin typeface="UniversLTStd-Cn"/>
              </a:rPr>
              <a:t>Sistema limbico</a:t>
            </a:r>
            <a:endParaRPr lang="it-IT" sz="1200" b="1" dirty="0">
              <a:solidFill>
                <a:srgbClr val="7030A0"/>
              </a:solidFill>
              <a:latin typeface="UniversLTStd-Cn"/>
            </a:endParaRPr>
          </a:p>
          <a:p>
            <a:endParaRPr lang="it-IT" sz="800" dirty="0" smtClean="0">
              <a:solidFill>
                <a:srgbClr val="333333"/>
              </a:solidFill>
              <a:latin typeface="UniversLTStd-Cn"/>
            </a:endParaRPr>
          </a:p>
          <a:p>
            <a:endParaRPr lang="it-IT" sz="800" dirty="0">
              <a:solidFill>
                <a:srgbClr val="333333"/>
              </a:solidFill>
              <a:latin typeface="UniversLTStd-Cn"/>
            </a:endParaRPr>
          </a:p>
          <a:p>
            <a:endParaRPr lang="it-IT" sz="800" dirty="0" smtClean="0">
              <a:solidFill>
                <a:srgbClr val="333333"/>
              </a:solidFill>
              <a:latin typeface="UniversLTStd-Cn"/>
            </a:endParaRPr>
          </a:p>
          <a:p>
            <a:endParaRPr lang="it-IT" sz="800" dirty="0">
              <a:solidFill>
                <a:srgbClr val="333333"/>
              </a:solidFill>
              <a:latin typeface="UniversLTStd-Cn"/>
            </a:endParaRPr>
          </a:p>
          <a:p>
            <a:endParaRPr lang="it-IT" sz="800" dirty="0" smtClean="0">
              <a:solidFill>
                <a:srgbClr val="333333"/>
              </a:solidFill>
              <a:latin typeface="UniversLTStd-Cn"/>
            </a:endParaRPr>
          </a:p>
          <a:p>
            <a:endParaRPr lang="it-IT" sz="800" dirty="0">
              <a:solidFill>
                <a:srgbClr val="333333"/>
              </a:solidFill>
              <a:latin typeface="UniversLTStd-Cn"/>
            </a:endParaRPr>
          </a:p>
          <a:p>
            <a:endParaRPr lang="it-IT" sz="800" dirty="0" smtClean="0">
              <a:solidFill>
                <a:srgbClr val="333333"/>
              </a:solidFill>
              <a:latin typeface="UniversLTStd-Cn"/>
            </a:endParaRPr>
          </a:p>
          <a:p>
            <a:endParaRPr lang="it-IT" sz="800" dirty="0">
              <a:solidFill>
                <a:srgbClr val="333333"/>
              </a:solidFill>
              <a:latin typeface="UniversLTStd-Cn"/>
            </a:endParaRPr>
          </a:p>
          <a:p>
            <a:endParaRPr lang="it-IT" sz="800" dirty="0" smtClean="0">
              <a:solidFill>
                <a:srgbClr val="333333"/>
              </a:solidFill>
              <a:latin typeface="UniversLTStd-Cn"/>
            </a:endParaRPr>
          </a:p>
          <a:p>
            <a:endParaRPr lang="it-IT" sz="800" dirty="0">
              <a:solidFill>
                <a:srgbClr val="333333"/>
              </a:solidFill>
              <a:latin typeface="UniversLTStd-Cn"/>
            </a:endParaRPr>
          </a:p>
          <a:p>
            <a:endParaRPr lang="it-IT" sz="800" dirty="0" smtClean="0">
              <a:solidFill>
                <a:srgbClr val="333333"/>
              </a:solidFill>
              <a:latin typeface="UniversLTStd-Cn"/>
            </a:endParaRPr>
          </a:p>
          <a:p>
            <a:pPr marL="0" indent="0">
              <a:buNone/>
            </a:pPr>
            <a:r>
              <a:rPr lang="it-IT" sz="1000" dirty="0" smtClean="0">
                <a:solidFill>
                  <a:srgbClr val="333333"/>
                </a:solidFill>
                <a:latin typeface="UniversLTStd-Cn"/>
              </a:rPr>
              <a:t>                                                                      Età  0                 5               10              15               20           25             </a:t>
            </a:r>
            <a:r>
              <a:rPr lang="it-IT" sz="1000" dirty="0">
                <a:solidFill>
                  <a:srgbClr val="333333"/>
                </a:solidFill>
                <a:latin typeface="UniversLTStd-Cn"/>
              </a:rPr>
              <a:t>30</a:t>
            </a:r>
            <a:endParaRPr lang="it-IT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522662"/>
            <a:ext cx="4752528" cy="3786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0312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b="1" dirty="0" smtClean="0">
                <a:solidFill>
                  <a:srgbClr val="FF0000"/>
                </a:solidFill>
              </a:rPr>
              <a:t>Lo sviluppo funzionale dell’area limbica è più veloce rispetto alla corteccia prefrontale</a:t>
            </a:r>
            <a:r>
              <a:rPr lang="it-IT" sz="1800" b="1" dirty="0" smtClean="0">
                <a:solidFill>
                  <a:srgbClr val="FF0000"/>
                </a:solidFill>
              </a:rPr>
              <a:t> </a:t>
            </a:r>
            <a:endParaRPr lang="it-IT" sz="1800" b="1" dirty="0">
              <a:solidFill>
                <a:srgbClr val="FF0000"/>
              </a:solidFill>
            </a:endParaRPr>
          </a:p>
        </p:txBody>
      </p:sp>
      <p:pic>
        <p:nvPicPr>
          <p:cNvPr id="4" name="Segnaposto contenuto 3" descr="https://encrypted-tbn0.gstatic.com/images?q=tbn:ANd9GcTRH3A6EFD4lLrdnkA7E8rfsexyLkUhUdxVEiqxZcFUZZ7btZz0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6768752" cy="42484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tangolo 2"/>
          <p:cNvSpPr/>
          <p:nvPr/>
        </p:nvSpPr>
        <p:spPr>
          <a:xfrm rot="19664760">
            <a:off x="2123728" y="3238114"/>
            <a:ext cx="3072802" cy="558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b="1" dirty="0" smtClean="0">
                <a:solidFill>
                  <a:srgbClr val="FF0000"/>
                </a:solidFill>
                <a:ea typeface="Calibri"/>
                <a:cs typeface="Times New Roman"/>
              </a:rPr>
              <a:t>      </a:t>
            </a:r>
            <a:r>
              <a:rPr lang="it-IT" sz="2800" b="1" dirty="0" smtClean="0">
                <a:solidFill>
                  <a:srgbClr val="C00000"/>
                </a:solidFill>
                <a:ea typeface="Calibri"/>
                <a:cs typeface="Times New Roman"/>
              </a:rPr>
              <a:t>    Risk </a:t>
            </a:r>
            <a:r>
              <a:rPr lang="it-IT" sz="2800" b="1" dirty="0">
                <a:solidFill>
                  <a:srgbClr val="C00000"/>
                </a:solidFill>
                <a:ea typeface="Calibri"/>
                <a:cs typeface="Times New Roman"/>
              </a:rPr>
              <a:t>period</a:t>
            </a:r>
            <a:endParaRPr lang="it-IT" sz="28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708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it-IT" sz="4000" b="1" dirty="0" smtClean="0">
                <a:solidFill>
                  <a:srgbClr val="FF0000"/>
                </a:solidFill>
              </a:rPr>
              <a:t>Corteccia prefrontale e tronco encefalico        </a:t>
            </a:r>
            <a:r>
              <a:rPr lang="it-IT" sz="2800" b="1" dirty="0" smtClean="0">
                <a:solidFill>
                  <a:srgbClr val="FF0000"/>
                </a:solidFill>
              </a:rPr>
              <a:t>                      </a:t>
            </a:r>
            <a:br>
              <a:rPr lang="it-IT" sz="2800" b="1" dirty="0" smtClean="0">
                <a:solidFill>
                  <a:srgbClr val="FF0000"/>
                </a:solidFill>
              </a:rPr>
            </a:br>
            <a:r>
              <a:rPr lang="it-IT" sz="2800" b="1" dirty="0" smtClean="0">
                <a:solidFill>
                  <a:srgbClr val="FF0000"/>
                </a:solidFill>
              </a:rPr>
              <a:t> Sperimentazione di indebolimento delle connessioni 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2000" dirty="0" smtClean="0">
                <a:solidFill>
                  <a:prstClr val="black"/>
                </a:solidFill>
              </a:rPr>
              <a:t>Alcuni </a:t>
            </a:r>
            <a:r>
              <a:rPr lang="en-US" sz="2000" dirty="0">
                <a:solidFill>
                  <a:prstClr val="black"/>
                </a:solidFill>
              </a:rPr>
              <a:t>studi </a:t>
            </a:r>
            <a:r>
              <a:rPr lang="en-US" sz="2000" dirty="0" smtClean="0">
                <a:solidFill>
                  <a:prstClr val="black"/>
                </a:solidFill>
              </a:rPr>
              <a:t>sperimentali  hanno </a:t>
            </a:r>
            <a:r>
              <a:rPr lang="en-US" sz="2000" dirty="0">
                <a:solidFill>
                  <a:prstClr val="black"/>
                </a:solidFill>
              </a:rPr>
              <a:t>coinvolto la corteccia prefrontale nel controllo del comportamento </a:t>
            </a:r>
            <a:r>
              <a:rPr lang="en-US" sz="2000" dirty="0" smtClean="0">
                <a:solidFill>
                  <a:prstClr val="black"/>
                </a:solidFill>
              </a:rPr>
              <a:t>sociale </a:t>
            </a:r>
            <a:r>
              <a:rPr lang="it-IT" sz="1800" dirty="0">
                <a:solidFill>
                  <a:srgbClr val="323232"/>
                </a:solidFill>
                <a:latin typeface="arial"/>
              </a:rPr>
              <a:t>(</a:t>
            </a:r>
            <a:r>
              <a:rPr lang="it-IT" sz="1800" i="1" dirty="0">
                <a:solidFill>
                  <a:srgbClr val="323232"/>
                </a:solidFill>
                <a:latin typeface="arial"/>
              </a:rPr>
              <a:t>Nature Neuroscience (2017 </a:t>
            </a:r>
            <a:r>
              <a:rPr lang="en-US" sz="1800" dirty="0">
                <a:solidFill>
                  <a:prstClr val="black"/>
                </a:solidFill>
              </a:rPr>
              <a:t>doi:10.1038/nn.4470</a:t>
            </a:r>
            <a:r>
              <a:rPr lang="it-IT" sz="1800" i="1" dirty="0">
                <a:solidFill>
                  <a:srgbClr val="323232"/>
                </a:solidFill>
                <a:latin typeface="arial"/>
              </a:rPr>
              <a:t> </a:t>
            </a:r>
            <a:r>
              <a:rPr lang="it-IT" sz="1800" i="1" dirty="0" smtClean="0">
                <a:solidFill>
                  <a:srgbClr val="323232"/>
                </a:solidFill>
                <a:latin typeface="arial"/>
              </a:rPr>
              <a:t>).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it-IT" sz="1800" dirty="0">
                <a:solidFill>
                  <a:srgbClr val="323232"/>
                </a:solidFill>
                <a:latin typeface="arial"/>
              </a:rPr>
              <a:t>In topi </a:t>
            </a:r>
            <a:r>
              <a:rPr lang="it-IT" sz="1800" dirty="0" smtClean="0">
                <a:solidFill>
                  <a:srgbClr val="323232"/>
                </a:solidFill>
                <a:latin typeface="arial"/>
              </a:rPr>
              <a:t> (sperimentalmente) diventate vittime </a:t>
            </a:r>
            <a:r>
              <a:rPr lang="it-IT" sz="1800" dirty="0">
                <a:solidFill>
                  <a:srgbClr val="323232"/>
                </a:solidFill>
                <a:latin typeface="arial"/>
              </a:rPr>
              <a:t>di ‘bullismo</a:t>
            </a:r>
            <a:r>
              <a:rPr lang="it-IT" sz="1800" dirty="0" smtClean="0">
                <a:solidFill>
                  <a:srgbClr val="323232"/>
                </a:solidFill>
                <a:latin typeface="arial"/>
              </a:rPr>
              <a:t>’.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</a:p>
          <a:p>
            <a:pPr marL="0" lvl="0" indent="0">
              <a:buNone/>
            </a:pPr>
            <a:endParaRPr lang="en-US" sz="20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it-IT" sz="1800" dirty="0" smtClean="0">
                <a:solidFill>
                  <a:srgbClr val="323232"/>
                </a:solidFill>
                <a:latin typeface="arial"/>
              </a:rPr>
              <a:t>- Si </a:t>
            </a:r>
            <a:r>
              <a:rPr lang="it-IT" sz="1800" dirty="0">
                <a:solidFill>
                  <a:srgbClr val="323232"/>
                </a:solidFill>
                <a:latin typeface="arial"/>
              </a:rPr>
              <a:t>è dimostrato un </a:t>
            </a:r>
            <a:r>
              <a:rPr lang="it-IT" sz="1800" i="1" dirty="0">
                <a:solidFill>
                  <a:srgbClr val="323232"/>
                </a:solidFill>
                <a:latin typeface="arial"/>
              </a:rPr>
              <a:t>indebolimento delle connessioni nervose che collegano la corteccia prefrontale con il tronco encefalico.</a:t>
            </a:r>
          </a:p>
          <a:p>
            <a:pPr lvl="0"/>
            <a:endParaRPr lang="it-IT" sz="1800" i="1" dirty="0">
              <a:solidFill>
                <a:srgbClr val="323232"/>
              </a:solidFill>
              <a:latin typeface="arial"/>
            </a:endParaRPr>
          </a:p>
          <a:p>
            <a:pPr marL="0" lvl="0" indent="0">
              <a:buNone/>
            </a:pPr>
            <a:r>
              <a:rPr lang="en-US" sz="2000" dirty="0" smtClean="0">
                <a:solidFill>
                  <a:prstClr val="black"/>
                </a:solidFill>
              </a:rPr>
              <a:t>                                                                </a:t>
            </a:r>
          </a:p>
          <a:p>
            <a:pPr marL="0" lvl="0" indent="0">
              <a:buNone/>
            </a:pPr>
            <a:r>
              <a:rPr lang="it-IT" sz="1800" dirty="0" smtClean="0">
                <a:solidFill>
                  <a:srgbClr val="323232"/>
                </a:solidFill>
                <a:latin typeface="arial"/>
              </a:rPr>
              <a:t>      </a:t>
            </a:r>
          </a:p>
          <a:p>
            <a:pPr marL="0" indent="0">
              <a:buNone/>
            </a:pPr>
            <a:r>
              <a:rPr lang="it-IT" sz="1800" dirty="0" smtClean="0">
                <a:solidFill>
                  <a:srgbClr val="323232"/>
                </a:solidFill>
                <a:latin typeface="arial"/>
              </a:rPr>
              <a:t>- Si è registrata una incapacità di reazioni di difesa legate </a:t>
            </a:r>
            <a:r>
              <a:rPr lang="it-IT" sz="1800" dirty="0">
                <a:solidFill>
                  <a:srgbClr val="323232"/>
                </a:solidFill>
                <a:latin typeface="arial"/>
              </a:rPr>
              <a:t>alla paura </a:t>
            </a:r>
            <a:r>
              <a:rPr lang="it-IT" sz="1800" dirty="0" smtClean="0">
                <a:solidFill>
                  <a:srgbClr val="323232"/>
                </a:solidFill>
                <a:latin typeface="arial"/>
              </a:rPr>
              <a:t>che ha </a:t>
            </a:r>
            <a:r>
              <a:rPr lang="it-IT" sz="1800" dirty="0">
                <a:solidFill>
                  <a:srgbClr val="323232"/>
                </a:solidFill>
                <a:latin typeface="arial"/>
              </a:rPr>
              <a:t>reso i </a:t>
            </a:r>
            <a:r>
              <a:rPr lang="it-IT" sz="1800" dirty="0" smtClean="0">
                <a:solidFill>
                  <a:srgbClr val="323232"/>
                </a:solidFill>
                <a:latin typeface="arial"/>
              </a:rPr>
              <a:t>topi timorosi di fronte alle offese (il rovescio dell’adolescenza).</a:t>
            </a:r>
          </a:p>
          <a:p>
            <a:pPr marL="0" indent="0">
              <a:buNone/>
            </a:pPr>
            <a:endParaRPr lang="it-IT" sz="1800" dirty="0" smtClean="0">
              <a:solidFill>
                <a:srgbClr val="323232"/>
              </a:solidFill>
              <a:latin typeface="arial"/>
            </a:endParaRPr>
          </a:p>
          <a:p>
            <a:pPr marL="0" indent="0">
              <a:buNone/>
            </a:pPr>
            <a:r>
              <a:rPr lang="it-IT" sz="1800" dirty="0" smtClean="0">
                <a:solidFill>
                  <a:srgbClr val="323232"/>
                </a:solidFill>
                <a:latin typeface="arial"/>
              </a:rPr>
              <a:t>- Stessi </a:t>
            </a:r>
            <a:r>
              <a:rPr lang="it-IT" sz="1800" dirty="0">
                <a:solidFill>
                  <a:srgbClr val="323232"/>
                </a:solidFill>
                <a:latin typeface="arial"/>
              </a:rPr>
              <a:t>comportamenti </a:t>
            </a:r>
            <a:r>
              <a:rPr lang="it-IT" sz="1800" dirty="0" smtClean="0">
                <a:solidFill>
                  <a:srgbClr val="323232"/>
                </a:solidFill>
                <a:latin typeface="arial"/>
              </a:rPr>
              <a:t> </a:t>
            </a:r>
            <a:r>
              <a:rPr lang="it-IT" sz="1800" dirty="0">
                <a:solidFill>
                  <a:srgbClr val="323232"/>
                </a:solidFill>
                <a:latin typeface="arial"/>
              </a:rPr>
              <a:t>in topi normali </a:t>
            </a:r>
            <a:r>
              <a:rPr lang="it-IT" sz="1800" dirty="0" smtClean="0">
                <a:solidFill>
                  <a:srgbClr val="323232"/>
                </a:solidFill>
                <a:latin typeface="arial"/>
              </a:rPr>
              <a:t>con la  </a:t>
            </a:r>
            <a:r>
              <a:rPr lang="it-IT" sz="1800" dirty="0">
                <a:solidFill>
                  <a:srgbClr val="323232"/>
                </a:solidFill>
                <a:latin typeface="arial"/>
              </a:rPr>
              <a:t>somministrazione di farmaci in grado di </a:t>
            </a:r>
            <a:r>
              <a:rPr lang="it-IT" sz="1800" dirty="0" smtClean="0">
                <a:solidFill>
                  <a:srgbClr val="323232"/>
                </a:solidFill>
                <a:latin typeface="arial"/>
              </a:rPr>
              <a:t>allentare/bloccare </a:t>
            </a:r>
            <a:r>
              <a:rPr lang="it-IT" sz="1800" dirty="0">
                <a:solidFill>
                  <a:srgbClr val="323232"/>
                </a:solidFill>
                <a:latin typeface="arial"/>
              </a:rPr>
              <a:t>le connessioni tra corteccia prefrontale e tronco encefalico</a:t>
            </a:r>
            <a:r>
              <a:rPr lang="it-IT" sz="1800" dirty="0" smtClean="0">
                <a:solidFill>
                  <a:srgbClr val="323232"/>
                </a:solidFill>
                <a:latin typeface="arial"/>
              </a:rPr>
              <a:t>.</a:t>
            </a:r>
            <a:endParaRPr lang="it-IT" sz="1800" dirty="0">
              <a:solidFill>
                <a:srgbClr val="323232"/>
              </a:solidFill>
              <a:latin typeface="arial"/>
            </a:endParaRPr>
          </a:p>
        </p:txBody>
      </p:sp>
      <p:pic>
        <p:nvPicPr>
          <p:cNvPr id="4" name="irc_ilrp_mut" descr="https://encrypted-tbn0.gstatic.com/images?q=tbn:ANd9GcQ2tMl8ePFJW1RGEnqZ2T16Lo8aFnJQ-3nonpIPUhLQfCiXQa3nz88LSOQS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176972"/>
            <a:ext cx="2808312" cy="7920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1567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Legame fra pubertà e sistema limbico 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68552"/>
          </a:xfrm>
        </p:spPr>
        <p:txBody>
          <a:bodyPr>
            <a:noAutofit/>
          </a:bodyPr>
          <a:lstStyle/>
          <a:p>
            <a:r>
              <a:rPr lang="it-IT" sz="2800" dirty="0" smtClean="0"/>
              <a:t>L’inizio della e maturazione del sistema limbico è strettamente legato all’inizio della pubertà.</a:t>
            </a:r>
          </a:p>
          <a:p>
            <a:r>
              <a:rPr lang="it-IT" sz="2800" dirty="0" smtClean="0"/>
              <a:t>L’anticipazione della pubertà che si è verificata in tutti i popoli comporta una anticipazione dell’attività del sistema limbico e quindi del mondo emozionale.</a:t>
            </a:r>
          </a:p>
          <a:p>
            <a:pPr marL="0" indent="0" algn="ctr">
              <a:buNone/>
            </a:pPr>
            <a:r>
              <a:rPr lang="it-IT" sz="2800" dirty="0" smtClean="0"/>
              <a:t> </a:t>
            </a:r>
          </a:p>
          <a:p>
            <a:pPr marL="0" indent="0" algn="ctr">
              <a:buNone/>
            </a:pPr>
            <a:r>
              <a:rPr lang="it-IT" sz="2800" b="1" dirty="0" smtClean="0">
                <a:solidFill>
                  <a:srgbClr val="FF0000"/>
                </a:solidFill>
              </a:rPr>
              <a:t>Età del menarca in Italia</a:t>
            </a:r>
          </a:p>
          <a:p>
            <a:pPr marL="0" indent="0" algn="ctr">
              <a:buNone/>
            </a:pPr>
            <a:r>
              <a:rPr lang="it-IT" sz="2800" b="1" dirty="0" smtClean="0">
                <a:solidFill>
                  <a:srgbClr val="FF0000"/>
                </a:solidFill>
                <a:ea typeface="+mj-ea"/>
                <a:cs typeface="+mj-cs"/>
              </a:rPr>
              <a:t>1800: 18  anni   </a:t>
            </a:r>
          </a:p>
          <a:p>
            <a:pPr marL="0" indent="0" algn="ctr">
              <a:buNone/>
            </a:pPr>
            <a:r>
              <a:rPr lang="it-IT" sz="2800" b="1" dirty="0" smtClean="0">
                <a:solidFill>
                  <a:srgbClr val="FF0000"/>
                </a:solidFill>
                <a:ea typeface="+mj-ea"/>
                <a:cs typeface="+mj-cs"/>
              </a:rPr>
              <a:t>  1900: 15.5 anni   </a:t>
            </a:r>
          </a:p>
          <a:p>
            <a:pPr marL="0" indent="0" algn="ctr">
              <a:buNone/>
            </a:pPr>
            <a:r>
              <a:rPr lang="it-IT" sz="2800" b="1" dirty="0" smtClean="0">
                <a:solidFill>
                  <a:srgbClr val="FF0000"/>
                </a:solidFill>
                <a:ea typeface="+mj-ea"/>
                <a:cs typeface="+mj-cs"/>
              </a:rPr>
              <a:t>  2013: 11.4 anni</a:t>
            </a:r>
            <a:endParaRPr lang="it-IT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5832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it-IT" sz="2800" b="1" dirty="0" smtClean="0">
                <a:solidFill>
                  <a:srgbClr val="FF0000"/>
                </a:solidFill>
              </a:rPr>
              <a:t>  </a:t>
            </a:r>
            <a:r>
              <a:rPr lang="it-IT" sz="4000" b="1" dirty="0" smtClean="0">
                <a:solidFill>
                  <a:srgbClr val="FF0000"/>
                </a:solidFill>
              </a:rPr>
              <a:t>Una riflessione preliminare</a:t>
            </a:r>
            <a:r>
              <a:rPr lang="it-IT" sz="2800" b="1" dirty="0">
                <a:solidFill>
                  <a:srgbClr val="FF0000"/>
                </a:solidFill>
              </a:rPr>
              <a:t/>
            </a:r>
            <a:br>
              <a:rPr lang="it-IT" sz="2800" b="1" dirty="0">
                <a:solidFill>
                  <a:srgbClr val="FF0000"/>
                </a:solidFill>
              </a:rPr>
            </a:br>
            <a:r>
              <a:rPr lang="it-IT" sz="2800" b="1" dirty="0" smtClean="0">
                <a:solidFill>
                  <a:srgbClr val="FF0000"/>
                </a:solidFill>
              </a:rPr>
              <a:t>Gli adolescenti e noi pediatri</a:t>
            </a:r>
            <a:endParaRPr lang="it-IT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188641"/>
            <a:ext cx="2448272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it-IT" dirty="0" smtClean="0">
              <a:solidFill>
                <a:srgbClr val="FF0000"/>
              </a:solidFill>
              <a:latin typeface="UniversLTStd-Cn"/>
            </a:endParaRPr>
          </a:p>
          <a:p>
            <a:pPr marL="0" indent="0" algn="ctr">
              <a:buNone/>
            </a:pPr>
            <a:r>
              <a:rPr lang="it-IT" sz="8000" b="1" dirty="0" smtClean="0">
                <a:solidFill>
                  <a:schemeClr val="accent1">
                    <a:lumMod val="75000"/>
                  </a:schemeClr>
                </a:solidFill>
                <a:latin typeface="UniversLTStd-Cn"/>
              </a:rPr>
              <a:t>Gran parte dei colleghi riferisce che la richiesta di occuparsi di adolescenti nell’ambulatorio dei pediatra di famiglia è modesta</a:t>
            </a:r>
          </a:p>
          <a:p>
            <a:pPr marL="0" indent="0">
              <a:buNone/>
            </a:pPr>
            <a:endParaRPr lang="it-IT" sz="9600" dirty="0" smtClean="0">
              <a:latin typeface="UniversLTStd-Cn"/>
            </a:endParaRPr>
          </a:p>
          <a:p>
            <a:pPr marL="0" indent="0">
              <a:buNone/>
            </a:pPr>
            <a:r>
              <a:rPr lang="it-IT" sz="7200" dirty="0" smtClean="0">
                <a:latin typeface="UniversLTStd-Cn"/>
              </a:rPr>
              <a:t> -   La competenza pediatrica finisce a 14 anni e quindi </a:t>
            </a: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 la richiesta </a:t>
            </a:r>
            <a:r>
              <a:rPr lang="it-IT" sz="7200" dirty="0">
                <a:solidFill>
                  <a:prstClr val="black"/>
                </a:solidFill>
                <a:latin typeface="UniversLTStd-Cn"/>
              </a:rPr>
              <a:t>di </a:t>
            </a: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aiuto  </a:t>
            </a:r>
          </a:p>
          <a:p>
            <a:pPr marL="0" indent="0">
              <a:buNone/>
            </a:pPr>
            <a:r>
              <a:rPr lang="it-IT" sz="7200" dirty="0">
                <a:solidFill>
                  <a:prstClr val="black"/>
                </a:solidFill>
                <a:latin typeface="UniversLTStd-Cn"/>
              </a:rPr>
              <a:t> </a:t>
            </a: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      è </a:t>
            </a:r>
            <a:r>
              <a:rPr lang="it-IT" sz="7200" dirty="0">
                <a:solidFill>
                  <a:prstClr val="black"/>
                </a:solidFill>
                <a:latin typeface="UniversLTStd-Cn"/>
              </a:rPr>
              <a:t>di </a:t>
            </a: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ragazzi sono vicini ma non ancora in adolescenza (12-18 anni).       </a:t>
            </a:r>
          </a:p>
          <a:p>
            <a:pPr marL="0" indent="0">
              <a:buNone/>
            </a:pPr>
            <a:endParaRPr lang="it-IT" sz="7200" dirty="0" smtClean="0">
              <a:solidFill>
                <a:prstClr val="black"/>
              </a:solidFill>
              <a:latin typeface="UniversLTStd-Cn"/>
            </a:endParaRPr>
          </a:p>
          <a:p>
            <a:pPr lvl="0">
              <a:buFontTx/>
              <a:buChar char="-"/>
            </a:pP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 Qualche </a:t>
            </a:r>
            <a:r>
              <a:rPr lang="it-IT" sz="7200" dirty="0">
                <a:solidFill>
                  <a:prstClr val="black"/>
                </a:solidFill>
                <a:latin typeface="UniversLTStd-Cn"/>
              </a:rPr>
              <a:t>attenzione a </a:t>
            </a: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questi problemi  viene  dalle femmine: acne, salute </a:t>
            </a:r>
            <a:r>
              <a:rPr lang="it-IT" sz="7200" dirty="0">
                <a:solidFill>
                  <a:prstClr val="black"/>
                </a:solidFill>
                <a:latin typeface="UniversLTStd-Cn"/>
              </a:rPr>
              <a:t>sessuale e </a:t>
            </a: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riproduttiva, gravidanze precoci (2500 under 18.7 ogni 1000).</a:t>
            </a:r>
            <a:endParaRPr lang="it-IT" sz="7200" dirty="0">
              <a:solidFill>
                <a:prstClr val="black"/>
              </a:solidFill>
              <a:latin typeface="UniversLTStd-Cn"/>
            </a:endParaRPr>
          </a:p>
          <a:p>
            <a:pPr marL="0" lvl="0" indent="0">
              <a:buNone/>
            </a:pPr>
            <a:r>
              <a:rPr lang="it-IT" sz="7200" dirty="0">
                <a:solidFill>
                  <a:prstClr val="black"/>
                </a:solidFill>
                <a:latin typeface="UniversLTStd-Cn"/>
              </a:rPr>
              <a:t>      </a:t>
            </a:r>
            <a:endParaRPr lang="it-IT" sz="7200" dirty="0" smtClean="0">
              <a:solidFill>
                <a:prstClr val="black"/>
              </a:solidFill>
              <a:latin typeface="UniversLTStd-Cn"/>
            </a:endParaRPr>
          </a:p>
          <a:p>
            <a:pPr marL="0" lvl="0" indent="0">
              <a:buNone/>
            </a:pP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-     I </a:t>
            </a:r>
            <a:r>
              <a:rPr lang="it-IT" sz="7200" dirty="0">
                <a:solidFill>
                  <a:prstClr val="black"/>
                </a:solidFill>
                <a:latin typeface="UniversLTStd-Cn"/>
              </a:rPr>
              <a:t>maschi hanno un profilo di rischio più lontano nel tempo </a:t>
            </a: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 oltre i 14 anni: </a:t>
            </a:r>
          </a:p>
          <a:p>
            <a:pPr marL="0" lvl="0" indent="0">
              <a:buNone/>
            </a:pPr>
            <a:r>
              <a:rPr lang="it-IT" sz="7200" dirty="0">
                <a:solidFill>
                  <a:prstClr val="black"/>
                </a:solidFill>
                <a:latin typeface="UniversLTStd-Cn"/>
              </a:rPr>
              <a:t> </a:t>
            </a: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     alcol</a:t>
            </a:r>
            <a:r>
              <a:rPr lang="it-IT" sz="7200" dirty="0">
                <a:solidFill>
                  <a:prstClr val="black"/>
                </a:solidFill>
                <a:latin typeface="UniversLTStd-Cn"/>
              </a:rPr>
              <a:t>, </a:t>
            </a: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tabacco</a:t>
            </a:r>
            <a:r>
              <a:rPr lang="it-IT" sz="7200" dirty="0">
                <a:solidFill>
                  <a:prstClr val="black"/>
                </a:solidFill>
                <a:latin typeface="UniversLTStd-Cn"/>
              </a:rPr>
              <a:t>, </a:t>
            </a: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droghe</a:t>
            </a:r>
            <a:r>
              <a:rPr lang="it-IT" sz="7200" dirty="0">
                <a:solidFill>
                  <a:prstClr val="black"/>
                </a:solidFill>
                <a:latin typeface="UniversLTStd-Cn"/>
              </a:rPr>
              <a:t>, gioco, privazione di </a:t>
            </a: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sonno.  </a:t>
            </a:r>
          </a:p>
          <a:p>
            <a:pPr marL="0" lvl="0" indent="0">
              <a:buNone/>
            </a:pPr>
            <a:r>
              <a:rPr lang="it-IT" sz="7200" dirty="0">
                <a:solidFill>
                  <a:prstClr val="black"/>
                </a:solidFill>
                <a:latin typeface="UniversLTStd-Cn"/>
              </a:rPr>
              <a:t> </a:t>
            </a: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      </a:t>
            </a:r>
          </a:p>
          <a:p>
            <a:pPr marL="0" lvl="0" indent="0">
              <a:buNone/>
            </a:pP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-     Nei consultori  giovani la richiesta è modesta ed è fatta da 1 maschio ogni   </a:t>
            </a:r>
          </a:p>
          <a:p>
            <a:pPr marL="0" lvl="0" indent="0">
              <a:buNone/>
            </a:pPr>
            <a:r>
              <a:rPr lang="it-IT" sz="7200" dirty="0">
                <a:solidFill>
                  <a:prstClr val="black"/>
                </a:solidFill>
                <a:latin typeface="UniversLTStd-Cn"/>
              </a:rPr>
              <a:t> </a:t>
            </a: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10 femmine.                          </a:t>
            </a:r>
            <a:endParaRPr lang="it-IT" sz="7200" dirty="0">
              <a:solidFill>
                <a:prstClr val="black"/>
              </a:solidFill>
              <a:latin typeface="UniversLTStd-Cn"/>
            </a:endParaRPr>
          </a:p>
          <a:p>
            <a:pPr marL="0" indent="0">
              <a:buNone/>
            </a:pP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                                                                               </a:t>
            </a:r>
          </a:p>
          <a:p>
            <a:pPr marL="0" lvl="0" indent="0">
              <a:buNone/>
            </a:pP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I genitori sono abituati a pensare al pediatra come il dottore delle malattie anche piccole ma </a:t>
            </a:r>
            <a:r>
              <a:rPr lang="it-IT" sz="7200" dirty="0">
                <a:solidFill>
                  <a:prstClr val="black"/>
                </a:solidFill>
                <a:latin typeface="UniversLTStd-Cn"/>
              </a:rPr>
              <a:t>non dei </a:t>
            </a: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malesseri</a:t>
            </a:r>
            <a:endParaRPr lang="it-IT" sz="7200" dirty="0">
              <a:solidFill>
                <a:prstClr val="black"/>
              </a:solidFill>
              <a:latin typeface="UniversLTStd-Cn"/>
            </a:endParaRPr>
          </a:p>
          <a:p>
            <a:pPr>
              <a:buFontTx/>
              <a:buChar char="-"/>
            </a:pPr>
            <a:endParaRPr lang="it-IT" sz="7200" dirty="0" smtClean="0">
              <a:solidFill>
                <a:prstClr val="black"/>
              </a:solidFill>
              <a:latin typeface="UniversLTStd-Cn"/>
            </a:endParaRPr>
          </a:p>
          <a:p>
            <a:pPr marL="0" indent="0">
              <a:buNone/>
            </a:pPr>
            <a:r>
              <a:rPr lang="it-IT" sz="7200" dirty="0">
                <a:solidFill>
                  <a:prstClr val="black"/>
                </a:solidFill>
                <a:latin typeface="UniversLTStd-Cn"/>
              </a:rPr>
              <a:t> </a:t>
            </a:r>
            <a:r>
              <a:rPr lang="it-IT" sz="7200" dirty="0" smtClean="0">
                <a:solidFill>
                  <a:prstClr val="black"/>
                </a:solidFill>
                <a:latin typeface="UniversLTStd-Cn"/>
              </a:rPr>
              <a:t>     </a:t>
            </a:r>
            <a:endParaRPr lang="it-IT" sz="7200" dirty="0" smtClean="0">
              <a:latin typeface="UniversLTStd-Cn"/>
            </a:endParaRPr>
          </a:p>
          <a:p>
            <a:pPr marL="0" indent="0">
              <a:buNone/>
            </a:pPr>
            <a:r>
              <a:rPr lang="it-IT" sz="7200" dirty="0" smtClean="0">
                <a:latin typeface="UniversLTStd-Cn"/>
              </a:rPr>
              <a:t> </a:t>
            </a:r>
            <a:endParaRPr lang="it-IT" sz="7200" dirty="0"/>
          </a:p>
        </p:txBody>
      </p:sp>
    </p:spTree>
    <p:extLst>
      <p:ext uri="{BB962C8B-B14F-4D97-AF65-F5344CB8AC3E}">
        <p14:creationId xmlns:p14="http://schemas.microsoft.com/office/powerpoint/2010/main" xmlns="" val="34007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00808"/>
          </a:xfrm>
        </p:spPr>
        <p:txBody>
          <a:bodyPr>
            <a:normAutofit fontScale="90000"/>
          </a:bodyPr>
          <a:lstStyle/>
          <a:p>
            <a:r>
              <a:rPr lang="it-IT" sz="2800" b="1" dirty="0" smtClean="0">
                <a:solidFill>
                  <a:srgbClr val="FF0000"/>
                </a:solidFill>
              </a:rPr>
              <a:t/>
            </a:r>
            <a:br>
              <a:rPr lang="it-IT" sz="2800" b="1" dirty="0" smtClean="0">
                <a:solidFill>
                  <a:srgbClr val="FF0000"/>
                </a:solidFill>
              </a:rPr>
            </a:br>
            <a:r>
              <a:rPr lang="it-IT" sz="2800" b="1" dirty="0">
                <a:solidFill>
                  <a:srgbClr val="FF0000"/>
                </a:solidFill>
              </a:rPr>
              <a:t/>
            </a:r>
            <a:br>
              <a:rPr lang="it-IT" sz="2800" b="1" dirty="0">
                <a:solidFill>
                  <a:srgbClr val="FF0000"/>
                </a:solidFill>
              </a:rPr>
            </a:br>
            <a:r>
              <a:rPr lang="it-IT" sz="2800" b="1" i="1" dirty="0" smtClean="0">
                <a:solidFill>
                  <a:srgbClr val="FF0000"/>
                </a:solidFill>
              </a:rPr>
              <a:t>M</a:t>
            </a:r>
            <a:r>
              <a:rPr lang="it-IT" sz="2800" b="1" dirty="0" smtClean="0">
                <a:solidFill>
                  <a:srgbClr val="FF0000"/>
                </a:solidFill>
              </a:rPr>
              <a:t>aturazione piscologica e pubertà si sono sempre più separati negli anni.                                                                                       </a:t>
            </a:r>
            <a:br>
              <a:rPr lang="it-IT" sz="2800" b="1" dirty="0" smtClean="0">
                <a:solidFill>
                  <a:srgbClr val="FF0000"/>
                </a:solidFill>
              </a:rPr>
            </a:br>
            <a:r>
              <a:rPr lang="it-IT" sz="2800" b="1" dirty="0" smtClean="0">
                <a:solidFill>
                  <a:srgbClr val="FF0000"/>
                </a:solidFill>
              </a:rPr>
              <a:t/>
            </a:r>
            <a:br>
              <a:rPr lang="it-IT" sz="2800" b="1" dirty="0" smtClean="0">
                <a:solidFill>
                  <a:srgbClr val="FF0000"/>
                </a:solidFill>
              </a:rPr>
            </a:br>
            <a:endParaRPr lang="it-IT" sz="2200" b="1" dirty="0">
              <a:solidFill>
                <a:schemeClr val="tx2"/>
              </a:solidFill>
            </a:endParaRPr>
          </a:p>
        </p:txBody>
      </p:sp>
      <p:pic>
        <p:nvPicPr>
          <p:cNvPr id="4" name="irc_mi" descr="Risultati immagini per Giedd adolescent risk period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200800" cy="475252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ttangolo 2"/>
          <p:cNvSpPr/>
          <p:nvPr/>
        </p:nvSpPr>
        <p:spPr>
          <a:xfrm rot="5400000">
            <a:off x="4498695" y="3151552"/>
            <a:ext cx="1728194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b="1" dirty="0">
                <a:solidFill>
                  <a:srgbClr val="FF0000"/>
                </a:solidFill>
                <a:ea typeface="Calibri"/>
                <a:cs typeface="Times New Roman"/>
              </a:rPr>
              <a:t>Risk period</a:t>
            </a:r>
            <a:r>
              <a:rPr lang="it-IT" dirty="0">
                <a:ea typeface="Calibri"/>
                <a:cs typeface="Times New Roman"/>
              </a:rPr>
              <a:t> </a:t>
            </a:r>
          </a:p>
        </p:txBody>
      </p:sp>
      <p:sp>
        <p:nvSpPr>
          <p:cNvPr id="5" name="Rettangolo 4"/>
          <p:cNvSpPr/>
          <p:nvPr/>
        </p:nvSpPr>
        <p:spPr>
          <a:xfrm>
            <a:off x="755576" y="2905780"/>
            <a:ext cx="784887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2200" b="1" dirty="0" smtClean="0">
              <a:solidFill>
                <a:srgbClr val="1F497D"/>
              </a:solidFill>
              <a:ea typeface="+mj-ea"/>
              <a:cs typeface="+mj-cs"/>
            </a:endParaRPr>
          </a:p>
          <a:p>
            <a:endParaRPr lang="it-IT" sz="2200" b="1" dirty="0">
              <a:solidFill>
                <a:srgbClr val="1F497D"/>
              </a:solidFill>
              <a:ea typeface="+mj-ea"/>
              <a:cs typeface="+mj-cs"/>
            </a:endParaRPr>
          </a:p>
          <a:p>
            <a:endParaRPr lang="it-IT" sz="2200" b="1" dirty="0" smtClean="0">
              <a:solidFill>
                <a:srgbClr val="1F497D"/>
              </a:solidFill>
              <a:ea typeface="+mj-ea"/>
              <a:cs typeface="+mj-cs"/>
            </a:endParaRPr>
          </a:p>
          <a:p>
            <a:endParaRPr lang="it-IT" sz="2200" b="1" dirty="0">
              <a:solidFill>
                <a:srgbClr val="1F497D"/>
              </a:solidFill>
              <a:ea typeface="+mj-ea"/>
              <a:cs typeface="+mj-cs"/>
            </a:endParaRPr>
          </a:p>
          <a:p>
            <a:endParaRPr lang="it-IT" sz="2200" b="1" dirty="0" smtClean="0">
              <a:solidFill>
                <a:srgbClr val="1F497D"/>
              </a:solidFill>
              <a:ea typeface="+mj-ea"/>
              <a:cs typeface="+mj-cs"/>
            </a:endParaRPr>
          </a:p>
          <a:p>
            <a:endParaRPr lang="it-IT" sz="2200" b="1" dirty="0">
              <a:solidFill>
                <a:srgbClr val="1F497D"/>
              </a:solidFill>
              <a:ea typeface="+mj-ea"/>
              <a:cs typeface="+mj-cs"/>
            </a:endParaRPr>
          </a:p>
          <a:p>
            <a:endParaRPr lang="it-IT" sz="2200" b="1" dirty="0" smtClean="0">
              <a:solidFill>
                <a:srgbClr val="1F497D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995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      </a:t>
            </a:r>
            <a:br>
              <a:rPr lang="it-IT" b="1" dirty="0" smtClean="0">
                <a:solidFill>
                  <a:srgbClr val="FF0000"/>
                </a:solidFill>
              </a:rPr>
            </a:b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b="1" dirty="0" smtClean="0">
                <a:solidFill>
                  <a:srgbClr val="FF0000"/>
                </a:solidFill>
              </a:rPr>
              <a:t> Quindi il  Risk period si sta allungando anche per…</a:t>
            </a:r>
          </a:p>
          <a:p>
            <a:pPr marL="0" indent="0">
              <a:buNone/>
            </a:pPr>
            <a:endParaRPr lang="it-IT" dirty="0"/>
          </a:p>
          <a:p>
            <a:pPr>
              <a:buFontTx/>
              <a:buChar char="-"/>
            </a:pPr>
            <a:r>
              <a:rPr lang="it-IT" dirty="0" smtClean="0"/>
              <a:t>l’anticipo poliennale della pubertà,</a:t>
            </a:r>
          </a:p>
          <a:p>
            <a:pPr marL="0" indent="0">
              <a:buNone/>
            </a:pPr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per il posticipo </a:t>
            </a:r>
            <a:r>
              <a:rPr lang="it-IT" dirty="0"/>
              <a:t>del </a:t>
            </a:r>
            <a:r>
              <a:rPr lang="it-IT" dirty="0" smtClean="0"/>
              <a:t>momento in </a:t>
            </a:r>
            <a:r>
              <a:rPr lang="it-IT" dirty="0"/>
              <a:t>cui i ragazzi assumono ruoli </a:t>
            </a:r>
            <a:r>
              <a:rPr lang="it-IT" dirty="0" smtClean="0"/>
              <a:t>convenzionalmente adulti (prolungamento </a:t>
            </a:r>
            <a:r>
              <a:rPr lang="it-IT" dirty="0"/>
              <a:t>del tempo </a:t>
            </a:r>
            <a:r>
              <a:rPr lang="it-IT" dirty="0" smtClean="0"/>
              <a:t>dell’istruzione, ritardo dei ragazzi nel </a:t>
            </a:r>
            <a:r>
              <a:rPr lang="it-IT" dirty="0"/>
              <a:t>mercato del </a:t>
            </a:r>
            <a:r>
              <a:rPr lang="it-IT" dirty="0" smtClean="0"/>
              <a:t>lavoro).</a:t>
            </a:r>
          </a:p>
          <a:p>
            <a:pPr lvl="0">
              <a:buFontTx/>
              <a:buChar char="-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401071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Un’altra Interferenza: l’obesità 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it-IT" sz="2800" dirty="0" smtClean="0">
                <a:solidFill>
                  <a:prstClr val="black"/>
                </a:solidFill>
              </a:rPr>
              <a:t>F</a:t>
            </a:r>
            <a:r>
              <a:rPr lang="it-IT" sz="2800" dirty="0">
                <a:solidFill>
                  <a:prstClr val="black"/>
                </a:solidFill>
              </a:rPr>
              <a:t>. M. Biro. Pediatrics </a:t>
            </a:r>
            <a:r>
              <a:rPr lang="it-IT" sz="2800" dirty="0" smtClean="0">
                <a:solidFill>
                  <a:prstClr val="black"/>
                </a:solidFill>
              </a:rPr>
              <a:t>2012;130:e1058–e1068</a:t>
            </a:r>
          </a:p>
          <a:p>
            <a:pPr marL="0" lvl="0" indent="0">
              <a:buNone/>
            </a:pPr>
            <a:endParaRPr lang="it-IT" sz="28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it-IT" sz="2200" i="1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it-IT" sz="2800" dirty="0" smtClean="0">
                <a:solidFill>
                  <a:prstClr val="black"/>
                </a:solidFill>
              </a:rPr>
              <a:t>Studio  </a:t>
            </a:r>
            <a:r>
              <a:rPr lang="it-IT" sz="2800" dirty="0">
                <a:solidFill>
                  <a:prstClr val="black"/>
                </a:solidFill>
              </a:rPr>
              <a:t>su bambine, seguite dai tre ai 12 anni. </a:t>
            </a:r>
            <a:r>
              <a:rPr lang="it-IT" sz="2800" dirty="0" smtClean="0">
                <a:solidFill>
                  <a:prstClr val="black"/>
                </a:solidFill>
              </a:rPr>
              <a:t>               Le bimbe di 3 anni e </a:t>
            </a:r>
            <a:r>
              <a:rPr lang="it-IT" sz="2800" dirty="0">
                <a:solidFill>
                  <a:prstClr val="black"/>
                </a:solidFill>
              </a:rPr>
              <a:t>in sovrappeso </a:t>
            </a:r>
            <a:r>
              <a:rPr lang="it-IT" sz="2800" dirty="0" smtClean="0">
                <a:solidFill>
                  <a:prstClr val="black"/>
                </a:solidFill>
              </a:rPr>
              <a:t>e </a:t>
            </a:r>
            <a:r>
              <a:rPr lang="it-IT" sz="2800" dirty="0">
                <a:solidFill>
                  <a:prstClr val="black"/>
                </a:solidFill>
              </a:rPr>
              <a:t>che continuavano a ingrassare anche nei tre anni successivi, raggiungevano la pubertà a 9 anni </a:t>
            </a:r>
            <a:r>
              <a:rPr lang="it-IT" sz="2800" dirty="0" smtClean="0">
                <a:solidFill>
                  <a:prstClr val="black"/>
                </a:solidFill>
              </a:rPr>
              <a:t>con un significativo anticipo </a:t>
            </a:r>
            <a:r>
              <a:rPr lang="it-IT" sz="2800" dirty="0">
                <a:solidFill>
                  <a:prstClr val="black"/>
                </a:solidFill>
              </a:rPr>
              <a:t>rispetto alle </a:t>
            </a:r>
            <a:r>
              <a:rPr lang="it-IT" sz="2800" dirty="0" smtClean="0">
                <a:solidFill>
                  <a:prstClr val="black"/>
                </a:solidFill>
              </a:rPr>
              <a:t>coetanee.                                                         La </a:t>
            </a:r>
            <a:r>
              <a:rPr lang="it-IT" sz="2800" dirty="0">
                <a:solidFill>
                  <a:prstClr val="black"/>
                </a:solidFill>
              </a:rPr>
              <a:t>leptina  un ormone prodotto dai tessuti adiposi anticipa lo sviluppo.</a:t>
            </a:r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xmlns="" val="280558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i="1" dirty="0" smtClean="0">
                <a:solidFill>
                  <a:srgbClr val="FF0000"/>
                </a:solidFill>
              </a:rPr>
              <a:t>E</a:t>
            </a:r>
            <a:r>
              <a:rPr lang="it-IT" sz="2800" b="1" dirty="0" smtClean="0">
                <a:solidFill>
                  <a:srgbClr val="FF0000"/>
                </a:solidFill>
              </a:rPr>
              <a:t>tà del menarca in ragazze </a:t>
            </a:r>
            <a:br>
              <a:rPr lang="it-IT" sz="2800" b="1" dirty="0" smtClean="0">
                <a:solidFill>
                  <a:srgbClr val="FF0000"/>
                </a:solidFill>
              </a:rPr>
            </a:br>
            <a:r>
              <a:rPr lang="it-IT" sz="2800" b="1" dirty="0" smtClean="0">
                <a:solidFill>
                  <a:srgbClr val="FF0000"/>
                </a:solidFill>
              </a:rPr>
              <a:t>sottopeso sovrappeso e obese</a:t>
            </a:r>
            <a:endParaRPr lang="it-IT" sz="2800" b="1" dirty="0">
              <a:solidFill>
                <a:srgbClr val="FF0000"/>
              </a:solidFill>
            </a:endParaRPr>
          </a:p>
        </p:txBody>
      </p:sp>
      <p:pic>
        <p:nvPicPr>
          <p:cNvPr id="4" name="irc_mi" descr="Risultati immagini per Menarca e obesità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8496943" cy="47853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6124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rc_mi" descr="Risultati immagini per puberta e obesita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24936" cy="597666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tella a 5 punte 2"/>
          <p:cNvSpPr/>
          <p:nvPr/>
        </p:nvSpPr>
        <p:spPr>
          <a:xfrm flipV="1">
            <a:off x="4857514" y="1799819"/>
            <a:ext cx="288032" cy="19802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1945" y="2259778"/>
            <a:ext cx="384175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9380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olo 1"/>
          <p:cNvSpPr>
            <a:spLocks noGrp="1"/>
          </p:cNvSpPr>
          <p:nvPr>
            <p:ph type="title"/>
          </p:nvPr>
        </p:nvSpPr>
        <p:spPr>
          <a:xfrm>
            <a:off x="539750" y="260351"/>
            <a:ext cx="8229600" cy="432346"/>
          </a:xfrm>
          <a:solidFill>
            <a:schemeClr val="accent5"/>
          </a:solidFill>
        </p:spPr>
        <p:txBody>
          <a:bodyPr/>
          <a:lstStyle/>
          <a:p>
            <a:pPr>
              <a:defRPr/>
            </a:pPr>
            <a:r>
              <a:rPr lang="it-IT" sz="2000" b="1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59395" name="Picture 5" descr="hu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642350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2524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endParaRPr lang="it-IT" sz="2400" dirty="0" smtClean="0"/>
          </a:p>
          <a:p>
            <a:endParaRPr lang="it-IT" sz="2400" dirty="0"/>
          </a:p>
          <a:p>
            <a:endParaRPr lang="it-IT" sz="2400" dirty="0" smtClean="0"/>
          </a:p>
          <a:p>
            <a:endParaRPr lang="it-IT" sz="2400" dirty="0"/>
          </a:p>
          <a:p>
            <a:endParaRPr lang="it-IT" sz="2400" dirty="0" smtClean="0"/>
          </a:p>
          <a:p>
            <a:r>
              <a:rPr lang="it-IT" sz="2600" dirty="0" smtClean="0"/>
              <a:t>L’adolescenza viene sentita da molti genitori nei social e anche nelle rubriche dei quotidiani come una fase  difficile e preoccupante e del non saper che fare.</a:t>
            </a:r>
          </a:p>
          <a:p>
            <a:pPr lvl="0"/>
            <a:r>
              <a:rPr lang="it-IT" sz="2600" dirty="0">
                <a:solidFill>
                  <a:prstClr val="black"/>
                </a:solidFill>
              </a:rPr>
              <a:t>Una «seconda nascita» del figlio dopo i pericoli della «prima nascita» </a:t>
            </a:r>
          </a:p>
          <a:p>
            <a:r>
              <a:rPr lang="it-IT" sz="2600" dirty="0" smtClean="0"/>
              <a:t>Un momento in cui l’atteggiamento dei figli li spiazzerà e non sapranno che fare.</a:t>
            </a:r>
          </a:p>
          <a:p>
            <a:r>
              <a:rPr lang="it-IT" sz="2600" dirty="0" smtClean="0"/>
              <a:t>Gli adolescenti- problema</a:t>
            </a:r>
          </a:p>
          <a:p>
            <a:endParaRPr lang="it-IT" sz="2400" dirty="0" smtClean="0"/>
          </a:p>
          <a:p>
            <a:endParaRPr lang="it-IT" sz="2400" dirty="0"/>
          </a:p>
          <a:p>
            <a:pPr marL="0" indent="0">
              <a:buNone/>
            </a:pPr>
            <a:r>
              <a:rPr lang="it-IT" sz="2600" b="1" dirty="0" smtClean="0">
                <a:solidFill>
                  <a:srgbClr val="FF0000"/>
                </a:solidFill>
              </a:rPr>
              <a:t>E’ un problema dei nostri giorni ?</a:t>
            </a:r>
          </a:p>
          <a:p>
            <a:pPr marL="0" indent="0">
              <a:buNone/>
            </a:pPr>
            <a:r>
              <a:rPr lang="it-IT" b="1" dirty="0" smtClean="0">
                <a:solidFill>
                  <a:srgbClr val="FF0000"/>
                </a:solidFill>
              </a:rPr>
              <a:t>…la letteratura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4" name="Immagine 3" descr="Risultati immagini per Adolescente Minaccia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149080"/>
            <a:ext cx="3816424" cy="23055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.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"/>
            <a:ext cx="8208912" cy="177281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2544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556792"/>
            <a:ext cx="8147248" cy="4968552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“</a:t>
            </a:r>
            <a:r>
              <a:rPr lang="it-IT" i="1" dirty="0"/>
              <a:t>Non nutro più alcuna speranza per il futuro del nostro </a:t>
            </a:r>
            <a:r>
              <a:rPr lang="it-IT" i="1" dirty="0" smtClean="0"/>
              <a:t>popolo, se questo deve </a:t>
            </a:r>
            <a:r>
              <a:rPr lang="it-IT" i="1" dirty="0"/>
              <a:t>dipendere dalla </a:t>
            </a:r>
            <a:r>
              <a:rPr lang="it-IT" i="1" dirty="0" smtClean="0"/>
              <a:t>superficiale gioventù di oggi.                                                                                                Che è, </a:t>
            </a:r>
            <a:r>
              <a:rPr lang="it-IT" i="1" dirty="0"/>
              <a:t>senza </a:t>
            </a:r>
            <a:r>
              <a:rPr lang="it-IT" i="1" dirty="0" smtClean="0"/>
              <a:t>dubbio, presuntuosa  insopportabile, irriguardosa. </a:t>
            </a:r>
          </a:p>
          <a:p>
            <a:pPr marL="0" indent="0">
              <a:buNone/>
            </a:pPr>
            <a:endParaRPr lang="it-IT" i="1" dirty="0" smtClean="0"/>
          </a:p>
          <a:p>
            <a:r>
              <a:rPr lang="it-IT" i="1" dirty="0" smtClean="0"/>
              <a:t>Quando </a:t>
            </a:r>
            <a:r>
              <a:rPr lang="it-IT" i="1" dirty="0"/>
              <a:t>ero </a:t>
            </a:r>
            <a:r>
              <a:rPr lang="it-IT" i="1" dirty="0" smtClean="0"/>
              <a:t> giovane mi </a:t>
            </a:r>
            <a:r>
              <a:rPr lang="it-IT" i="1" dirty="0"/>
              <a:t>sono state insegnate le buone maniere ed il rispetto per i </a:t>
            </a:r>
            <a:r>
              <a:rPr lang="it-IT" i="1" dirty="0" smtClean="0"/>
              <a:t>genitori.                                                 La </a:t>
            </a:r>
            <a:r>
              <a:rPr lang="it-IT" i="1" dirty="0"/>
              <a:t>gioventù di oggi invece vuole sempre dire la sua </a:t>
            </a:r>
            <a:r>
              <a:rPr lang="it-IT" i="1" dirty="0" smtClean="0"/>
              <a:t>e in modo sfacciato.</a:t>
            </a:r>
          </a:p>
          <a:p>
            <a:pPr marL="0" indent="0">
              <a:buNone/>
            </a:pPr>
            <a:endParaRPr lang="it-IT" sz="20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it-IT" sz="2000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it-IT" sz="2000" dirty="0" smtClean="0">
                <a:solidFill>
                  <a:prstClr val="black"/>
                </a:solidFill>
                <a:ea typeface="+mj-ea"/>
                <a:cs typeface="+mj-cs"/>
              </a:rPr>
              <a:t>       </a:t>
            </a:r>
          </a:p>
          <a:p>
            <a:pPr marL="0" indent="0">
              <a:buNone/>
            </a:pPr>
            <a:r>
              <a:rPr lang="it-IT" sz="2000" dirty="0" smtClean="0">
                <a:solidFill>
                  <a:prstClr val="black"/>
                </a:solidFill>
                <a:ea typeface="+mj-ea"/>
                <a:cs typeface="+mj-cs"/>
              </a:rPr>
              <a:t>Esiodo</a:t>
            </a:r>
            <a:r>
              <a:rPr lang="it-IT" sz="2000" dirty="0">
                <a:solidFill>
                  <a:prstClr val="black"/>
                </a:solidFill>
                <a:ea typeface="+mj-ea"/>
                <a:cs typeface="+mj-cs"/>
              </a:rPr>
              <a:t>. </a:t>
            </a:r>
            <a:r>
              <a:rPr lang="it-IT" sz="2000" i="1" dirty="0">
                <a:solidFill>
                  <a:prstClr val="black"/>
                </a:solidFill>
                <a:ea typeface="+mj-ea"/>
                <a:cs typeface="+mj-cs"/>
              </a:rPr>
              <a:t>Opere e giorni  Ἔργα καὶ Ἡμέραι</a:t>
            </a:r>
            <a:r>
              <a:rPr lang="it-IT" sz="2000" i="1" dirty="0" smtClean="0">
                <a:solidFill>
                  <a:prstClr val="black"/>
                </a:solidFill>
                <a:ea typeface="+mj-ea"/>
                <a:cs typeface="+mj-cs"/>
              </a:rPr>
              <a:t>».</a:t>
            </a:r>
            <a:r>
              <a:rPr lang="it-IT" sz="2000" dirty="0"/>
              <a:t> </a:t>
            </a:r>
            <a:r>
              <a:rPr lang="it-IT" sz="2000" dirty="0" smtClean="0"/>
              <a:t>Necessità </a:t>
            </a:r>
            <a:r>
              <a:rPr lang="it-IT" sz="2000" dirty="0"/>
              <a:t>del lavoro da parte </a:t>
            </a:r>
            <a:r>
              <a:rPr lang="it-IT" sz="2000" dirty="0" smtClean="0"/>
              <a:t>dell'uomo </a:t>
            </a:r>
            <a:r>
              <a:rPr lang="it-IT" sz="2100" dirty="0">
                <a:solidFill>
                  <a:prstClr val="black"/>
                </a:solidFill>
              </a:rPr>
              <a:t>VIII-VII secolo   A.C. 2700 anni fa</a:t>
            </a:r>
            <a:r>
              <a:rPr lang="it-IT" sz="2000" i="1" dirty="0" smtClean="0">
                <a:solidFill>
                  <a:prstClr val="black"/>
                </a:solidFill>
                <a:ea typeface="+mj-ea"/>
                <a:cs typeface="+mj-cs"/>
              </a:rPr>
              <a:t> </a:t>
            </a:r>
          </a:p>
          <a:p>
            <a:pPr marL="0" indent="0">
              <a:buNone/>
            </a:pPr>
            <a:r>
              <a:rPr lang="it-IT" sz="2000" i="1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it-IT" sz="2000" i="1" dirty="0" smtClean="0">
                <a:solidFill>
                  <a:prstClr val="black"/>
                </a:solidFill>
                <a:ea typeface="+mj-ea"/>
                <a:cs typeface="+mj-cs"/>
              </a:rPr>
              <a:t>        </a:t>
            </a:r>
            <a:r>
              <a:rPr lang="it-IT" sz="2000" dirty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it-IT" sz="2000" dirty="0">
                <a:solidFill>
                  <a:prstClr val="black"/>
                </a:solidFill>
                <a:ea typeface="+mj-ea"/>
                <a:cs typeface="+mj-cs"/>
              </a:rPr>
            </a:b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sz="3600" b="1" dirty="0" smtClean="0">
                <a:solidFill>
                  <a:srgbClr val="FF0000"/>
                </a:solidFill>
              </a:rPr>
              <a:t>Già Esiodo  2700 anni fa…</a:t>
            </a:r>
            <a:endParaRPr lang="it-IT" sz="3600" b="1" dirty="0">
              <a:solidFill>
                <a:srgbClr val="FF0000"/>
              </a:solidFill>
            </a:endParaRPr>
          </a:p>
        </p:txBody>
      </p:sp>
      <p:pic>
        <p:nvPicPr>
          <p:cNvPr id="6" name="irc_mi" descr="Risultati immagini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839594" cy="11131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1125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4000" b="1" dirty="0" smtClean="0">
                <a:solidFill>
                  <a:srgbClr val="FF0000"/>
                </a:solidFill>
                <a:latin typeface="+mn-lt"/>
              </a:rPr>
              <a:t>     L’adolescenza tarda di Telemaco </a:t>
            </a:r>
            <a:r>
              <a:rPr lang="it-IT" sz="36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it-IT" sz="3600" b="1" dirty="0" smtClean="0">
                <a:solidFill>
                  <a:srgbClr val="FF0000"/>
                </a:solidFill>
                <a:latin typeface="+mn-lt"/>
              </a:rPr>
            </a:br>
            <a:r>
              <a:rPr lang="it-IT" sz="3600" b="1" dirty="0" smtClean="0">
                <a:solidFill>
                  <a:srgbClr val="FF0000"/>
                </a:solidFill>
                <a:latin typeface="+mn-lt"/>
              </a:rPr>
              <a:t>        </a:t>
            </a:r>
            <a:r>
              <a:rPr lang="it-IT" sz="3100" b="1" dirty="0" smtClean="0">
                <a:solidFill>
                  <a:srgbClr val="FF0000"/>
                </a:solidFill>
                <a:latin typeface="+mn-lt"/>
              </a:rPr>
              <a:t>Atena stimola il percorso adolescenziale</a:t>
            </a:r>
            <a:endParaRPr lang="it-IT" sz="3100" b="1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it-IT" sz="4000" dirty="0" smtClean="0"/>
              <a:t>Nei primi libri dell’Odissea  </a:t>
            </a:r>
            <a:r>
              <a:rPr lang="it-IT" sz="4000" dirty="0" smtClean="0">
                <a:solidFill>
                  <a:prstClr val="black"/>
                </a:solidFill>
              </a:rPr>
              <a:t>Atena ammonisce  Telemaco  quindicenne troppo inerte  con i proci:</a:t>
            </a:r>
          </a:p>
          <a:p>
            <a:pPr marL="0" lvl="0" indent="0">
              <a:buNone/>
            </a:pPr>
            <a:endParaRPr lang="it-IT" sz="28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it-IT" sz="3800" dirty="0" smtClean="0">
                <a:solidFill>
                  <a:srgbClr val="FF0000"/>
                </a:solidFill>
              </a:rPr>
              <a:t> </a:t>
            </a:r>
            <a:endParaRPr lang="it-IT" sz="3800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it-IT" sz="4400" i="1" dirty="0" smtClean="0">
                <a:solidFill>
                  <a:srgbClr val="FF0000"/>
                </a:solidFill>
              </a:rPr>
              <a:t>…de </a:t>
            </a:r>
            <a:r>
              <a:rPr lang="it-IT" sz="4400" i="1" dirty="0">
                <a:solidFill>
                  <a:srgbClr val="FF0000"/>
                </a:solidFill>
              </a:rPr>
              <a:t>trastulli il tempo e dei balocchi passò </a:t>
            </a:r>
          </a:p>
          <a:p>
            <a:pPr marL="0" lvl="0" indent="0">
              <a:buNone/>
            </a:pPr>
            <a:r>
              <a:rPr lang="it-IT" sz="4400" i="1" dirty="0">
                <a:solidFill>
                  <a:srgbClr val="FF0000"/>
                </a:solidFill>
              </a:rPr>
              <a:t> uscito di fanciullezza </a:t>
            </a:r>
            <a:r>
              <a:rPr lang="it-IT" sz="4400" i="1" dirty="0" smtClean="0">
                <a:solidFill>
                  <a:srgbClr val="FF0000"/>
                </a:solidFill>
              </a:rPr>
              <a:t> or sei.                                                                                                         Ora </a:t>
            </a:r>
            <a:r>
              <a:rPr lang="it-IT" sz="4400" i="1" dirty="0">
                <a:solidFill>
                  <a:srgbClr val="FF0000"/>
                </a:solidFill>
              </a:rPr>
              <a:t>di te stesso </a:t>
            </a:r>
            <a:r>
              <a:rPr lang="it-IT" sz="4400" i="1" dirty="0" smtClean="0">
                <a:solidFill>
                  <a:srgbClr val="FF0000"/>
                </a:solidFill>
              </a:rPr>
              <a:t>finalmente importi                                   </a:t>
            </a:r>
            <a:endParaRPr lang="it-IT" sz="4400" dirty="0" smtClean="0">
              <a:solidFill>
                <a:srgbClr val="FF0000"/>
              </a:solidFill>
            </a:endParaRPr>
          </a:p>
          <a:p>
            <a:pPr marL="0" lvl="0" indent="0">
              <a:buNone/>
            </a:pPr>
            <a:endParaRPr lang="it-IT" sz="30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it-IT" sz="3500" dirty="0" smtClean="0">
                <a:solidFill>
                  <a:prstClr val="black"/>
                </a:solidFill>
              </a:rPr>
              <a:t>Inculca la necessità di andare alla ricerca del padre, ma soprattutto di se stesso</a:t>
            </a:r>
            <a:r>
              <a:rPr lang="it-IT" sz="3300" dirty="0" smtClean="0">
                <a:solidFill>
                  <a:prstClr val="black"/>
                </a:solidFill>
              </a:rPr>
              <a:t>:                                                                                         </a:t>
            </a:r>
          </a:p>
          <a:p>
            <a:pPr marL="0" lvl="0" indent="0">
              <a:buNone/>
            </a:pPr>
            <a:endParaRPr lang="it-IT" sz="3000" i="1" dirty="0" smtClean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it-IT" sz="4500" i="1" dirty="0" smtClean="0">
                <a:solidFill>
                  <a:srgbClr val="FF0000"/>
                </a:solidFill>
              </a:rPr>
              <a:t>Abbine il core perché nei dì futuri                                                                                           risuoni forte il tuo nome</a:t>
            </a:r>
            <a:r>
              <a:rPr lang="it-IT" sz="4500" dirty="0" smtClean="0">
                <a:solidFill>
                  <a:srgbClr val="FF0000"/>
                </a:solidFill>
              </a:rPr>
              <a:t>.</a:t>
            </a:r>
          </a:p>
          <a:p>
            <a:pPr marL="0" lvl="0" indent="0">
              <a:buNone/>
            </a:pPr>
            <a:endParaRPr lang="it-IT" sz="30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it-IT" sz="3300" dirty="0" smtClean="0">
                <a:solidFill>
                  <a:prstClr val="black"/>
                </a:solidFill>
              </a:rPr>
              <a:t>Ai ragazzi in crescita –come dice Esiodo- si propongono gli eroi come </a:t>
            </a:r>
            <a:r>
              <a:rPr lang="it-IT" sz="3300" dirty="0">
                <a:solidFill>
                  <a:prstClr val="black"/>
                </a:solidFill>
              </a:rPr>
              <a:t>modelli di vita</a:t>
            </a:r>
            <a:r>
              <a:rPr lang="it-IT" sz="3300" dirty="0" smtClean="0">
                <a:solidFill>
                  <a:prstClr val="black"/>
                </a:solidFill>
              </a:rPr>
              <a:t>, necessari </a:t>
            </a:r>
            <a:r>
              <a:rPr lang="it-IT" sz="3300" dirty="0">
                <a:solidFill>
                  <a:prstClr val="black"/>
                </a:solidFill>
              </a:rPr>
              <a:t>alla </a:t>
            </a:r>
            <a:r>
              <a:rPr lang="it-IT" sz="3300" dirty="0" smtClean="0">
                <a:solidFill>
                  <a:prstClr val="black"/>
                </a:solidFill>
              </a:rPr>
              <a:t>crescita per i quali la presenza di un  padre è fondamentale. </a:t>
            </a:r>
            <a:endParaRPr lang="it-IT" sz="3300" dirty="0"/>
          </a:p>
        </p:txBody>
      </p:sp>
      <p:pic>
        <p:nvPicPr>
          <p:cNvPr id="4" name="irc_mi" descr="Risultati immagini per omero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296144" cy="12241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329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it-IT" sz="3600" b="1" dirty="0" smtClean="0">
                <a:solidFill>
                  <a:srgbClr val="FF0000"/>
                </a:solidFill>
              </a:rPr>
              <a:t>         Telemaco. L’adolescente protetto </a:t>
            </a:r>
            <a:br>
              <a:rPr lang="it-IT" sz="3600" b="1" dirty="0" smtClean="0">
                <a:solidFill>
                  <a:srgbClr val="FF0000"/>
                </a:solidFill>
              </a:rPr>
            </a:br>
            <a:r>
              <a:rPr lang="it-IT" sz="4800" b="1" dirty="0" smtClean="0">
                <a:solidFill>
                  <a:srgbClr val="FF0000"/>
                </a:solidFill>
              </a:rPr>
              <a:t>         </a:t>
            </a:r>
            <a:r>
              <a:rPr lang="it-IT" sz="2700" b="1" dirty="0" smtClean="0">
                <a:solidFill>
                  <a:srgbClr val="FF0000"/>
                </a:solidFill>
              </a:rPr>
              <a:t>Avanti verso il rischio ma non da solo</a:t>
            </a:r>
            <a:endParaRPr lang="it-IT" sz="2700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lvl="0" indent="0">
              <a:lnSpc>
                <a:spcPct val="115000"/>
              </a:lnSpc>
              <a:buNone/>
            </a:pPr>
            <a:r>
              <a:rPr lang="it-IT" sz="2400" dirty="0" smtClean="0">
                <a:solidFill>
                  <a:prstClr val="black"/>
                </a:solidFill>
                <a:ea typeface="Calibri"/>
                <a:cs typeface="Times New Roman"/>
              </a:rPr>
              <a:t> </a:t>
            </a:r>
          </a:p>
          <a:p>
            <a:pPr marL="0" lvl="0" indent="0">
              <a:lnSpc>
                <a:spcPct val="115000"/>
              </a:lnSpc>
              <a:buNone/>
            </a:pPr>
            <a:r>
              <a:rPr lang="it-IT" sz="2400" dirty="0" smtClean="0">
                <a:solidFill>
                  <a:prstClr val="black"/>
                </a:solidFill>
                <a:ea typeface="Calibri"/>
                <a:cs typeface="Times New Roman"/>
              </a:rPr>
              <a:t>Il viaggio del quindicenne Telemaco è l’immagine dell’attraversamento del  </a:t>
            </a:r>
            <a:r>
              <a:rPr lang="it-IT" sz="2400" dirty="0">
                <a:solidFill>
                  <a:prstClr val="black"/>
                </a:solidFill>
                <a:ea typeface="Calibri"/>
                <a:cs typeface="Times New Roman"/>
              </a:rPr>
              <a:t>rischio </a:t>
            </a:r>
            <a:r>
              <a:rPr lang="it-IT" sz="2400" dirty="0" smtClean="0">
                <a:solidFill>
                  <a:prstClr val="black"/>
                </a:solidFill>
                <a:ea typeface="Calibri"/>
                <a:cs typeface="Times New Roman"/>
              </a:rPr>
              <a:t>e dell’avventura: l’abbandono della madre, la ricerca del padre ma non da solo. </a:t>
            </a:r>
          </a:p>
          <a:p>
            <a:pPr lvl="0">
              <a:lnSpc>
                <a:spcPct val="115000"/>
              </a:lnSpc>
              <a:buFontTx/>
              <a:buChar char="-"/>
            </a:pPr>
            <a:r>
              <a:rPr lang="it-IT" sz="2400" b="1" dirty="0" smtClean="0">
                <a:solidFill>
                  <a:srgbClr val="FF0000"/>
                </a:solidFill>
                <a:ea typeface="Calibri"/>
                <a:cs typeface="Times New Roman"/>
              </a:rPr>
              <a:t>L’ aiuto a Telemaco</a:t>
            </a:r>
            <a:r>
              <a:rPr lang="it-IT" sz="2400" dirty="0" smtClean="0">
                <a:solidFill>
                  <a:prstClr val="black"/>
                </a:solidFill>
                <a:ea typeface="Calibri"/>
                <a:cs typeface="Times New Roman"/>
              </a:rPr>
              <a:t>. Atena c’è sempre (Anzi </a:t>
            </a:r>
            <a:r>
              <a:rPr lang="it-IT" sz="2400" i="1" dirty="0" smtClean="0">
                <a:solidFill>
                  <a:prstClr val="black"/>
                </a:solidFill>
                <a:ea typeface="Calibri"/>
                <a:cs typeface="Times New Roman"/>
              </a:rPr>
              <a:t>«Il precedea»</a:t>
            </a:r>
            <a:r>
              <a:rPr lang="it-IT" sz="2400" dirty="0" smtClean="0">
                <a:solidFill>
                  <a:prstClr val="black"/>
                </a:solidFill>
                <a:ea typeface="Calibri"/>
                <a:cs typeface="Times New Roman"/>
              </a:rPr>
              <a:t>) quando </a:t>
            </a:r>
            <a:r>
              <a:rPr lang="it-IT" sz="2400" dirty="0">
                <a:solidFill>
                  <a:prstClr val="black"/>
                </a:solidFill>
                <a:ea typeface="Calibri"/>
                <a:cs typeface="Times New Roman"/>
              </a:rPr>
              <a:t>Telemaco </a:t>
            </a:r>
            <a:r>
              <a:rPr lang="it-IT" sz="2400" dirty="0" smtClean="0">
                <a:solidFill>
                  <a:prstClr val="black"/>
                </a:solidFill>
                <a:ea typeface="Calibri"/>
                <a:cs typeface="Times New Roman"/>
              </a:rPr>
              <a:t>va</a:t>
            </a:r>
            <a:r>
              <a:rPr lang="it-IT" sz="2400" dirty="0" smtClean="0">
                <a:solidFill>
                  <a:prstClr val="black"/>
                </a:solidFill>
              </a:rPr>
              <a:t> da </a:t>
            </a:r>
            <a:r>
              <a:rPr lang="it-IT" sz="2400" dirty="0">
                <a:solidFill>
                  <a:prstClr val="black"/>
                </a:solidFill>
              </a:rPr>
              <a:t>Nestore uno degli eroi greci reduci da </a:t>
            </a:r>
            <a:r>
              <a:rPr lang="it-IT" sz="2400" dirty="0" smtClean="0">
                <a:solidFill>
                  <a:prstClr val="black"/>
                </a:solidFill>
              </a:rPr>
              <a:t>Troia a chiedere del padre.                                                                                   L</a:t>
            </a:r>
            <a:r>
              <a:rPr lang="it-IT" sz="2400" dirty="0" smtClean="0">
                <a:solidFill>
                  <a:prstClr val="black"/>
                </a:solidFill>
                <a:ea typeface="Calibri"/>
                <a:cs typeface="Times New Roman"/>
              </a:rPr>
              <a:t>o assiste  nelle manovre  delle vele, nello studio  dei  venti </a:t>
            </a:r>
          </a:p>
          <a:p>
            <a:pPr lvl="0">
              <a:lnSpc>
                <a:spcPct val="115000"/>
              </a:lnSpc>
              <a:buFontTx/>
              <a:buChar char="-"/>
            </a:pPr>
            <a:endParaRPr lang="it-IT" sz="2400" dirty="0" smtClean="0"/>
          </a:p>
          <a:p>
            <a:pPr lvl="0">
              <a:lnSpc>
                <a:spcPct val="115000"/>
              </a:lnSpc>
              <a:buFontTx/>
              <a:buChar char="-"/>
            </a:pPr>
            <a:r>
              <a:rPr lang="it-IT" sz="2400" b="1" dirty="0" smtClean="0">
                <a:solidFill>
                  <a:srgbClr val="FF0000"/>
                </a:solidFill>
              </a:rPr>
              <a:t>L’aiuto a chi assiste</a:t>
            </a:r>
            <a:r>
              <a:rPr lang="it-IT" sz="2400" dirty="0" smtClean="0"/>
              <a:t>.  Atena appare in sogno a Penelope e la rassicura circa il destino del figlio</a:t>
            </a:r>
          </a:p>
        </p:txBody>
      </p:sp>
      <p:pic>
        <p:nvPicPr>
          <p:cNvPr id="4" name="irc_mi" descr="Risultati immagini per Telemaco e Nestore nave greca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72819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5199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4000" b="1" dirty="0" smtClean="0">
                <a:solidFill>
                  <a:srgbClr val="FF0000"/>
                </a:solidFill>
              </a:rPr>
              <a:t>Secoli più tardi. Renzo Tramaglino</a:t>
            </a:r>
            <a:br>
              <a:rPr lang="it-IT" sz="4000" b="1" dirty="0" smtClean="0">
                <a:solidFill>
                  <a:srgbClr val="FF0000"/>
                </a:solidFill>
              </a:rPr>
            </a:br>
            <a:r>
              <a:rPr lang="it-IT" sz="3100" b="1" dirty="0" smtClean="0">
                <a:solidFill>
                  <a:srgbClr val="FF0000"/>
                </a:solidFill>
              </a:rPr>
              <a:t> La notte degli imbrogli e dei sotterfugi</a:t>
            </a:r>
            <a:r>
              <a:rPr lang="it-IT" sz="3100" dirty="0" smtClean="0"/>
              <a:t> </a:t>
            </a:r>
            <a:endParaRPr lang="it-IT" sz="31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568952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3332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smtClean="0">
                <a:solidFill>
                  <a:srgbClr val="FF0000"/>
                </a:solidFill>
              </a:rPr>
              <a:t>Comportamenti a rischio </a:t>
            </a:r>
            <a:r>
              <a:rPr lang="it-IT" sz="2800" b="1" dirty="0" smtClean="0">
                <a:solidFill>
                  <a:srgbClr val="FF0000"/>
                </a:solidFill>
              </a:rPr>
              <a:t/>
            </a:r>
            <a:br>
              <a:rPr lang="it-IT" sz="2800" b="1" dirty="0" smtClean="0">
                <a:solidFill>
                  <a:srgbClr val="FF0000"/>
                </a:solidFill>
              </a:rPr>
            </a:br>
            <a:r>
              <a:rPr lang="it-IT" sz="2800" b="1" dirty="0" smtClean="0">
                <a:solidFill>
                  <a:srgbClr val="FF0000"/>
                </a:solidFill>
              </a:rPr>
              <a:t>e crescita accompagnata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it-IT" sz="2800" dirty="0" smtClean="0"/>
          </a:p>
          <a:p>
            <a:pPr marL="0" indent="0">
              <a:buNone/>
            </a:pPr>
            <a:r>
              <a:rPr lang="it-IT" sz="2400" dirty="0" smtClean="0"/>
              <a:t>La «</a:t>
            </a:r>
            <a:r>
              <a:rPr lang="it-IT" sz="2400" dirty="0" smtClean="0">
                <a:solidFill>
                  <a:srgbClr val="FF0000"/>
                </a:solidFill>
              </a:rPr>
              <a:t>notte degli imbrogli e dei sotterfugi</a:t>
            </a:r>
            <a:r>
              <a:rPr lang="it-IT" sz="2400" dirty="0" smtClean="0"/>
              <a:t>» è la prima confusa manifestazione adolescenziale di Renzo che pure ha vent'anni. </a:t>
            </a:r>
          </a:p>
          <a:p>
            <a:pPr marL="0" indent="0">
              <a:buNone/>
            </a:pPr>
            <a:endParaRPr lang="it-IT" sz="24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it-IT" sz="2400" dirty="0" smtClean="0">
                <a:solidFill>
                  <a:prstClr val="black"/>
                </a:solidFill>
              </a:rPr>
              <a:t>Poi la partecipazione all’</a:t>
            </a:r>
            <a:r>
              <a:rPr lang="it-IT" sz="2400" dirty="0" smtClean="0">
                <a:solidFill>
                  <a:srgbClr val="FF0000"/>
                </a:solidFill>
              </a:rPr>
              <a:t>assedio ai forni</a:t>
            </a:r>
            <a:r>
              <a:rPr lang="it-IT" sz="2400" dirty="0" smtClean="0">
                <a:solidFill>
                  <a:prstClr val="black"/>
                </a:solidFill>
              </a:rPr>
              <a:t>. Il viaggio tormentato nel quale soffre ma compie nuove </a:t>
            </a:r>
            <a:r>
              <a:rPr lang="it-IT" sz="2400" dirty="0">
                <a:solidFill>
                  <a:prstClr val="black"/>
                </a:solidFill>
              </a:rPr>
              <a:t>esperienze e </a:t>
            </a:r>
            <a:r>
              <a:rPr lang="it-IT" sz="2400" dirty="0" smtClean="0">
                <a:solidFill>
                  <a:prstClr val="black"/>
                </a:solidFill>
              </a:rPr>
              <a:t>conoscenze sulle quali il comportamento matura</a:t>
            </a:r>
            <a:r>
              <a:rPr lang="it-IT" sz="2400" dirty="0" smtClean="0"/>
              <a:t>. </a:t>
            </a:r>
          </a:p>
          <a:p>
            <a:r>
              <a:rPr lang="it-IT" sz="2400" b="1" dirty="0" smtClean="0">
                <a:solidFill>
                  <a:srgbClr val="FF0000"/>
                </a:solidFill>
              </a:rPr>
              <a:t>L’aiuto</a:t>
            </a:r>
            <a:r>
              <a:rPr lang="it-IT" sz="2400" dirty="0" smtClean="0"/>
              <a:t>. L’Atena di Renzo è Padre  </a:t>
            </a:r>
            <a:r>
              <a:rPr lang="it-IT" sz="2400" dirty="0"/>
              <a:t>Cristoforo </a:t>
            </a:r>
            <a:r>
              <a:rPr lang="it-IT" sz="2400" dirty="0" smtClean="0"/>
              <a:t>ricopre più che </a:t>
            </a:r>
            <a:r>
              <a:rPr lang="it-IT" sz="2400" dirty="0"/>
              <a:t>il ruolo di padre spirituale </a:t>
            </a:r>
            <a:r>
              <a:rPr lang="it-IT" sz="2400" dirty="0" smtClean="0"/>
              <a:t>quello del </a:t>
            </a:r>
            <a:r>
              <a:rPr lang="it-IT" sz="2400" dirty="0"/>
              <a:t>padre terreno </a:t>
            </a:r>
            <a:r>
              <a:rPr lang="it-IT" sz="2400" dirty="0" smtClean="0"/>
              <a:t>perduto capace di fermare le furie omicide e i sentimenti di vendetta</a:t>
            </a:r>
            <a:r>
              <a:rPr lang="it-IT" sz="2800" dirty="0" smtClean="0"/>
              <a:t>.</a:t>
            </a:r>
            <a:r>
              <a:rPr lang="it-IT" sz="2600" i="1" dirty="0">
                <a:solidFill>
                  <a:srgbClr val="FF0000"/>
                </a:solidFill>
              </a:rPr>
              <a:t> </a:t>
            </a:r>
            <a:r>
              <a:rPr lang="it-IT" sz="2600" i="1" dirty="0"/>
              <a:t>Sii fermo nei propositi; non farai tu la giustizia</a:t>
            </a:r>
            <a:endParaRPr lang="it-IT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04664"/>
            <a:ext cx="1800200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rc_mi" descr="Risultati immagini per renzo Il matrimonio mancato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172819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4767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b="1" dirty="0" smtClean="0">
                <a:solidFill>
                  <a:srgbClr val="FF0000"/>
                </a:solidFill>
              </a:rPr>
              <a:t>Adolescente: Che succede? </a:t>
            </a:r>
            <a:endParaRPr lang="it-IT" sz="3600" b="1" dirty="0">
              <a:solidFill>
                <a:srgbClr val="FF0000"/>
              </a:solidFill>
            </a:endParaRPr>
          </a:p>
        </p:txBody>
      </p:sp>
      <p:pic>
        <p:nvPicPr>
          <p:cNvPr id="6" name="irc_mi" descr="Immagine correlata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619575631"/>
      </p:ext>
    </p:extLst>
  </p:cSld>
  <p:clrMapOvr>
    <a:masterClrMapping/>
  </p:clrMapOvr>
</p:sld>
</file>

<file path=ppt/theme/theme1.xml><?xml version="1.0" encoding="utf-8"?>
<a:theme xmlns:a="http://schemas.openxmlformats.org/drawingml/2006/main" name="Adolescenza PP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CFEB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1600" b="0" i="0" u="none" strike="noStrike" cap="none" normalizeH="0" baseline="0" smtClean="0">
            <a:ln>
              <a:noFill/>
            </a:ln>
            <a:solidFill>
              <a:srgbClr val="FF33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CFEB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1600" b="0" i="0" u="none" strike="noStrike" cap="none" normalizeH="0" baseline="0" smtClean="0">
            <a:ln>
              <a:noFill/>
            </a:ln>
            <a:solidFill>
              <a:srgbClr val="FF33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Adolescenza PPT</Template>
  <TotalTime>1</TotalTime>
  <Words>1328</Words>
  <Application>Microsoft Office PowerPoint</Application>
  <PresentationFormat>Presentazione su schermo (4:3)</PresentationFormat>
  <Paragraphs>178</Paragraphs>
  <Slides>25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25</vt:i4>
      </vt:variant>
    </vt:vector>
  </HeadingPairs>
  <TitlesOfParts>
    <vt:vector size="27" baseType="lpstr">
      <vt:lpstr>Adolescenza PPT</vt:lpstr>
      <vt:lpstr>Struttura predefinita</vt:lpstr>
      <vt:lpstr>Il cervello dell’adolescente fra ragione ed emozione   Giancarlo Biasini                                    Associazione Culturale Pediatri Ancona 1-2 dicembre 2017</vt:lpstr>
      <vt:lpstr>  Una riflessione preliminare Gli adolescenti e noi pediatri</vt:lpstr>
      <vt:lpstr>.</vt:lpstr>
      <vt:lpstr> Già Esiodo  2700 anni fa…</vt:lpstr>
      <vt:lpstr>     L’adolescenza tarda di Telemaco          Atena stimola il percorso adolescenziale</vt:lpstr>
      <vt:lpstr>         Telemaco. L’adolescente protetto           Avanti verso il rischio ma non da solo</vt:lpstr>
      <vt:lpstr>Secoli più tardi. Renzo Tramaglino  La notte degli imbrogli e dei sotterfugi </vt:lpstr>
      <vt:lpstr>Comportamenti a rischio  e crescita accompagnata</vt:lpstr>
      <vt:lpstr>Adolescente: Che succede? </vt:lpstr>
      <vt:lpstr>   Rischio e crescita, autonomia e distacco  Recentemente  (anni 10 del 2000) si sono comprese più chiaramente  le modalità per le quali i profili di crescita e rischio trovano la loro origine nello sviluppo discontinuo di aree del cervello.  </vt:lpstr>
      <vt:lpstr>.</vt:lpstr>
      <vt:lpstr>Il tempo dé trastulli e dé balocchi: i 1000 giorni </vt:lpstr>
      <vt:lpstr>.</vt:lpstr>
      <vt:lpstr> Le immagini del connettoma funzionale: bambino /adolescente Nature Neuroscience volume 20 | number 4 | april 2017 (disegno). </vt:lpstr>
      <vt:lpstr>                                                                   Le due aree che governano l’adolescenza                     Sistema limbico dal latino limbus, cioè "contorno". Serie di strutture e   di circuiti neuronali  nella parte più profonda e antica del telencefalo.   Rappresenta il luogo di origine delle emozioni.  L’ Armonia  sta nel l’equilibro fra i sistemi: riconoscere i limiti e rispettarli                                                                              Corteccia prefrontale.  Parte più anteriore del lobo frontale . Si occupa della pianificazione dei comportamenti cognitivi complessi. Espressione della personalità. Presa di  decisioni . Controllo e  moderazione della condotta sociale.            </vt:lpstr>
      <vt:lpstr>                     La maturazione asincronica  L’attività del sistema limbico inizia  con la pubertà (fra i 9 e i 12 anni) e matura negli anni successivi.                                                                                                          L’attività della corteccia prefrontale raggiunge il pieno sviluppo parecchi  anni più tardi. Il periodo indicato fra le due linee verticali viene chiamato “Risk Period» </vt:lpstr>
      <vt:lpstr>Lo sviluppo funzionale dell’area limbica è più veloce rispetto alla corteccia prefrontale </vt:lpstr>
      <vt:lpstr>Corteccia prefrontale e tronco encefalico                                Sperimentazione di indebolimento delle connessioni </vt:lpstr>
      <vt:lpstr>Legame fra pubertà e sistema limbico </vt:lpstr>
      <vt:lpstr>  Maturazione piscologica e pubertà si sono sempre più separati negli anni.                                                                                         </vt:lpstr>
      <vt:lpstr>       </vt:lpstr>
      <vt:lpstr>Un’altra Interferenza: l’obesità </vt:lpstr>
      <vt:lpstr>Età del menarca in ragazze  sottopeso sovrappeso e obese</vt:lpstr>
      <vt:lpstr>Diapositiva 24</vt:lpstr>
      <vt:lpstr>.</vt:lpstr>
    </vt:vector>
  </TitlesOfParts>
  <Company>MTM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cervello dell’adolescente fra ragione ed emozione   Giancarlo Biasini                                    Associazione Culturale Pediatri Ancona 1-2 dicembre 2017</dc:title>
  <dc:creator>Utente</dc:creator>
  <cp:lastModifiedBy>mirco</cp:lastModifiedBy>
  <cp:revision>2</cp:revision>
  <dcterms:created xsi:type="dcterms:W3CDTF">2017-12-23T16:52:13Z</dcterms:created>
  <dcterms:modified xsi:type="dcterms:W3CDTF">2017-12-24T07:23:53Z</dcterms:modified>
</cp:coreProperties>
</file>