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ls" ContentType="application/vnd.ms-exce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Default Extension="docx" ContentType="application/vnd.openxmlformats-officedocument.wordprocessingml.document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Default Extension="vml" ContentType="application/vnd.openxmlformats-officedocument.vmlDrawing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80" r:id="rId1"/>
  </p:sldMasterIdLst>
  <p:notesMasterIdLst>
    <p:notesMasterId r:id="rId36"/>
  </p:notesMasterIdLst>
  <p:sldIdLst>
    <p:sldId id="525" r:id="rId2"/>
    <p:sldId id="608" r:id="rId3"/>
    <p:sldId id="609" r:id="rId4"/>
    <p:sldId id="610" r:id="rId5"/>
    <p:sldId id="611" r:id="rId6"/>
    <p:sldId id="612" r:id="rId7"/>
    <p:sldId id="595" r:id="rId8"/>
    <p:sldId id="584" r:id="rId9"/>
    <p:sldId id="592" r:id="rId10"/>
    <p:sldId id="605" r:id="rId11"/>
    <p:sldId id="577" r:id="rId12"/>
    <p:sldId id="593" r:id="rId13"/>
    <p:sldId id="606" r:id="rId14"/>
    <p:sldId id="604" r:id="rId15"/>
    <p:sldId id="578" r:id="rId16"/>
    <p:sldId id="579" r:id="rId17"/>
    <p:sldId id="581" r:id="rId18"/>
    <p:sldId id="580" r:id="rId19"/>
    <p:sldId id="582" r:id="rId20"/>
    <p:sldId id="585" r:id="rId21"/>
    <p:sldId id="586" r:id="rId22"/>
    <p:sldId id="587" r:id="rId23"/>
    <p:sldId id="598" r:id="rId24"/>
    <p:sldId id="596" r:id="rId25"/>
    <p:sldId id="613" r:id="rId26"/>
    <p:sldId id="588" r:id="rId27"/>
    <p:sldId id="599" r:id="rId28"/>
    <p:sldId id="600" r:id="rId29"/>
    <p:sldId id="601" r:id="rId30"/>
    <p:sldId id="602" r:id="rId31"/>
    <p:sldId id="583" r:id="rId32"/>
    <p:sldId id="597" r:id="rId33"/>
    <p:sldId id="589" r:id="rId34"/>
    <p:sldId id="590" r:id="rId35"/>
  </p:sldIdLst>
  <p:sldSz cx="9144000" cy="6858000" type="screen4x3"/>
  <p:notesSz cx="6858000" cy="9144000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S Gothic" pitchFamily="49" charset="-128"/>
        <a:cs typeface="+mn-cs"/>
      </a:defRPr>
    </a:lvl1pPr>
    <a:lvl2pPr marL="4572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S Gothic" pitchFamily="49" charset="-128"/>
        <a:cs typeface="+mn-cs"/>
      </a:defRPr>
    </a:lvl2pPr>
    <a:lvl3pPr marL="9144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S Gothic" pitchFamily="49" charset="-128"/>
        <a:cs typeface="+mn-cs"/>
      </a:defRPr>
    </a:lvl3pPr>
    <a:lvl4pPr marL="1371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S Gothic" pitchFamily="49" charset="-128"/>
        <a:cs typeface="+mn-cs"/>
      </a:defRPr>
    </a:lvl4pPr>
    <a:lvl5pPr marL="18288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S Gothic" pitchFamily="49" charset="-128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MS Gothic" pitchFamily="49" charset="-128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MS Gothic" pitchFamily="49" charset="-128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MS Gothic" pitchFamily="49" charset="-128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MS Gothic" pitchFamily="49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009900"/>
    <a:srgbClr val="99FF99"/>
    <a:srgbClr val="3333CC"/>
    <a:srgbClr val="CCECFF"/>
    <a:srgbClr val="996600"/>
    <a:srgbClr val="CC9900"/>
    <a:srgbClr val="FF3300"/>
    <a:srgbClr val="9933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4624" autoAdjust="0"/>
  </p:normalViewPr>
  <p:slideViewPr>
    <p:cSldViewPr>
      <p:cViewPr>
        <p:scale>
          <a:sx n="60" d="100"/>
          <a:sy n="60" d="100"/>
        </p:scale>
        <p:origin x="-702" y="-115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9" d="100"/>
        <a:sy n="99" d="100"/>
      </p:scale>
      <p:origin x="0" y="24234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0" y="695325"/>
            <a:ext cx="0" cy="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2050" name="Rectangle 2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it-IT" noProof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4915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it-IT" altLang="it-IT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5837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it-IT" altLang="it-IT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5939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it-IT" altLang="it-IT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6041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it-IT" altLang="it-IT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6144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it-IT" altLang="it-IT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6246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it-IT" altLang="it-IT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5017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it-IT" altLang="it-IT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5120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it-IT" altLang="it-IT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5222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it-IT" altLang="it-IT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5325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it-IT" altLang="it-IT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5427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it-IT" altLang="it-IT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5529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it-IT" altLang="it-IT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5632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it-IT" altLang="it-IT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5734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it-IT" altLang="it-IT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028"/>
            <a:ext cx="7772400" cy="1470422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Rectangle 4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defTabSz="449263">
              <a:buClr>
                <a:srgbClr val="000000"/>
              </a:buClr>
              <a:buSzPct val="100000"/>
              <a:buFont typeface="Arial" charset="0"/>
              <a:buNone/>
              <a:defRPr>
                <a:ea typeface="MS Gothic" charset="-128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defTabSz="449263">
              <a:buClr>
                <a:srgbClr val="000000"/>
              </a:buClr>
              <a:buSzPct val="100000"/>
              <a:buFont typeface="Arial" charset="0"/>
              <a:buNone/>
              <a:defRPr>
                <a:ea typeface="MS Gothic" charset="-128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buClr>
                <a:srgbClr val="000000"/>
              </a:buClr>
              <a:buSzPct val="100000"/>
              <a:buFont typeface="Arial" charset="0"/>
              <a:buNone/>
              <a:defRPr/>
            </a:lvl1pPr>
          </a:lstStyle>
          <a:p>
            <a:pPr>
              <a:defRPr/>
            </a:pPr>
            <a:fld id="{37171C14-441C-47D9-9A63-2C3B762BD1A6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defTabSz="449263">
              <a:buClr>
                <a:srgbClr val="000000"/>
              </a:buClr>
              <a:buSzPct val="100000"/>
              <a:buFont typeface="Arial" charset="0"/>
              <a:buNone/>
              <a:defRPr>
                <a:ea typeface="MS Gothic" charset="-128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defTabSz="449263">
              <a:buClr>
                <a:srgbClr val="000000"/>
              </a:buClr>
              <a:buSzPct val="100000"/>
              <a:buFont typeface="Arial" charset="0"/>
              <a:buNone/>
              <a:defRPr>
                <a:ea typeface="MS Gothic" charset="-128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buClr>
                <a:srgbClr val="000000"/>
              </a:buClr>
              <a:buSzPct val="100000"/>
              <a:buFont typeface="Arial" charset="0"/>
              <a:buNone/>
              <a:defRPr/>
            </a:lvl1pPr>
          </a:lstStyle>
          <a:p>
            <a:pPr>
              <a:defRPr/>
            </a:pPr>
            <a:fld id="{A73DC041-4A23-4FC3-9CD1-0115EC63B1EB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5282"/>
            <a:ext cx="2057400" cy="5850731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5282"/>
            <a:ext cx="5969000" cy="5850731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defTabSz="449263">
              <a:buClr>
                <a:srgbClr val="000000"/>
              </a:buClr>
              <a:buSzPct val="100000"/>
              <a:buFont typeface="Arial" charset="0"/>
              <a:buNone/>
              <a:defRPr>
                <a:ea typeface="MS Gothic" charset="-128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defTabSz="449263">
              <a:buClr>
                <a:srgbClr val="000000"/>
              </a:buClr>
              <a:buSzPct val="100000"/>
              <a:buFont typeface="Arial" charset="0"/>
              <a:buNone/>
              <a:defRPr>
                <a:ea typeface="MS Gothic" charset="-128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buClr>
                <a:srgbClr val="000000"/>
              </a:buClr>
              <a:buSzPct val="100000"/>
              <a:buFont typeface="Arial" charset="0"/>
              <a:buNone/>
              <a:defRPr/>
            </a:lvl1pPr>
          </a:lstStyle>
          <a:p>
            <a:pPr>
              <a:defRPr/>
            </a:pPr>
            <a:fld id="{4C916BBE-04E0-4CEE-9B65-44219FC87DBC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defTabSz="449263">
              <a:buClr>
                <a:srgbClr val="000000"/>
              </a:buClr>
              <a:buSzPct val="100000"/>
              <a:buFont typeface="Arial" charset="0"/>
              <a:buNone/>
              <a:defRPr>
                <a:ea typeface="MS Gothic" charset="-128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defTabSz="449263">
              <a:buClr>
                <a:srgbClr val="000000"/>
              </a:buClr>
              <a:buSzPct val="100000"/>
              <a:buFont typeface="Arial" charset="0"/>
              <a:buNone/>
              <a:defRPr>
                <a:ea typeface="MS Gothic" charset="-128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buClr>
                <a:srgbClr val="000000"/>
              </a:buClr>
              <a:buSzPct val="100000"/>
              <a:buFont typeface="Arial" charset="0"/>
              <a:buNone/>
              <a:defRPr/>
            </a:lvl1pPr>
          </a:lstStyle>
          <a:p>
            <a:pPr>
              <a:defRPr/>
            </a:pPr>
            <a:fld id="{29BA4751-E750-4B48-9993-D48F56B39045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1784" y="440650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1784" y="2906317"/>
            <a:ext cx="7772400" cy="1500188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Rectangle 4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defTabSz="449263">
              <a:buClr>
                <a:srgbClr val="000000"/>
              </a:buClr>
              <a:buSzPct val="100000"/>
              <a:buFont typeface="Arial" charset="0"/>
              <a:buNone/>
              <a:defRPr>
                <a:ea typeface="MS Gothic" charset="-128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defTabSz="449263">
              <a:buClr>
                <a:srgbClr val="000000"/>
              </a:buClr>
              <a:buSzPct val="100000"/>
              <a:buFont typeface="Arial" charset="0"/>
              <a:buNone/>
              <a:defRPr>
                <a:ea typeface="MS Gothic" charset="-128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buClr>
                <a:srgbClr val="000000"/>
              </a:buClr>
              <a:buSzPct val="100000"/>
              <a:buFont typeface="Arial" charset="0"/>
              <a:buNone/>
              <a:defRPr/>
            </a:lvl1pPr>
          </a:lstStyle>
          <a:p>
            <a:pPr>
              <a:defRPr/>
            </a:pPr>
            <a:fld id="{8C66D3B6-3FC0-4344-9F81-A3928E3A003E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13200" cy="452556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73600" y="1600200"/>
            <a:ext cx="4013200" cy="452556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Rectangle 4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defTabSz="449263">
              <a:buClr>
                <a:srgbClr val="000000"/>
              </a:buClr>
              <a:buSzPct val="100000"/>
              <a:buFont typeface="Arial" charset="0"/>
              <a:buNone/>
              <a:defRPr>
                <a:ea typeface="MS Gothic" charset="-128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defTabSz="449263">
              <a:buClr>
                <a:srgbClr val="000000"/>
              </a:buClr>
              <a:buSzPct val="100000"/>
              <a:buFont typeface="Arial" charset="0"/>
              <a:buNone/>
              <a:defRPr>
                <a:ea typeface="MS Gothic" charset="-128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buClr>
                <a:srgbClr val="000000"/>
              </a:buClr>
              <a:buSzPct val="100000"/>
              <a:buFont typeface="Arial" charset="0"/>
              <a:buNone/>
              <a:defRPr/>
            </a:lvl1pPr>
          </a:lstStyle>
          <a:p>
            <a:pPr>
              <a:defRPr/>
            </a:pPr>
            <a:fld id="{8522CC0A-3272-4E93-9A90-BF96AFF9A214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4716"/>
            <a:ext cx="4040717" cy="64055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5272"/>
            <a:ext cx="4040717" cy="395049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6087" y="1534716"/>
            <a:ext cx="4040716" cy="64055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6087" y="2175272"/>
            <a:ext cx="4040716" cy="395049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Rectangle 4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defTabSz="449263">
              <a:buClr>
                <a:srgbClr val="000000"/>
              </a:buClr>
              <a:buSzPct val="100000"/>
              <a:buFont typeface="Arial" charset="0"/>
              <a:buNone/>
              <a:defRPr>
                <a:ea typeface="MS Gothic" charset="-128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" name="Rectangle 5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defTabSz="449263">
              <a:buClr>
                <a:srgbClr val="000000"/>
              </a:buClr>
              <a:buSzPct val="100000"/>
              <a:buFont typeface="Arial" charset="0"/>
              <a:buNone/>
              <a:defRPr>
                <a:ea typeface="MS Gothic" charset="-128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Rectangle 6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buClr>
                <a:srgbClr val="000000"/>
              </a:buClr>
              <a:buSzPct val="100000"/>
              <a:buFont typeface="Arial" charset="0"/>
              <a:buNone/>
              <a:defRPr/>
            </a:lvl1pPr>
          </a:lstStyle>
          <a:p>
            <a:pPr>
              <a:defRPr/>
            </a:pPr>
            <a:fld id="{FAB0237A-C310-497C-AF1E-8AB27B336DB1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Rectangle 4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defTabSz="449263">
              <a:buClr>
                <a:srgbClr val="000000"/>
              </a:buClr>
              <a:buSzPct val="100000"/>
              <a:buFont typeface="Arial" charset="0"/>
              <a:buNone/>
              <a:defRPr>
                <a:ea typeface="MS Gothic" charset="-128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5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defTabSz="449263">
              <a:buClr>
                <a:srgbClr val="000000"/>
              </a:buClr>
              <a:buSzPct val="100000"/>
              <a:buFont typeface="Arial" charset="0"/>
              <a:buNone/>
              <a:defRPr>
                <a:ea typeface="MS Gothic" charset="-128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6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buClr>
                <a:srgbClr val="000000"/>
              </a:buClr>
              <a:buSzPct val="100000"/>
              <a:buFont typeface="Arial" charset="0"/>
              <a:buNone/>
              <a:defRPr/>
            </a:lvl1pPr>
          </a:lstStyle>
          <a:p>
            <a:pPr>
              <a:defRPr/>
            </a:pPr>
            <a:fld id="{199C6090-6DC2-4CBA-BBDA-961BF16B39DB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defTabSz="449263">
              <a:buClr>
                <a:srgbClr val="000000"/>
              </a:buClr>
              <a:buSzPct val="100000"/>
              <a:buFont typeface="Arial" charset="0"/>
              <a:buNone/>
              <a:defRPr>
                <a:ea typeface="MS Gothic" charset="-128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Rectangle 5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defTabSz="449263">
              <a:buClr>
                <a:srgbClr val="000000"/>
              </a:buClr>
              <a:buSzPct val="100000"/>
              <a:buFont typeface="Arial" charset="0"/>
              <a:buNone/>
              <a:defRPr>
                <a:ea typeface="MS Gothic" charset="-128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6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buClr>
                <a:srgbClr val="000000"/>
              </a:buClr>
              <a:buSzPct val="100000"/>
              <a:buFont typeface="Arial" charset="0"/>
              <a:buNone/>
              <a:defRPr/>
            </a:lvl1pPr>
          </a:lstStyle>
          <a:p>
            <a:pPr>
              <a:defRPr/>
            </a:pPr>
            <a:fld id="{78E45B92-322D-42AC-BB56-9965CDC338CF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2654"/>
            <a:ext cx="30077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2" y="272900"/>
            <a:ext cx="511174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4750"/>
            <a:ext cx="30077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Rectangle 4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defTabSz="449263">
              <a:buClr>
                <a:srgbClr val="000000"/>
              </a:buClr>
              <a:buSzPct val="100000"/>
              <a:buFont typeface="Arial" charset="0"/>
              <a:buNone/>
              <a:defRPr>
                <a:ea typeface="MS Gothic" charset="-128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defTabSz="449263">
              <a:buClr>
                <a:srgbClr val="000000"/>
              </a:buClr>
              <a:buSzPct val="100000"/>
              <a:buFont typeface="Arial" charset="0"/>
              <a:buNone/>
              <a:defRPr>
                <a:ea typeface="MS Gothic" charset="-128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buClr>
                <a:srgbClr val="000000"/>
              </a:buClr>
              <a:buSzPct val="100000"/>
              <a:buFont typeface="Arial" charset="0"/>
              <a:buNone/>
              <a:defRPr/>
            </a:lvl1pPr>
          </a:lstStyle>
          <a:p>
            <a:pPr>
              <a:defRPr/>
            </a:pPr>
            <a:fld id="{A0C88117-A4A8-42DB-969A-BCBD6546CCF9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817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817" y="613172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817" y="5367584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Rectangle 4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defTabSz="449263">
              <a:buClr>
                <a:srgbClr val="000000"/>
              </a:buClr>
              <a:buSzPct val="100000"/>
              <a:buFont typeface="Arial" charset="0"/>
              <a:buNone/>
              <a:defRPr>
                <a:ea typeface="MS Gothic" charset="-128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defTabSz="449263">
              <a:buClr>
                <a:srgbClr val="000000"/>
              </a:buClr>
              <a:buSzPct val="100000"/>
              <a:buFont typeface="Arial" charset="0"/>
              <a:buNone/>
              <a:defRPr>
                <a:ea typeface="MS Gothic" charset="-128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buClr>
                <a:srgbClr val="000000"/>
              </a:buClr>
              <a:buSzPct val="100000"/>
              <a:buFont typeface="Arial" charset="0"/>
              <a:buNone/>
              <a:defRPr/>
            </a:lvl1pPr>
          </a:lstStyle>
          <a:p>
            <a:pPr>
              <a:defRPr/>
            </a:pPr>
            <a:fld id="{58A16C23-DD47-4921-84DB-95CF0CE94FC6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575D1">
            <a:alpha val="50195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lo stile del titolo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gli stili del testo dello schema</a:t>
            </a:r>
          </a:p>
          <a:p>
            <a:pPr lvl="1"/>
            <a:r>
              <a:rPr lang="it-IT" altLang="it-IT" smtClean="0"/>
              <a:t>Secondo livello</a:t>
            </a:r>
          </a:p>
          <a:p>
            <a:pPr lvl="2"/>
            <a:r>
              <a:rPr lang="it-IT" altLang="it-IT" smtClean="0"/>
              <a:t>Terzo livello</a:t>
            </a:r>
          </a:p>
          <a:p>
            <a:pPr lvl="3"/>
            <a:r>
              <a:rPr lang="it-IT" altLang="it-IT" smtClean="0"/>
              <a:t>Quarto livello</a:t>
            </a:r>
          </a:p>
          <a:p>
            <a:pPr lvl="4"/>
            <a:r>
              <a:rPr lang="it-IT" altLang="it-IT" smtClean="0"/>
              <a:t>Quinto livello</a:t>
            </a:r>
          </a:p>
        </p:txBody>
      </p:sp>
      <p:sp>
        <p:nvSpPr>
          <p:cNvPr id="1028" name="Rectangle 4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buClrTx/>
              <a:buSzTx/>
              <a:buFontTx/>
              <a:buNone/>
              <a:defRPr sz="1400">
                <a:solidFill>
                  <a:srgbClr val="000000"/>
                </a:solidFill>
                <a:latin typeface="Arial" charset="0"/>
                <a:ea typeface="MS Gothic" charset="-128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029" name="Rectangle 5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buClrTx/>
              <a:buSzTx/>
              <a:buFontTx/>
              <a:buNone/>
              <a:defRPr sz="1400">
                <a:solidFill>
                  <a:srgbClr val="000000"/>
                </a:solidFill>
                <a:latin typeface="Arial" charset="0"/>
                <a:ea typeface="MS Gothic" charset="-128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030" name="Rectangle 6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EAD422B8-0052-46BC-997A-B6448CA88B47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7222" r:id="rId1"/>
    <p:sldLayoutId id="2147487223" r:id="rId2"/>
    <p:sldLayoutId id="2147487224" r:id="rId3"/>
    <p:sldLayoutId id="2147487225" r:id="rId4"/>
    <p:sldLayoutId id="2147487226" r:id="rId5"/>
    <p:sldLayoutId id="2147487227" r:id="rId6"/>
    <p:sldLayoutId id="2147487228" r:id="rId7"/>
    <p:sldLayoutId id="2147487229" r:id="rId8"/>
    <p:sldLayoutId id="2147487230" r:id="rId9"/>
    <p:sldLayoutId id="2147487231" r:id="rId10"/>
    <p:sldLayoutId id="2147487232" r:id="rId11"/>
  </p:sldLayoutIdLst>
  <p:transition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Documento_di_Microsoft_Office_Word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afico_di_Microsoft_Office_Excel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afico_di_Microsoft_Office_Excel2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afico_di_Microsoft_Office_Excel3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afico_di_Microsoft_Office_Excel4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>
            <a:extLst>
              <a:ext uri="{FF2B5EF4-FFF2-40B4-BE49-F238E27FC236}"/>
            </a:extLst>
          </p:cNvPr>
          <p:cNvSpPr/>
          <p:nvPr/>
        </p:nvSpPr>
        <p:spPr>
          <a:xfrm>
            <a:off x="642938" y="1000125"/>
            <a:ext cx="8072437" cy="69246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defTabSz="914400" eaLnBrk="1" hangingPunct="1">
              <a:defRPr/>
            </a:pPr>
            <a:r>
              <a:rPr lang="it-IT" sz="6600" b="1" dirty="0">
                <a:solidFill>
                  <a:srgbClr val="FF0000"/>
                </a:solidFill>
                <a:latin typeface="Calibri" pitchFamily="34" charset="0"/>
                <a:ea typeface="+mn-ea"/>
                <a:cs typeface="Calibri" pitchFamily="34" charset="0"/>
              </a:rPr>
              <a:t>L’adolescente e il sistema famiglia</a:t>
            </a:r>
          </a:p>
          <a:p>
            <a:pPr algn="ctr" defTabSz="914400" eaLnBrk="1" hangingPunct="1">
              <a:defRPr/>
            </a:pPr>
            <a:endParaRPr lang="it-IT" sz="2400" b="1" dirty="0">
              <a:solidFill>
                <a:srgbClr val="FF0000"/>
              </a:solidFill>
              <a:latin typeface="Calibri" pitchFamily="34" charset="0"/>
              <a:ea typeface="+mn-ea"/>
              <a:cs typeface="Calibri" pitchFamily="34" charset="0"/>
            </a:endParaRPr>
          </a:p>
          <a:p>
            <a:pPr algn="ctr" defTabSz="914400" eaLnBrk="1" hangingPunct="1">
              <a:defRPr/>
            </a:pPr>
            <a:r>
              <a:rPr lang="it-IT" sz="2400" b="1" i="1" dirty="0">
                <a:solidFill>
                  <a:srgbClr val="3333CC"/>
                </a:solidFill>
                <a:latin typeface="Calibri" pitchFamily="34" charset="0"/>
                <a:ea typeface="+mn-ea"/>
                <a:cs typeface="Calibri" pitchFamily="34" charset="0"/>
              </a:rPr>
              <a:t>Passaggi:prendersi cura dell’adolescente</a:t>
            </a:r>
          </a:p>
          <a:p>
            <a:pPr algn="ctr" defTabSz="914400" eaLnBrk="1" hangingPunct="1">
              <a:defRPr/>
            </a:pPr>
            <a:r>
              <a:rPr lang="it-IT" sz="2400" b="1" dirty="0">
                <a:solidFill>
                  <a:srgbClr val="3333CC"/>
                </a:solidFill>
                <a:latin typeface="Calibri" pitchFamily="34" charset="0"/>
                <a:ea typeface="+mn-ea"/>
                <a:cs typeface="Calibri" pitchFamily="34" charset="0"/>
              </a:rPr>
              <a:t>1-2 dicembre 2017</a:t>
            </a:r>
          </a:p>
          <a:p>
            <a:pPr defTabSz="914400" eaLnBrk="1" hangingPunct="1">
              <a:buFont typeface="Arial" charset="0"/>
              <a:buNone/>
              <a:defRPr/>
            </a:pPr>
            <a:endParaRPr lang="it-IT" sz="2400" b="1" i="1" dirty="0">
              <a:solidFill>
                <a:srgbClr val="3333CC"/>
              </a:solidFill>
              <a:latin typeface="Calibri" pitchFamily="34" charset="0"/>
              <a:ea typeface="+mn-ea"/>
              <a:cs typeface="Calibri" pitchFamily="34" charset="0"/>
            </a:endParaRPr>
          </a:p>
          <a:p>
            <a:pPr defTabSz="914400" eaLnBrk="1" hangingPunct="1">
              <a:buFont typeface="Arial" charset="0"/>
              <a:buNone/>
              <a:defRPr/>
            </a:pPr>
            <a:endParaRPr lang="it-IT" sz="2400" b="1" i="1" dirty="0">
              <a:solidFill>
                <a:srgbClr val="3333CC"/>
              </a:solidFill>
              <a:latin typeface="Calibri" pitchFamily="34" charset="0"/>
              <a:ea typeface="+mn-ea"/>
              <a:cs typeface="Calibri" pitchFamily="34" charset="0"/>
            </a:endParaRPr>
          </a:p>
          <a:p>
            <a:pPr defTabSz="914400" eaLnBrk="1" hangingPunct="1">
              <a:buFont typeface="Arial" charset="0"/>
              <a:buNone/>
              <a:defRPr/>
            </a:pPr>
            <a:r>
              <a:rPr lang="it-IT" sz="2400" b="1" dirty="0">
                <a:solidFill>
                  <a:srgbClr val="3333CC"/>
                </a:solidFill>
                <a:latin typeface="Calibri" pitchFamily="34" charset="0"/>
                <a:ea typeface="+mn-ea"/>
                <a:cs typeface="Calibri" pitchFamily="34" charset="0"/>
              </a:rPr>
              <a:t>Esperto                                                                                </a:t>
            </a:r>
            <a:r>
              <a:rPr lang="it-IT" sz="2400" b="1" dirty="0" err="1">
                <a:solidFill>
                  <a:srgbClr val="3333CC"/>
                </a:solidFill>
                <a:latin typeface="Calibri" pitchFamily="34" charset="0"/>
                <a:ea typeface="+mn-ea"/>
                <a:cs typeface="Calibri" pitchFamily="34" charset="0"/>
              </a:rPr>
              <a:t>Discussant</a:t>
            </a:r>
            <a:r>
              <a:rPr lang="it-IT" sz="2400" b="1" dirty="0">
                <a:solidFill>
                  <a:srgbClr val="3333CC"/>
                </a:solidFill>
                <a:latin typeface="Calibri" pitchFamily="34" charset="0"/>
                <a:ea typeface="+mn-ea"/>
                <a:cs typeface="Calibri" pitchFamily="34" charset="0"/>
              </a:rPr>
              <a:t> </a:t>
            </a:r>
          </a:p>
          <a:p>
            <a:pPr defTabSz="914400" eaLnBrk="1" hangingPunct="1">
              <a:buFont typeface="Arial" charset="0"/>
              <a:buNone/>
              <a:defRPr/>
            </a:pPr>
            <a:r>
              <a:rPr lang="it-IT" sz="2400" b="1" dirty="0">
                <a:solidFill>
                  <a:srgbClr val="3333CC"/>
                </a:solidFill>
                <a:latin typeface="Calibri" pitchFamily="34" charset="0"/>
                <a:ea typeface="+mn-ea"/>
                <a:cs typeface="Calibri" pitchFamily="34" charset="0"/>
              </a:rPr>
              <a:t>Dott.sa Claudia </a:t>
            </a:r>
            <a:r>
              <a:rPr lang="it-IT" sz="2400" b="1" dirty="0" err="1">
                <a:solidFill>
                  <a:srgbClr val="3333CC"/>
                </a:solidFill>
                <a:latin typeface="Calibri" pitchFamily="34" charset="0"/>
                <a:ea typeface="+mn-ea"/>
                <a:cs typeface="Calibri" pitchFamily="34" charset="0"/>
              </a:rPr>
              <a:t>Gennarelli</a:t>
            </a:r>
            <a:r>
              <a:rPr lang="it-IT" sz="2400" b="1" dirty="0">
                <a:solidFill>
                  <a:srgbClr val="3333CC"/>
                </a:solidFill>
                <a:latin typeface="Calibri" pitchFamily="34" charset="0"/>
                <a:ea typeface="+mn-ea"/>
                <a:cs typeface="Calibri" pitchFamily="34" charset="0"/>
              </a:rPr>
              <a:t>                     </a:t>
            </a:r>
            <a:r>
              <a:rPr lang="it-IT" sz="2400" b="1" dirty="0" err="1">
                <a:solidFill>
                  <a:srgbClr val="3333CC"/>
                </a:solidFill>
                <a:latin typeface="Calibri" pitchFamily="34" charset="0"/>
                <a:ea typeface="+mn-ea"/>
                <a:cs typeface="Calibri" pitchFamily="34" charset="0"/>
              </a:rPr>
              <a:t>Dott.Gabriele</a:t>
            </a:r>
            <a:r>
              <a:rPr lang="it-IT" sz="2400" b="1" dirty="0">
                <a:solidFill>
                  <a:srgbClr val="3333CC"/>
                </a:solidFill>
                <a:latin typeface="Calibri" pitchFamily="34" charset="0"/>
                <a:ea typeface="+mn-ea"/>
                <a:cs typeface="Calibri" pitchFamily="34" charset="0"/>
              </a:rPr>
              <a:t> </a:t>
            </a:r>
            <a:r>
              <a:rPr lang="it-IT" sz="2400" b="1" dirty="0" err="1">
                <a:solidFill>
                  <a:srgbClr val="3333CC"/>
                </a:solidFill>
                <a:latin typeface="Calibri" pitchFamily="34" charset="0"/>
                <a:ea typeface="+mn-ea"/>
                <a:cs typeface="Calibri" pitchFamily="34" charset="0"/>
              </a:rPr>
              <a:t>Garbuglia</a:t>
            </a:r>
            <a:endParaRPr lang="it-IT" sz="2400" b="1" dirty="0">
              <a:solidFill>
                <a:srgbClr val="3333CC"/>
              </a:solidFill>
              <a:latin typeface="Calibri" pitchFamily="34" charset="0"/>
              <a:ea typeface="+mn-ea"/>
              <a:cs typeface="Calibri" pitchFamily="34" charset="0"/>
            </a:endParaRPr>
          </a:p>
          <a:p>
            <a:pPr defTabSz="914400" eaLnBrk="1" hangingPunct="1">
              <a:buFont typeface="Arial" charset="0"/>
              <a:buNone/>
              <a:defRPr/>
            </a:pPr>
            <a:r>
              <a:rPr lang="it-IT" sz="2400" b="1" i="1" dirty="0">
                <a:solidFill>
                  <a:srgbClr val="3333CC"/>
                </a:solidFill>
                <a:latin typeface="Calibri" pitchFamily="34" charset="0"/>
                <a:ea typeface="+mn-ea"/>
                <a:cs typeface="Calibri" pitchFamily="34" charset="0"/>
              </a:rPr>
              <a:t/>
            </a:r>
            <a:br>
              <a:rPr lang="it-IT" sz="2400" b="1" i="1" dirty="0">
                <a:solidFill>
                  <a:srgbClr val="3333CC"/>
                </a:solidFill>
                <a:latin typeface="Calibri" pitchFamily="34" charset="0"/>
                <a:ea typeface="+mn-ea"/>
                <a:cs typeface="Calibri" pitchFamily="34" charset="0"/>
              </a:rPr>
            </a:br>
            <a:endParaRPr lang="it-IT" sz="2400" b="1" i="1" dirty="0">
              <a:solidFill>
                <a:srgbClr val="3333CC"/>
              </a:solidFill>
              <a:latin typeface="Calibri" pitchFamily="34" charset="0"/>
              <a:ea typeface="+mn-ea"/>
              <a:cs typeface="Calibri" pitchFamily="34" charset="0"/>
            </a:endParaRPr>
          </a:p>
          <a:p>
            <a:pPr defTabSz="914400" eaLnBrk="1" hangingPunct="1">
              <a:buFont typeface="Arial" charset="0"/>
              <a:buNone/>
              <a:defRPr/>
            </a:pPr>
            <a:endParaRPr lang="it-IT" sz="2400" b="1" i="1" dirty="0">
              <a:solidFill>
                <a:srgbClr val="3333CC"/>
              </a:solidFill>
              <a:latin typeface="Calibri" pitchFamily="34" charset="0"/>
              <a:ea typeface="+mn-ea"/>
              <a:cs typeface="Calibri" pitchFamily="34" charset="0"/>
            </a:endParaRPr>
          </a:p>
          <a:p>
            <a:pPr algn="ctr" defTabSz="914400" eaLnBrk="1" hangingPunct="1">
              <a:defRPr/>
            </a:pPr>
            <a:endParaRPr lang="it-IT" sz="2400" b="1" dirty="0">
              <a:solidFill>
                <a:srgbClr val="3333CC"/>
              </a:solidFill>
              <a:latin typeface="Calibri" pitchFamily="34" charset="0"/>
              <a:ea typeface="+mn-ea"/>
              <a:cs typeface="Calibri" pitchFamily="34" charset="0"/>
            </a:endParaRPr>
          </a:p>
          <a:p>
            <a:pPr algn="ctr" defTabSz="914400" eaLnBrk="1" hangingPunct="1">
              <a:defRPr/>
            </a:pPr>
            <a:endParaRPr lang="it-IT" sz="2400" b="1" dirty="0">
              <a:solidFill>
                <a:srgbClr val="FF0000"/>
              </a:solidFill>
              <a:latin typeface="Calibri" pitchFamily="34" charset="0"/>
              <a:ea typeface="+mn-ea"/>
              <a:cs typeface="Calibri" pitchFamily="34" charset="0"/>
            </a:endParaRPr>
          </a:p>
          <a:p>
            <a:pPr algn="ctr" defTabSz="914400" eaLnBrk="1" hangingPunct="1">
              <a:defRPr/>
            </a:pPr>
            <a:endParaRPr lang="it-IT" sz="2400" b="1" dirty="0">
              <a:solidFill>
                <a:srgbClr val="FF0000"/>
              </a:solidFill>
              <a:latin typeface="Calibri" pitchFamily="34" charset="0"/>
              <a:ea typeface="+mn-ea"/>
              <a:cs typeface="Calibri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olo 1"/>
          <p:cNvSpPr>
            <a:spLocks noGrp="1" noChangeArrowheads="1"/>
          </p:cNvSpPr>
          <p:nvPr>
            <p:ph type="title"/>
          </p:nvPr>
        </p:nvSpPr>
        <p:spPr>
          <a:xfrm>
            <a:off x="928688" y="285750"/>
            <a:ext cx="7686675" cy="582613"/>
          </a:xfrm>
        </p:spPr>
        <p:txBody>
          <a:bodyPr/>
          <a:lstStyle/>
          <a:p>
            <a:pPr algn="r"/>
            <a:r>
              <a:rPr lang="it-IT" altLang="it-IT" baseline="-25000" smtClean="0"/>
              <a:t>*</a:t>
            </a:r>
            <a:endParaRPr lang="it-IT" altLang="it-IT" smtClean="0"/>
          </a:p>
        </p:txBody>
      </p:sp>
      <p:pic>
        <p:nvPicPr>
          <p:cNvPr id="27651" name="Picture 2" descr="C:\Users\claudia\Downloads\ad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000250" y="285750"/>
            <a:ext cx="5000625" cy="6350000"/>
          </a:xfrm>
          <a:noFill/>
        </p:spPr>
      </p:pic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214313" y="214313"/>
            <a:ext cx="8664575" cy="6429375"/>
          </a:xfrm>
          <a:prstGeom prst="rect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marL="608013" indent="-608013" algn="just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altLang="it-IT" sz="2800">
              <a:solidFill>
                <a:srgbClr val="3333CC"/>
              </a:solidFill>
              <a:latin typeface="Calibri" pitchFamily="34" charset="0"/>
            </a:endParaRPr>
          </a:p>
          <a:p>
            <a:pPr marL="608013" indent="-608013" algn="just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altLang="it-IT" sz="28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28675" name="Rettangolo 5"/>
          <p:cNvSpPr>
            <a:spLocks noChangeArrowheads="1"/>
          </p:cNvSpPr>
          <p:nvPr/>
        </p:nvSpPr>
        <p:spPr bwMode="auto">
          <a:xfrm>
            <a:off x="546100" y="369888"/>
            <a:ext cx="8001000" cy="511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8013" indent="-608013" algn="ctr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altLang="it-IT" sz="2800">
              <a:solidFill>
                <a:srgbClr val="3333CC"/>
              </a:solidFill>
              <a:latin typeface="Comic Sans MS" pitchFamily="66" charset="0"/>
            </a:endParaRPr>
          </a:p>
          <a:p>
            <a:pPr marL="608013" indent="-608013" algn="ctr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altLang="it-IT" sz="2800">
              <a:solidFill>
                <a:srgbClr val="3333CC"/>
              </a:solidFill>
              <a:latin typeface="Comic Sans MS" pitchFamily="66" charset="0"/>
            </a:endParaRPr>
          </a:p>
          <a:p>
            <a:pPr marL="608013" indent="-608013" algn="ctr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altLang="it-IT" sz="2800">
                <a:solidFill>
                  <a:srgbClr val="3333CC"/>
                </a:solidFill>
                <a:latin typeface="Calibri" pitchFamily="34" charset="0"/>
              </a:rPr>
              <a:t>Il processo di separazione deve avvenire anche da parte dei genitori </a:t>
            </a:r>
          </a:p>
          <a:p>
            <a:pPr marL="608013" indent="-608013" algn="just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altLang="it-IT" sz="2800">
              <a:solidFill>
                <a:srgbClr val="3333CC"/>
              </a:solidFill>
              <a:latin typeface="Calibri" pitchFamily="34" charset="0"/>
            </a:endParaRPr>
          </a:p>
          <a:p>
            <a:pPr marL="608013" indent="-608013" algn="just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altLang="it-IT" sz="2800">
                <a:solidFill>
                  <a:srgbClr val="3333CC"/>
                </a:solidFill>
                <a:latin typeface="Calibri" pitchFamily="34" charset="0"/>
              </a:rPr>
              <a:t>Fatica di separazione                             Fatica a ritrovare</a:t>
            </a:r>
          </a:p>
          <a:p>
            <a:pPr marL="608013" indent="-608013" algn="just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altLang="it-IT" sz="2800">
                <a:solidFill>
                  <a:srgbClr val="3333CC"/>
                </a:solidFill>
                <a:latin typeface="Calibri" pitchFamily="34" charset="0"/>
              </a:rPr>
              <a:t>dalle proprie famiglie                              una dimensione </a:t>
            </a:r>
          </a:p>
          <a:p>
            <a:pPr marL="608013" indent="-608013" algn="just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altLang="it-IT" sz="2800">
                <a:solidFill>
                  <a:srgbClr val="3333CC"/>
                </a:solidFill>
                <a:latin typeface="Calibri" pitchFamily="34" charset="0"/>
              </a:rPr>
              <a:t>di origine                                                               di coppia</a:t>
            </a:r>
          </a:p>
          <a:p>
            <a:pPr marL="608013" indent="-608013" algn="just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altLang="it-IT" sz="2800">
                <a:solidFill>
                  <a:srgbClr val="3333CC"/>
                </a:solidFill>
                <a:latin typeface="Calibri" pitchFamily="34" charset="0"/>
              </a:rPr>
              <a:t>(simbiosi Vs taglio emotivo,                            (coniugale)                          </a:t>
            </a:r>
          </a:p>
          <a:p>
            <a:pPr marL="608013" indent="-608013" algn="just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altLang="it-IT" sz="2800">
                <a:solidFill>
                  <a:srgbClr val="3333CC"/>
                </a:solidFill>
                <a:latin typeface="Calibri" pitchFamily="34" charset="0"/>
              </a:rPr>
              <a:t> aspetto trigenerazionale)</a:t>
            </a:r>
          </a:p>
        </p:txBody>
      </p:sp>
      <p:cxnSp>
        <p:nvCxnSpPr>
          <p:cNvPr id="9" name="Connettore 2 8">
            <a:extLst>
              <a:ext uri="{FF2B5EF4-FFF2-40B4-BE49-F238E27FC236}"/>
            </a:extLst>
          </p:cNvPr>
          <p:cNvCxnSpPr/>
          <p:nvPr/>
        </p:nvCxnSpPr>
        <p:spPr>
          <a:xfrm rot="10800000" flipV="1">
            <a:off x="4071938" y="2500313"/>
            <a:ext cx="571500" cy="357187"/>
          </a:xfrm>
          <a:prstGeom prst="straightConnector1">
            <a:avLst/>
          </a:prstGeom>
          <a:ln>
            <a:solidFill>
              <a:srgbClr val="3333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2 9">
            <a:extLst>
              <a:ext uri="{FF2B5EF4-FFF2-40B4-BE49-F238E27FC236}"/>
            </a:extLst>
          </p:cNvPr>
          <p:cNvCxnSpPr/>
          <p:nvPr/>
        </p:nvCxnSpPr>
        <p:spPr>
          <a:xfrm>
            <a:off x="4643438" y="2500313"/>
            <a:ext cx="571500" cy="428625"/>
          </a:xfrm>
          <a:prstGeom prst="straightConnector1">
            <a:avLst/>
          </a:prstGeom>
          <a:ln>
            <a:solidFill>
              <a:srgbClr val="3333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olo 5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043863" cy="582612"/>
          </a:xfrm>
        </p:spPr>
        <p:txBody>
          <a:bodyPr/>
          <a:lstStyle/>
          <a:p>
            <a:pPr algn="r"/>
            <a:r>
              <a:rPr lang="it-IT" altLang="it-IT" baseline="-25000" smtClean="0"/>
              <a:t>*</a:t>
            </a:r>
          </a:p>
        </p:txBody>
      </p:sp>
      <p:pic>
        <p:nvPicPr>
          <p:cNvPr id="29699" name="Picture 2" descr="C:\Users\claudia\Downloads\ad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00313" y="357188"/>
            <a:ext cx="4475162" cy="6126162"/>
          </a:xfrm>
          <a:noFill/>
        </p:spPr>
      </p:pic>
    </p:spTree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olo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043863" cy="582612"/>
          </a:xfrm>
        </p:spPr>
        <p:txBody>
          <a:bodyPr/>
          <a:lstStyle/>
          <a:p>
            <a:pPr algn="r"/>
            <a:r>
              <a:rPr lang="it-IT" altLang="it-IT" baseline="-25000" smtClean="0"/>
              <a:t>*</a:t>
            </a:r>
            <a:endParaRPr lang="it-IT" altLang="it-IT" smtClean="0"/>
          </a:p>
        </p:txBody>
      </p:sp>
      <p:pic>
        <p:nvPicPr>
          <p:cNvPr id="30723" name="Picture 2" descr="C:\Users\claudia\Downloads\ad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071688" y="182563"/>
            <a:ext cx="4938712" cy="6321425"/>
          </a:xfrm>
          <a:noFill/>
        </p:spPr>
      </p:pic>
    </p:spTree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olo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043863" cy="582612"/>
          </a:xfrm>
        </p:spPr>
        <p:txBody>
          <a:bodyPr/>
          <a:lstStyle/>
          <a:p>
            <a:pPr algn="r"/>
            <a:r>
              <a:rPr lang="it-IT" altLang="it-IT" baseline="-25000" smtClean="0"/>
              <a:t>*</a:t>
            </a:r>
            <a:endParaRPr lang="it-IT" altLang="it-IT" smtClean="0"/>
          </a:p>
        </p:txBody>
      </p:sp>
      <p:pic>
        <p:nvPicPr>
          <p:cNvPr id="31747" name="Picture 2" descr="C:\Users\claudia\Downloads\ad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214563" y="285750"/>
            <a:ext cx="4786312" cy="6276975"/>
          </a:xfrm>
          <a:noFill/>
        </p:spPr>
      </p:pic>
    </p:spTree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ttangolo 5"/>
          <p:cNvSpPr>
            <a:spLocks noChangeArrowheads="1"/>
          </p:cNvSpPr>
          <p:nvPr/>
        </p:nvSpPr>
        <p:spPr bwMode="auto">
          <a:xfrm>
            <a:off x="500063" y="285750"/>
            <a:ext cx="8143875" cy="662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8013" indent="-608013" algn="ctr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altLang="it-IT" sz="2800">
              <a:solidFill>
                <a:srgbClr val="3333CC"/>
              </a:solidFill>
              <a:latin typeface="Comic Sans MS" pitchFamily="66" charset="0"/>
            </a:endParaRPr>
          </a:p>
          <a:p>
            <a:pPr marL="608013" indent="-608013" algn="ctr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altLang="it-IT" sz="2800">
                <a:solidFill>
                  <a:srgbClr val="3333CC"/>
                </a:solidFill>
                <a:latin typeface="Calibri" pitchFamily="34" charset="0"/>
              </a:rPr>
              <a:t>Il caso di Sara</a:t>
            </a:r>
          </a:p>
          <a:p>
            <a:pPr marL="608013" indent="-608013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altLang="it-IT" sz="2600" u="sng">
                <a:solidFill>
                  <a:srgbClr val="3333CC"/>
                </a:solidFill>
                <a:latin typeface="Calibri" pitchFamily="34" charset="0"/>
              </a:rPr>
              <a:t>Informazioni individuali:</a:t>
            </a:r>
          </a:p>
          <a:p>
            <a:pPr marL="608013" indent="-608013" algn="just" eaLnBrk="1" hangingPunct="1">
              <a:spcBef>
                <a:spcPts val="700"/>
              </a:spcBef>
              <a:buClr>
                <a:srgbClr val="2F1311"/>
              </a:buClr>
              <a:buFontTx/>
              <a:buChar char="•"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altLang="it-IT" sz="2600">
                <a:solidFill>
                  <a:srgbClr val="3333CC"/>
                </a:solidFill>
                <a:latin typeface="Calibri" pitchFamily="34" charset="0"/>
              </a:rPr>
              <a:t>S. ha 15 anni, frequenta il liceo scientifico con buoni risultati, fa danza moderna con passione e le piace andare a ballare con le amiche. </a:t>
            </a:r>
          </a:p>
          <a:p>
            <a:pPr marL="608013" indent="-608013" algn="just" eaLnBrk="1" hangingPunct="1">
              <a:spcBef>
                <a:spcPts val="700"/>
              </a:spcBef>
              <a:buClr>
                <a:srgbClr val="2F1311"/>
              </a:buClr>
              <a:buFontTx/>
              <a:buChar char="•"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altLang="it-IT" sz="2600">
                <a:solidFill>
                  <a:srgbClr val="3333CC"/>
                </a:solidFill>
                <a:latin typeface="Calibri" pitchFamily="34" charset="0"/>
              </a:rPr>
              <a:t>Dopo la Cresima ha progressivamente abbandonato la parrocchia e si dice scettica rispetto all’esistenza di Dio</a:t>
            </a:r>
          </a:p>
          <a:p>
            <a:pPr marL="608013" indent="-608013" algn="just" eaLnBrk="1" hangingPunct="1">
              <a:spcBef>
                <a:spcPts val="700"/>
              </a:spcBef>
              <a:buClr>
                <a:srgbClr val="2F1311"/>
              </a:buClr>
              <a:buFontTx/>
              <a:buChar char="•"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altLang="it-IT" sz="2600">
                <a:solidFill>
                  <a:srgbClr val="3333CC"/>
                </a:solidFill>
                <a:latin typeface="Calibri" pitchFamily="34" charset="0"/>
              </a:rPr>
              <a:t>E’ stata da poco lasciata dal ragazzo</a:t>
            </a:r>
          </a:p>
          <a:p>
            <a:pPr marL="608013" indent="-608013" algn="just" eaLnBrk="1" hangingPunct="1">
              <a:spcBef>
                <a:spcPts val="700"/>
              </a:spcBef>
              <a:buClr>
                <a:srgbClr val="2F1311"/>
              </a:buClr>
              <a:buFontTx/>
              <a:buChar char="•"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altLang="it-IT" sz="2600">
                <a:solidFill>
                  <a:srgbClr val="3333CC"/>
                </a:solidFill>
                <a:latin typeface="Calibri" pitchFamily="34" charset="0"/>
              </a:rPr>
              <a:t>Da un paio di anni ha inziato a soffrire di orticaria</a:t>
            </a:r>
          </a:p>
          <a:p>
            <a:pPr marL="608013" indent="-608013" algn="just" eaLnBrk="1" hangingPunct="1">
              <a:spcBef>
                <a:spcPts val="700"/>
              </a:spcBef>
              <a:buClr>
                <a:srgbClr val="2F1311"/>
              </a:buClr>
              <a:buFontTx/>
              <a:buChar char="•"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altLang="it-IT" sz="2600">
                <a:solidFill>
                  <a:srgbClr val="3333CC"/>
                </a:solidFill>
                <a:latin typeface="Calibri" pitchFamily="34" charset="0"/>
              </a:rPr>
              <a:t>Da qualche mese ha iniziato ad essere selettiva sul cibo, eliminando dolci e carboidrati</a:t>
            </a:r>
          </a:p>
          <a:p>
            <a:pPr marL="608013" indent="-608013" algn="just" eaLnBrk="1" hangingPunct="1">
              <a:spcBef>
                <a:spcPts val="700"/>
              </a:spcBef>
              <a:buClr>
                <a:srgbClr val="2F1311"/>
              </a:buClr>
              <a:buFontTx/>
              <a:buChar char="•"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altLang="it-IT" sz="2800">
              <a:solidFill>
                <a:srgbClr val="3333CC"/>
              </a:solidFill>
              <a:latin typeface="Comic Sans MS" pitchFamily="66" charset="0"/>
            </a:endParaRPr>
          </a:p>
          <a:p>
            <a:pPr marL="608013" indent="-608013" algn="ctr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altLang="it-IT" sz="2800">
              <a:solidFill>
                <a:srgbClr val="3333CC"/>
              </a:solidFill>
              <a:latin typeface="Comic Sans MS" pitchFamily="66" charset="0"/>
            </a:endParaRPr>
          </a:p>
        </p:txBody>
      </p:sp>
      <p:sp>
        <p:nvSpPr>
          <p:cNvPr id="32771" name="Text Box 2"/>
          <p:cNvSpPr txBox="1">
            <a:spLocks noChangeArrowheads="1"/>
          </p:cNvSpPr>
          <p:nvPr/>
        </p:nvSpPr>
        <p:spPr bwMode="auto">
          <a:xfrm>
            <a:off x="214313" y="214313"/>
            <a:ext cx="8664575" cy="6429375"/>
          </a:xfrm>
          <a:prstGeom prst="rect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marL="608013" indent="-608013" algn="just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altLang="it-IT" sz="2800">
              <a:solidFill>
                <a:srgbClr val="3333CC"/>
              </a:solidFill>
              <a:latin typeface="Calibri" pitchFamily="34" charset="0"/>
            </a:endParaRPr>
          </a:p>
          <a:p>
            <a:pPr marL="608013" indent="-608013" algn="just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altLang="it-IT" sz="280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ttangolo 5"/>
          <p:cNvSpPr>
            <a:spLocks noChangeArrowheads="1"/>
          </p:cNvSpPr>
          <p:nvPr/>
        </p:nvSpPr>
        <p:spPr bwMode="auto">
          <a:xfrm>
            <a:off x="500063" y="214313"/>
            <a:ext cx="8143875" cy="871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8013" indent="-608013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altLang="it-IT" sz="2400" u="sng">
                <a:solidFill>
                  <a:srgbClr val="3333CC"/>
                </a:solidFill>
                <a:latin typeface="Calibri" pitchFamily="34" charset="0"/>
              </a:rPr>
              <a:t>Informazioni relazionali</a:t>
            </a:r>
            <a:r>
              <a:rPr lang="en-GB" altLang="it-IT" sz="2600" u="sng">
                <a:solidFill>
                  <a:srgbClr val="3333CC"/>
                </a:solidFill>
                <a:latin typeface="Calibri" pitchFamily="34" charset="0"/>
              </a:rPr>
              <a:t>:</a:t>
            </a:r>
            <a:endParaRPr lang="en-GB" altLang="it-IT" sz="2800">
              <a:solidFill>
                <a:srgbClr val="3333CC"/>
              </a:solidFill>
              <a:latin typeface="Calibri" pitchFamily="34" charset="0"/>
            </a:endParaRPr>
          </a:p>
          <a:p>
            <a:pPr marL="608013" indent="-608013" algn="just" eaLnBrk="1" hangingPunct="1">
              <a:spcBef>
                <a:spcPts val="700"/>
              </a:spcBef>
              <a:buClr>
                <a:srgbClr val="2F1311"/>
              </a:buClr>
              <a:buFontTx/>
              <a:buChar char="•"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altLang="it-IT" sz="2400">
                <a:solidFill>
                  <a:srgbClr val="3333CC"/>
                </a:solidFill>
                <a:latin typeface="Calibri" pitchFamily="34" charset="0"/>
              </a:rPr>
              <a:t>S. vive con i genitori e il fratello Paolo di 13 anni. Si sono trasferiti da poco in una nuova casa in periferia, prima abitavano sotto i nonni materni</a:t>
            </a:r>
          </a:p>
          <a:p>
            <a:pPr marL="608013" indent="-608013" algn="just" eaLnBrk="1" hangingPunct="1">
              <a:spcBef>
                <a:spcPts val="700"/>
              </a:spcBef>
              <a:buClr>
                <a:srgbClr val="2F1311"/>
              </a:buClr>
              <a:buFontTx/>
              <a:buChar char="•"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altLang="it-IT" sz="2400">
                <a:solidFill>
                  <a:srgbClr val="3333CC"/>
                </a:solidFill>
                <a:latin typeface="Calibri" pitchFamily="34" charset="0"/>
              </a:rPr>
              <a:t>Da due anni a questa parte si verificano sempre più spesso litigi con la mamma, rispetto agli orari di rientro e allo stile di vita della ragazza</a:t>
            </a:r>
          </a:p>
          <a:p>
            <a:pPr marL="608013" indent="-608013" algn="just" eaLnBrk="1" hangingPunct="1">
              <a:spcBef>
                <a:spcPts val="700"/>
              </a:spcBef>
              <a:buClr>
                <a:srgbClr val="2F1311"/>
              </a:buClr>
              <a:buFontTx/>
              <a:buChar char="•"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altLang="it-IT" sz="2400">
                <a:solidFill>
                  <a:srgbClr val="3333CC"/>
                </a:solidFill>
                <a:latin typeface="Calibri" pitchFamily="34" charset="0"/>
              </a:rPr>
              <a:t>Nei litigi, la principale accusa di S. alla mamma è quella di essere troppo controllante e critica anche l’invadenza della nonna</a:t>
            </a:r>
          </a:p>
          <a:p>
            <a:pPr marL="608013" indent="-608013" algn="just" eaLnBrk="1" hangingPunct="1">
              <a:spcBef>
                <a:spcPts val="700"/>
              </a:spcBef>
              <a:buClr>
                <a:srgbClr val="2F1311"/>
              </a:buClr>
              <a:buFontTx/>
              <a:buChar char="•"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altLang="it-IT" sz="2400">
                <a:solidFill>
                  <a:srgbClr val="3333CC"/>
                </a:solidFill>
                <a:latin typeface="Calibri" pitchFamily="34" charset="0"/>
              </a:rPr>
              <a:t>S. dice di sentire più simile a sè il padre.</a:t>
            </a:r>
          </a:p>
          <a:p>
            <a:pPr marL="608013" indent="-608013" algn="just" eaLnBrk="1" hangingPunct="1">
              <a:spcBef>
                <a:spcPts val="700"/>
              </a:spcBef>
              <a:buClr>
                <a:srgbClr val="2F1311"/>
              </a:buClr>
              <a:buFontTx/>
              <a:buChar char="•"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altLang="it-IT" sz="2400">
                <a:solidFill>
                  <a:srgbClr val="3333CC"/>
                </a:solidFill>
                <a:latin typeface="Calibri" pitchFamily="34" charset="0"/>
              </a:rPr>
              <a:t>La mamma, dal canto suo, sente questa figlia tanto diversa da sè, mentre in Paolo, affettuoso e tranquillo ritrova “il dna della sua famiglia”</a:t>
            </a:r>
          </a:p>
          <a:p>
            <a:pPr marL="608013" indent="-608013" algn="just" eaLnBrk="1" hangingPunct="1">
              <a:spcBef>
                <a:spcPts val="700"/>
              </a:spcBef>
              <a:buClr>
                <a:srgbClr val="2F1311"/>
              </a:buClr>
              <a:buFontTx/>
              <a:buChar char="•"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altLang="it-IT" sz="2400">
                <a:solidFill>
                  <a:srgbClr val="3333CC"/>
                </a:solidFill>
                <a:latin typeface="Calibri" pitchFamily="34" charset="0"/>
              </a:rPr>
              <a:t>Paolo gioca a calcio e sta diventando sempre più bravo </a:t>
            </a:r>
          </a:p>
          <a:p>
            <a:pPr marL="608013" indent="-608013" algn="just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altLang="it-IT" sz="2400">
                <a:solidFill>
                  <a:srgbClr val="3333CC"/>
                </a:solidFill>
                <a:latin typeface="Comic Sans MS" pitchFamily="66" charset="0"/>
              </a:rPr>
              <a:t> </a:t>
            </a:r>
          </a:p>
          <a:p>
            <a:pPr marL="608013" indent="-608013" algn="just" eaLnBrk="1" hangingPunct="1">
              <a:spcBef>
                <a:spcPts val="700"/>
              </a:spcBef>
              <a:buClr>
                <a:srgbClr val="2F1311"/>
              </a:buClr>
              <a:buFontTx/>
              <a:buChar char="•"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altLang="it-IT" sz="2600">
              <a:solidFill>
                <a:srgbClr val="3333CC"/>
              </a:solidFill>
              <a:latin typeface="Comic Sans MS" pitchFamily="66" charset="0"/>
            </a:endParaRPr>
          </a:p>
          <a:p>
            <a:pPr marL="608013" indent="-608013" algn="just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altLang="it-IT" sz="2800">
              <a:solidFill>
                <a:srgbClr val="3333CC"/>
              </a:solidFill>
              <a:latin typeface="Comic Sans MS" pitchFamily="66" charset="0"/>
            </a:endParaRPr>
          </a:p>
          <a:p>
            <a:pPr marL="608013" indent="-608013" algn="just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altLang="it-IT" sz="2800">
              <a:solidFill>
                <a:srgbClr val="3333CC"/>
              </a:solidFill>
              <a:latin typeface="Comic Sans MS" pitchFamily="66" charset="0"/>
            </a:endParaRPr>
          </a:p>
          <a:p>
            <a:pPr marL="608013" indent="-608013" algn="ctr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altLang="it-IT" sz="2800">
              <a:solidFill>
                <a:srgbClr val="3333CC"/>
              </a:solidFill>
              <a:latin typeface="Comic Sans MS" pitchFamily="66" charset="0"/>
            </a:endParaRPr>
          </a:p>
        </p:txBody>
      </p:sp>
      <p:sp>
        <p:nvSpPr>
          <p:cNvPr id="33795" name="Text Box 2"/>
          <p:cNvSpPr txBox="1">
            <a:spLocks noChangeArrowheads="1"/>
          </p:cNvSpPr>
          <p:nvPr/>
        </p:nvSpPr>
        <p:spPr bwMode="auto">
          <a:xfrm>
            <a:off x="214313" y="214313"/>
            <a:ext cx="8664575" cy="6429375"/>
          </a:xfrm>
          <a:prstGeom prst="rect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marL="608013" indent="-608013" algn="just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altLang="it-IT" sz="2800">
              <a:solidFill>
                <a:srgbClr val="3333CC"/>
              </a:solidFill>
              <a:latin typeface="Calibri" pitchFamily="34" charset="0"/>
            </a:endParaRPr>
          </a:p>
          <a:p>
            <a:pPr marL="608013" indent="-608013" algn="just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altLang="it-IT" sz="280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ttangolo 5"/>
          <p:cNvSpPr>
            <a:spLocks noChangeArrowheads="1"/>
          </p:cNvSpPr>
          <p:nvPr/>
        </p:nvSpPr>
        <p:spPr bwMode="auto">
          <a:xfrm>
            <a:off x="500063" y="214313"/>
            <a:ext cx="8143875" cy="4840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8013" indent="-608013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altLang="it-IT" sz="2400" u="sng">
              <a:solidFill>
                <a:srgbClr val="3333CC"/>
              </a:solidFill>
              <a:latin typeface="Comic Sans MS" pitchFamily="66" charset="0"/>
            </a:endParaRPr>
          </a:p>
          <a:p>
            <a:pPr marL="608013" indent="-608013" algn="ctr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altLang="it-IT" sz="2400">
              <a:solidFill>
                <a:srgbClr val="3333CC"/>
              </a:solidFill>
              <a:latin typeface="Comic Sans MS" pitchFamily="66" charset="0"/>
            </a:endParaRPr>
          </a:p>
          <a:p>
            <a:pPr marL="608013" indent="-608013" algn="ctr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altLang="it-IT" sz="2600" b="1">
                <a:solidFill>
                  <a:srgbClr val="3333CC"/>
                </a:solidFill>
                <a:latin typeface="Calibri" pitchFamily="34" charset="0"/>
              </a:rPr>
              <a:t>COSA INDIVIDUARE?</a:t>
            </a:r>
          </a:p>
          <a:p>
            <a:pPr marL="608013" indent="-608013" eaLnBrk="1" hangingPunct="1">
              <a:spcBef>
                <a:spcPts val="700"/>
              </a:spcBef>
              <a:buClr>
                <a:srgbClr val="2F1311"/>
              </a:buClr>
              <a:buFontTx/>
              <a:buChar char="•"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altLang="it-IT" sz="2600">
              <a:solidFill>
                <a:srgbClr val="3333CC"/>
              </a:solidFill>
              <a:latin typeface="Calibri" pitchFamily="34" charset="0"/>
            </a:endParaRPr>
          </a:p>
          <a:p>
            <a:pPr marL="608013" indent="-608013" eaLnBrk="1" hangingPunct="1">
              <a:spcBef>
                <a:spcPts val="700"/>
              </a:spcBef>
              <a:buClr>
                <a:srgbClr val="2F1311"/>
              </a:buClr>
              <a:buFontTx/>
              <a:buChar char="•"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altLang="it-IT" sz="2600">
              <a:solidFill>
                <a:srgbClr val="3333CC"/>
              </a:solidFill>
              <a:latin typeface="Calibri" pitchFamily="34" charset="0"/>
            </a:endParaRPr>
          </a:p>
          <a:p>
            <a:pPr marL="608013" indent="-608013" eaLnBrk="1" hangingPunct="1">
              <a:spcBef>
                <a:spcPts val="700"/>
              </a:spcBef>
              <a:buClr>
                <a:srgbClr val="2F1311"/>
              </a:buClr>
              <a:buFontTx/>
              <a:buChar char="•"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altLang="it-IT" sz="2600">
                <a:solidFill>
                  <a:srgbClr val="3333CC"/>
                </a:solidFill>
                <a:latin typeface="Calibri" pitchFamily="34" charset="0"/>
              </a:rPr>
              <a:t>ASPETTI FISIOLOGICI DELL’ADOLESCENZA</a:t>
            </a:r>
          </a:p>
          <a:p>
            <a:pPr marL="608013" indent="-608013" eaLnBrk="1" hangingPunct="1">
              <a:spcBef>
                <a:spcPts val="700"/>
              </a:spcBef>
              <a:buClr>
                <a:srgbClr val="2F1311"/>
              </a:buClr>
              <a:buFontTx/>
              <a:buChar char="•"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altLang="it-IT" sz="2600">
              <a:solidFill>
                <a:srgbClr val="3333CC"/>
              </a:solidFill>
              <a:latin typeface="Calibri" pitchFamily="34" charset="0"/>
            </a:endParaRPr>
          </a:p>
          <a:p>
            <a:pPr marL="608013" indent="-608013" eaLnBrk="1" hangingPunct="1">
              <a:spcBef>
                <a:spcPts val="700"/>
              </a:spcBef>
              <a:buClr>
                <a:srgbClr val="2F1311"/>
              </a:buClr>
              <a:buFontTx/>
              <a:buChar char="•"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altLang="it-IT" sz="2600">
                <a:solidFill>
                  <a:srgbClr val="3333CC"/>
                </a:solidFill>
                <a:latin typeface="Calibri" pitchFamily="34" charset="0"/>
              </a:rPr>
              <a:t>CAMPANELLI D’ALLARME</a:t>
            </a:r>
          </a:p>
          <a:p>
            <a:pPr marL="608013" indent="-608013" eaLnBrk="1" hangingPunct="1">
              <a:spcBef>
                <a:spcPts val="700"/>
              </a:spcBef>
              <a:buClr>
                <a:srgbClr val="2F1311"/>
              </a:buClr>
              <a:buFontTx/>
              <a:buChar char="•"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altLang="it-IT" sz="2600">
              <a:solidFill>
                <a:srgbClr val="3333CC"/>
              </a:solidFill>
              <a:latin typeface="Calibri" pitchFamily="34" charset="0"/>
            </a:endParaRPr>
          </a:p>
          <a:p>
            <a:pPr marL="608013" indent="-608013" eaLnBrk="1" hangingPunct="1">
              <a:spcBef>
                <a:spcPts val="700"/>
              </a:spcBef>
              <a:buClr>
                <a:srgbClr val="2F1311"/>
              </a:buClr>
              <a:buFontTx/>
              <a:buChar char="•"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altLang="it-IT" sz="2600">
                <a:solidFill>
                  <a:srgbClr val="3333CC"/>
                </a:solidFill>
                <a:latin typeface="Calibri" pitchFamily="34" charset="0"/>
              </a:rPr>
              <a:t>INFORMAZIONI RILEVANTI DA APPROFONDIRE</a:t>
            </a:r>
          </a:p>
        </p:txBody>
      </p:sp>
      <p:sp>
        <p:nvSpPr>
          <p:cNvPr id="34819" name="Text Box 2"/>
          <p:cNvSpPr txBox="1">
            <a:spLocks noChangeArrowheads="1"/>
          </p:cNvSpPr>
          <p:nvPr/>
        </p:nvSpPr>
        <p:spPr bwMode="auto">
          <a:xfrm>
            <a:off x="214313" y="214313"/>
            <a:ext cx="8664575" cy="6429375"/>
          </a:xfrm>
          <a:prstGeom prst="rect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marL="608013" indent="-608013" algn="just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altLang="it-IT" sz="2800">
              <a:solidFill>
                <a:srgbClr val="3333CC"/>
              </a:solidFill>
              <a:latin typeface="Calibri" pitchFamily="34" charset="0"/>
            </a:endParaRPr>
          </a:p>
          <a:p>
            <a:pPr marL="608013" indent="-608013" algn="just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altLang="it-IT" sz="280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ttangolo 5"/>
          <p:cNvSpPr>
            <a:spLocks noChangeArrowheads="1"/>
          </p:cNvSpPr>
          <p:nvPr/>
        </p:nvSpPr>
        <p:spPr bwMode="auto">
          <a:xfrm>
            <a:off x="500063" y="214313"/>
            <a:ext cx="8143875" cy="901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8013" indent="-608013" algn="ctr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altLang="it-IT" sz="2800">
              <a:solidFill>
                <a:srgbClr val="3333CC"/>
              </a:solidFill>
              <a:latin typeface="Comic Sans MS" pitchFamily="66" charset="0"/>
            </a:endParaRPr>
          </a:p>
          <a:p>
            <a:pPr marL="608013" indent="-608013" algn="ctr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altLang="it-IT" sz="2600" b="1">
                <a:solidFill>
                  <a:srgbClr val="3333CC"/>
                </a:solidFill>
                <a:latin typeface="Calibri" pitchFamily="34" charset="0"/>
              </a:rPr>
              <a:t>Anoressia nervosa</a:t>
            </a:r>
          </a:p>
          <a:p>
            <a:pPr marL="608013" indent="-608013" algn="ctr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altLang="it-IT" sz="2800" b="1">
              <a:solidFill>
                <a:srgbClr val="3333CC"/>
              </a:solidFill>
              <a:latin typeface="Calibri" pitchFamily="34" charset="0"/>
            </a:endParaRPr>
          </a:p>
          <a:p>
            <a:pPr marL="608013" indent="-608013" algn="just" eaLnBrk="1" hangingPunct="1">
              <a:spcBef>
                <a:spcPts val="700"/>
              </a:spcBef>
              <a:buClr>
                <a:srgbClr val="2F1311"/>
              </a:buClr>
              <a:buFontTx/>
              <a:buChar char="•"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altLang="it-IT" sz="2600" u="sng">
                <a:solidFill>
                  <a:srgbClr val="3333CC"/>
                </a:solidFill>
                <a:latin typeface="Calibri" pitchFamily="34" charset="0"/>
              </a:rPr>
              <a:t>Nucleo</a:t>
            </a:r>
            <a:r>
              <a:rPr lang="en-GB" altLang="it-IT" sz="2600">
                <a:solidFill>
                  <a:srgbClr val="3333CC"/>
                </a:solidFill>
                <a:latin typeface="Calibri" pitchFamily="34" charset="0"/>
              </a:rPr>
              <a:t>: sentire un difetto in se stessi, senso di disvalore</a:t>
            </a:r>
          </a:p>
          <a:p>
            <a:pPr marL="608013" indent="-608013" algn="just" eaLnBrk="1" hangingPunct="1">
              <a:spcBef>
                <a:spcPts val="700"/>
              </a:spcBef>
              <a:buClr>
                <a:srgbClr val="2F1311"/>
              </a:buClr>
              <a:buFontTx/>
              <a:buChar char="•"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altLang="it-IT" sz="2600">
              <a:solidFill>
                <a:srgbClr val="3333CC"/>
              </a:solidFill>
              <a:latin typeface="Calibri" pitchFamily="34" charset="0"/>
            </a:endParaRPr>
          </a:p>
          <a:p>
            <a:pPr marL="608013" indent="-608013" algn="just" eaLnBrk="1" hangingPunct="1">
              <a:spcBef>
                <a:spcPts val="700"/>
              </a:spcBef>
              <a:buClr>
                <a:srgbClr val="2F1311"/>
              </a:buClr>
              <a:buFontTx/>
              <a:buChar char="•"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altLang="it-IT" sz="2600" u="sng">
                <a:solidFill>
                  <a:srgbClr val="3333CC"/>
                </a:solidFill>
                <a:latin typeface="Calibri" pitchFamily="34" charset="0"/>
              </a:rPr>
              <a:t>Sintomo come difesa</a:t>
            </a:r>
            <a:r>
              <a:rPr lang="en-GB" altLang="it-IT" sz="2600">
                <a:solidFill>
                  <a:srgbClr val="3333CC"/>
                </a:solidFill>
                <a:latin typeface="Calibri" pitchFamily="34" charset="0"/>
              </a:rPr>
              <a:t>: tentativo di compensare il senso di fallimento vissuto nelle relazioni con il potere sperimentato nella relazione con il proprio corpo, attraverso il controllo sul cibo</a:t>
            </a:r>
          </a:p>
          <a:p>
            <a:pPr marL="608013" indent="-608013" algn="just" eaLnBrk="1" hangingPunct="1">
              <a:spcBef>
                <a:spcPts val="700"/>
              </a:spcBef>
              <a:buClr>
                <a:srgbClr val="2F1311"/>
              </a:buClr>
              <a:buFontTx/>
              <a:buChar char="•"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altLang="it-IT" sz="2600">
              <a:solidFill>
                <a:srgbClr val="3333CC"/>
              </a:solidFill>
              <a:latin typeface="Calibri" pitchFamily="34" charset="0"/>
            </a:endParaRPr>
          </a:p>
          <a:p>
            <a:pPr marL="608013" indent="-608013" algn="just" eaLnBrk="1" hangingPunct="1">
              <a:spcBef>
                <a:spcPts val="700"/>
              </a:spcBef>
              <a:buClr>
                <a:srgbClr val="2F1311"/>
              </a:buClr>
              <a:buFontTx/>
              <a:buChar char="•"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altLang="it-IT" sz="2600" u="sng">
                <a:solidFill>
                  <a:srgbClr val="3333CC"/>
                </a:solidFill>
                <a:latin typeface="Calibri" pitchFamily="34" charset="0"/>
              </a:rPr>
              <a:t>Sintomo come espressione di una sofferenza</a:t>
            </a:r>
            <a:r>
              <a:rPr lang="en-GB" altLang="it-IT" sz="2600">
                <a:solidFill>
                  <a:srgbClr val="3333CC"/>
                </a:solidFill>
                <a:latin typeface="Calibri" pitchFamily="34" charset="0"/>
              </a:rPr>
              <a:t>: utilizzo del corpo al posto delle parole</a:t>
            </a:r>
          </a:p>
          <a:p>
            <a:pPr marL="608013" indent="-608013" algn="just" eaLnBrk="1" hangingPunct="1">
              <a:spcBef>
                <a:spcPts val="700"/>
              </a:spcBef>
              <a:buClr>
                <a:srgbClr val="2F1311"/>
              </a:buClr>
              <a:buFontTx/>
              <a:buChar char="•"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altLang="it-IT" sz="2600">
              <a:solidFill>
                <a:srgbClr val="3333CC"/>
              </a:solidFill>
              <a:latin typeface="Comic Sans MS" pitchFamily="66" charset="0"/>
            </a:endParaRPr>
          </a:p>
          <a:p>
            <a:pPr marL="608013" indent="-608013" algn="just" eaLnBrk="1" hangingPunct="1">
              <a:spcBef>
                <a:spcPts val="700"/>
              </a:spcBef>
              <a:buClr>
                <a:srgbClr val="2F1311"/>
              </a:buClr>
              <a:buFontTx/>
              <a:buChar char="•"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altLang="it-IT" sz="2600">
              <a:solidFill>
                <a:srgbClr val="3333CC"/>
              </a:solidFill>
              <a:latin typeface="Comic Sans MS" pitchFamily="66" charset="0"/>
            </a:endParaRPr>
          </a:p>
          <a:p>
            <a:pPr marL="608013" indent="-608013" algn="just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altLang="it-IT" sz="2600">
              <a:solidFill>
                <a:srgbClr val="3333CC"/>
              </a:solidFill>
              <a:latin typeface="Comic Sans MS" pitchFamily="66" charset="0"/>
            </a:endParaRPr>
          </a:p>
          <a:p>
            <a:pPr marL="608013" indent="-608013" algn="just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altLang="it-IT" sz="2800">
              <a:solidFill>
                <a:srgbClr val="3333CC"/>
              </a:solidFill>
              <a:latin typeface="Comic Sans MS" pitchFamily="66" charset="0"/>
            </a:endParaRPr>
          </a:p>
          <a:p>
            <a:pPr marL="608013" indent="-608013" algn="just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altLang="it-IT" sz="2800">
              <a:solidFill>
                <a:srgbClr val="3333CC"/>
              </a:solidFill>
              <a:latin typeface="Comic Sans MS" pitchFamily="66" charset="0"/>
            </a:endParaRPr>
          </a:p>
          <a:p>
            <a:pPr marL="608013" indent="-608013" algn="ctr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altLang="it-IT" sz="2800">
              <a:solidFill>
                <a:srgbClr val="3333CC"/>
              </a:solidFill>
              <a:latin typeface="Comic Sans MS" pitchFamily="66" charset="0"/>
            </a:endParaRPr>
          </a:p>
        </p:txBody>
      </p:sp>
      <p:sp>
        <p:nvSpPr>
          <p:cNvPr id="35843" name="Text Box 2"/>
          <p:cNvSpPr txBox="1">
            <a:spLocks noChangeArrowheads="1"/>
          </p:cNvSpPr>
          <p:nvPr/>
        </p:nvSpPr>
        <p:spPr bwMode="auto">
          <a:xfrm>
            <a:off x="214313" y="214313"/>
            <a:ext cx="8664575" cy="6429375"/>
          </a:xfrm>
          <a:prstGeom prst="rect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marL="608013" indent="-608013" algn="just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altLang="it-IT" sz="2800">
              <a:solidFill>
                <a:srgbClr val="3333CC"/>
              </a:solidFill>
              <a:latin typeface="Calibri" pitchFamily="34" charset="0"/>
            </a:endParaRPr>
          </a:p>
          <a:p>
            <a:pPr marL="608013" indent="-608013" algn="just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altLang="it-IT" sz="280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ttangolo 5"/>
          <p:cNvSpPr>
            <a:spLocks noChangeArrowheads="1"/>
          </p:cNvSpPr>
          <p:nvPr/>
        </p:nvSpPr>
        <p:spPr bwMode="auto">
          <a:xfrm>
            <a:off x="500063" y="214313"/>
            <a:ext cx="8143875" cy="756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8013" indent="-608013" algn="ctr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altLang="it-IT" sz="2800">
              <a:solidFill>
                <a:srgbClr val="3333CC"/>
              </a:solidFill>
              <a:latin typeface="Comic Sans MS" pitchFamily="66" charset="0"/>
            </a:endParaRPr>
          </a:p>
          <a:p>
            <a:pPr marL="608013" indent="-608013" algn="ctr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altLang="it-IT" sz="2800" b="1">
                <a:solidFill>
                  <a:srgbClr val="3333CC"/>
                </a:solidFill>
                <a:latin typeface="Calibri" pitchFamily="34" charset="0"/>
              </a:rPr>
              <a:t>Principali dinamiche familiari disfunzionali:</a:t>
            </a:r>
          </a:p>
          <a:p>
            <a:pPr marL="608013" indent="-608013" algn="ctr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altLang="it-IT" sz="2800" b="1">
              <a:solidFill>
                <a:srgbClr val="3333CC"/>
              </a:solidFill>
              <a:latin typeface="Calibri" pitchFamily="34" charset="0"/>
            </a:endParaRPr>
          </a:p>
          <a:p>
            <a:pPr marL="608013" indent="-608013" algn="ctr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altLang="it-IT" sz="2800" b="1">
              <a:solidFill>
                <a:srgbClr val="3333CC"/>
              </a:solidFill>
              <a:latin typeface="Calibri" pitchFamily="34" charset="0"/>
            </a:endParaRPr>
          </a:p>
          <a:p>
            <a:pPr marL="608013" indent="-608013" algn="just" eaLnBrk="1" hangingPunct="1">
              <a:spcBef>
                <a:spcPts val="700"/>
              </a:spcBef>
              <a:buClr>
                <a:srgbClr val="2F1311"/>
              </a:buClr>
              <a:buFontTx/>
              <a:buChar char="•"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altLang="it-IT" sz="2600">
                <a:solidFill>
                  <a:srgbClr val="3333CC"/>
                </a:solidFill>
                <a:latin typeface="Calibri" pitchFamily="34" charset="0"/>
              </a:rPr>
              <a:t>IMBROGLIO</a:t>
            </a:r>
          </a:p>
          <a:p>
            <a:pPr marL="608013" indent="-608013" algn="just" eaLnBrk="1" hangingPunct="1">
              <a:spcBef>
                <a:spcPts val="700"/>
              </a:spcBef>
              <a:buClr>
                <a:srgbClr val="2F1311"/>
              </a:buClr>
              <a:buFontTx/>
              <a:buChar char="•"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altLang="it-IT" sz="2600">
              <a:solidFill>
                <a:srgbClr val="3333CC"/>
              </a:solidFill>
              <a:latin typeface="Calibri" pitchFamily="34" charset="0"/>
            </a:endParaRPr>
          </a:p>
          <a:p>
            <a:pPr marL="608013" indent="-608013" algn="just" eaLnBrk="1" hangingPunct="1">
              <a:spcBef>
                <a:spcPts val="700"/>
              </a:spcBef>
              <a:buClr>
                <a:srgbClr val="2F1311"/>
              </a:buClr>
              <a:buFontTx/>
              <a:buChar char="•"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altLang="it-IT" sz="2600">
                <a:solidFill>
                  <a:srgbClr val="3333CC"/>
                </a:solidFill>
                <a:latin typeface="Calibri" pitchFamily="34" charset="0"/>
              </a:rPr>
              <a:t>ISTIGAZIONE</a:t>
            </a:r>
          </a:p>
          <a:p>
            <a:pPr marL="608013" indent="-608013" algn="just" eaLnBrk="1" hangingPunct="1">
              <a:spcBef>
                <a:spcPts val="700"/>
              </a:spcBef>
              <a:buClr>
                <a:srgbClr val="2F1311"/>
              </a:buClr>
              <a:buFontTx/>
              <a:buChar char="•"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altLang="it-IT" sz="2600">
              <a:solidFill>
                <a:srgbClr val="3333CC"/>
              </a:solidFill>
              <a:latin typeface="Calibri" pitchFamily="34" charset="0"/>
            </a:endParaRPr>
          </a:p>
          <a:p>
            <a:pPr marL="608013" indent="-608013" algn="just" eaLnBrk="1" hangingPunct="1">
              <a:spcBef>
                <a:spcPts val="700"/>
              </a:spcBef>
              <a:buClr>
                <a:srgbClr val="2F1311"/>
              </a:buClr>
              <a:buFontTx/>
              <a:buChar char="•"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altLang="it-IT" sz="2600">
                <a:solidFill>
                  <a:srgbClr val="3333CC"/>
                </a:solidFill>
                <a:latin typeface="Calibri" pitchFamily="34" charset="0"/>
              </a:rPr>
              <a:t>TRIANGOLAZIONE</a:t>
            </a:r>
          </a:p>
          <a:p>
            <a:pPr marL="608013" indent="-608013" algn="just" eaLnBrk="1" hangingPunct="1">
              <a:spcBef>
                <a:spcPts val="700"/>
              </a:spcBef>
              <a:buClr>
                <a:srgbClr val="2F1311"/>
              </a:buClr>
              <a:buFontTx/>
              <a:buChar char="•"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altLang="it-IT" sz="2600">
              <a:solidFill>
                <a:srgbClr val="3333CC"/>
              </a:solidFill>
              <a:latin typeface="Comic Sans MS" pitchFamily="66" charset="0"/>
            </a:endParaRPr>
          </a:p>
          <a:p>
            <a:pPr marL="608013" indent="-608013" algn="just" eaLnBrk="1" hangingPunct="1">
              <a:spcBef>
                <a:spcPts val="700"/>
              </a:spcBef>
              <a:buClr>
                <a:srgbClr val="2F1311"/>
              </a:buClr>
              <a:buFontTx/>
              <a:buChar char="•"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altLang="it-IT" sz="2600">
              <a:solidFill>
                <a:srgbClr val="3333CC"/>
              </a:solidFill>
              <a:latin typeface="Comic Sans MS" pitchFamily="66" charset="0"/>
            </a:endParaRPr>
          </a:p>
          <a:p>
            <a:pPr marL="608013" indent="-608013" algn="just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altLang="it-IT" sz="2600">
              <a:solidFill>
                <a:srgbClr val="3333CC"/>
              </a:solidFill>
              <a:latin typeface="Comic Sans MS" pitchFamily="66" charset="0"/>
            </a:endParaRPr>
          </a:p>
          <a:p>
            <a:pPr marL="608013" indent="-608013" algn="just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altLang="it-IT" sz="2800">
              <a:solidFill>
                <a:srgbClr val="3333CC"/>
              </a:solidFill>
              <a:latin typeface="Comic Sans MS" pitchFamily="66" charset="0"/>
            </a:endParaRPr>
          </a:p>
          <a:p>
            <a:pPr marL="608013" indent="-608013" algn="just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altLang="it-IT" sz="2800">
              <a:solidFill>
                <a:srgbClr val="3333CC"/>
              </a:solidFill>
              <a:latin typeface="Comic Sans MS" pitchFamily="66" charset="0"/>
            </a:endParaRPr>
          </a:p>
          <a:p>
            <a:pPr marL="608013" indent="-608013" algn="ctr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altLang="it-IT" sz="2800">
              <a:solidFill>
                <a:srgbClr val="3333CC"/>
              </a:solidFill>
              <a:latin typeface="Comic Sans MS" pitchFamily="66" charset="0"/>
            </a:endParaRPr>
          </a:p>
        </p:txBody>
      </p:sp>
      <p:sp>
        <p:nvSpPr>
          <p:cNvPr id="36867" name="Text Box 2"/>
          <p:cNvSpPr txBox="1">
            <a:spLocks noChangeArrowheads="1"/>
          </p:cNvSpPr>
          <p:nvPr/>
        </p:nvSpPr>
        <p:spPr bwMode="auto">
          <a:xfrm>
            <a:off x="214313" y="214313"/>
            <a:ext cx="8664575" cy="6429375"/>
          </a:xfrm>
          <a:prstGeom prst="rect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marL="608013" indent="-608013" algn="just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altLang="it-IT" sz="2800">
              <a:solidFill>
                <a:srgbClr val="3333CC"/>
              </a:solidFill>
              <a:latin typeface="Calibri" pitchFamily="34" charset="0"/>
            </a:endParaRPr>
          </a:p>
          <a:p>
            <a:pPr marL="608013" indent="-608013" algn="just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altLang="it-IT" sz="280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Risultati immagini per psychiatric help peanut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0"/>
            <a:ext cx="8258175" cy="661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ttangolo 5"/>
          <p:cNvSpPr>
            <a:spLocks noChangeArrowheads="1"/>
          </p:cNvSpPr>
          <p:nvPr/>
        </p:nvSpPr>
        <p:spPr bwMode="auto">
          <a:xfrm>
            <a:off x="500063" y="214313"/>
            <a:ext cx="8143875" cy="824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8013" indent="-608013" algn="ctr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altLang="it-IT" sz="2800">
              <a:solidFill>
                <a:srgbClr val="3333CC"/>
              </a:solidFill>
              <a:latin typeface="Comic Sans MS" pitchFamily="66" charset="0"/>
            </a:endParaRPr>
          </a:p>
          <a:p>
            <a:pPr marL="608013" indent="-608013" algn="ctr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altLang="it-IT" sz="2800" b="1">
                <a:solidFill>
                  <a:srgbClr val="3333CC"/>
                </a:solidFill>
                <a:latin typeface="Calibri" pitchFamily="34" charset="0"/>
              </a:rPr>
              <a:t>L’IMBROGLIO</a:t>
            </a:r>
          </a:p>
          <a:p>
            <a:pPr marL="608013" indent="-608013" algn="ctr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altLang="it-IT" sz="2800" b="1">
              <a:solidFill>
                <a:srgbClr val="3333CC"/>
              </a:solidFill>
              <a:latin typeface="Calibri" pitchFamily="34" charset="0"/>
            </a:endParaRPr>
          </a:p>
          <a:p>
            <a:pPr marL="608013" indent="-608013" algn="ctr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altLang="it-IT" sz="2800">
                <a:solidFill>
                  <a:srgbClr val="3333CC"/>
                </a:solidFill>
                <a:latin typeface="Calibri" pitchFamily="34" charset="0"/>
              </a:rPr>
              <a:t>Viene ostentata come privilegiata una relazione</a:t>
            </a:r>
          </a:p>
          <a:p>
            <a:pPr marL="608013" indent="-608013" algn="ctr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altLang="it-IT" sz="2800">
                <a:solidFill>
                  <a:srgbClr val="3333CC"/>
                </a:solidFill>
                <a:latin typeface="Calibri" pitchFamily="34" charset="0"/>
              </a:rPr>
              <a:t>diadica (genitore-figlio) che di fatto non lo è, in</a:t>
            </a:r>
          </a:p>
          <a:p>
            <a:pPr marL="608013" indent="-608013" algn="ctr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altLang="it-IT" sz="2800">
                <a:solidFill>
                  <a:srgbClr val="3333CC"/>
                </a:solidFill>
                <a:latin typeface="Calibri" pitchFamily="34" charset="0"/>
              </a:rPr>
              <a:t>quanto il presunto privilegio non è affettivamente</a:t>
            </a:r>
          </a:p>
          <a:p>
            <a:pPr marL="608013" indent="-608013" algn="ctr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altLang="it-IT" sz="2800">
                <a:solidFill>
                  <a:srgbClr val="3333CC"/>
                </a:solidFill>
                <a:latin typeface="Calibri" pitchFamily="34" charset="0"/>
              </a:rPr>
              <a:t>autentico, ma strumento di una strategia mirata</a:t>
            </a:r>
          </a:p>
          <a:p>
            <a:pPr marL="608013" indent="-608013" algn="ctr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altLang="it-IT" sz="2800">
                <a:solidFill>
                  <a:srgbClr val="3333CC"/>
                </a:solidFill>
                <a:latin typeface="Calibri" pitchFamily="34" charset="0"/>
              </a:rPr>
              <a:t>contro qualcuno,di solito l’altro genitore .</a:t>
            </a:r>
          </a:p>
          <a:p>
            <a:pPr marL="608013" indent="-608013" algn="ctr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altLang="it-IT" sz="2800">
                <a:solidFill>
                  <a:srgbClr val="3333CC"/>
                </a:solidFill>
                <a:latin typeface="Calibri" pitchFamily="34" charset="0"/>
              </a:rPr>
              <a:t>                                              </a:t>
            </a:r>
            <a:r>
              <a:rPr lang="en-GB" altLang="it-IT" sz="2800" i="1">
                <a:solidFill>
                  <a:srgbClr val="3333CC"/>
                </a:solidFill>
                <a:latin typeface="Calibri" pitchFamily="34" charset="0"/>
              </a:rPr>
              <a:t>(Selvini Palazzoli et al. )</a:t>
            </a:r>
          </a:p>
          <a:p>
            <a:pPr marL="608013" indent="-608013" algn="just" eaLnBrk="1" hangingPunct="1">
              <a:spcBef>
                <a:spcPts val="700"/>
              </a:spcBef>
              <a:buClr>
                <a:srgbClr val="2F1311"/>
              </a:buClr>
              <a:buFontTx/>
              <a:buChar char="•"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altLang="it-IT" sz="2600">
              <a:solidFill>
                <a:srgbClr val="3333CC"/>
              </a:solidFill>
              <a:latin typeface="Comic Sans MS" pitchFamily="66" charset="0"/>
            </a:endParaRPr>
          </a:p>
          <a:p>
            <a:pPr marL="608013" indent="-608013" algn="just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altLang="it-IT" sz="2600">
              <a:solidFill>
                <a:srgbClr val="3333CC"/>
              </a:solidFill>
              <a:latin typeface="Comic Sans MS" pitchFamily="66" charset="0"/>
            </a:endParaRPr>
          </a:p>
          <a:p>
            <a:pPr marL="608013" indent="-608013" algn="just" eaLnBrk="1" hangingPunct="1">
              <a:spcBef>
                <a:spcPts val="700"/>
              </a:spcBef>
              <a:buClr>
                <a:srgbClr val="2F1311"/>
              </a:buClr>
              <a:buFontTx/>
              <a:buChar char="•"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altLang="it-IT" sz="2600">
              <a:solidFill>
                <a:srgbClr val="3333CC"/>
              </a:solidFill>
              <a:latin typeface="Comic Sans MS" pitchFamily="66" charset="0"/>
            </a:endParaRPr>
          </a:p>
          <a:p>
            <a:pPr marL="608013" indent="-608013" algn="just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altLang="it-IT" sz="2600">
              <a:solidFill>
                <a:srgbClr val="3333CC"/>
              </a:solidFill>
              <a:latin typeface="Comic Sans MS" pitchFamily="66" charset="0"/>
            </a:endParaRPr>
          </a:p>
          <a:p>
            <a:pPr marL="608013" indent="-608013" algn="just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altLang="it-IT" sz="2800">
              <a:solidFill>
                <a:srgbClr val="3333CC"/>
              </a:solidFill>
              <a:latin typeface="Comic Sans MS" pitchFamily="66" charset="0"/>
            </a:endParaRPr>
          </a:p>
          <a:p>
            <a:pPr marL="608013" indent="-608013" algn="just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altLang="it-IT" sz="2800">
              <a:solidFill>
                <a:srgbClr val="3333CC"/>
              </a:solidFill>
              <a:latin typeface="Comic Sans MS" pitchFamily="66" charset="0"/>
            </a:endParaRPr>
          </a:p>
          <a:p>
            <a:pPr marL="608013" indent="-608013" algn="ctr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altLang="it-IT" sz="2800">
              <a:solidFill>
                <a:srgbClr val="3333CC"/>
              </a:solidFill>
              <a:latin typeface="Comic Sans MS" pitchFamily="66" charset="0"/>
            </a:endParaRPr>
          </a:p>
        </p:txBody>
      </p:sp>
      <p:sp>
        <p:nvSpPr>
          <p:cNvPr id="37891" name="Text Box 2"/>
          <p:cNvSpPr txBox="1">
            <a:spLocks noChangeArrowheads="1"/>
          </p:cNvSpPr>
          <p:nvPr/>
        </p:nvSpPr>
        <p:spPr bwMode="auto">
          <a:xfrm>
            <a:off x="214313" y="214313"/>
            <a:ext cx="8664575" cy="6429375"/>
          </a:xfrm>
          <a:prstGeom prst="rect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marL="608013" indent="-608013" algn="just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altLang="it-IT" sz="2800">
              <a:solidFill>
                <a:srgbClr val="3333CC"/>
              </a:solidFill>
              <a:latin typeface="Calibri" pitchFamily="34" charset="0"/>
            </a:endParaRPr>
          </a:p>
          <a:p>
            <a:pPr marL="608013" indent="-608013" algn="just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altLang="it-IT" sz="280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ttangolo 5"/>
          <p:cNvSpPr>
            <a:spLocks noChangeArrowheads="1"/>
          </p:cNvSpPr>
          <p:nvPr/>
        </p:nvSpPr>
        <p:spPr bwMode="auto">
          <a:xfrm>
            <a:off x="500063" y="214313"/>
            <a:ext cx="8143875" cy="7720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8013" indent="-608013" algn="ctr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altLang="it-IT" sz="2800">
              <a:solidFill>
                <a:srgbClr val="3333CC"/>
              </a:solidFill>
              <a:latin typeface="Comic Sans MS" pitchFamily="66" charset="0"/>
            </a:endParaRPr>
          </a:p>
          <a:p>
            <a:pPr marL="608013" indent="-608013" algn="ctr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altLang="it-IT" sz="2600" b="1">
              <a:solidFill>
                <a:srgbClr val="3333CC"/>
              </a:solidFill>
              <a:latin typeface="Calibri" pitchFamily="34" charset="0"/>
            </a:endParaRPr>
          </a:p>
          <a:p>
            <a:pPr marL="608013" indent="-608013" algn="ctr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altLang="it-IT" sz="2800" b="1">
                <a:solidFill>
                  <a:srgbClr val="3333CC"/>
                </a:solidFill>
                <a:latin typeface="Calibri" pitchFamily="34" charset="0"/>
              </a:rPr>
              <a:t>L’ISTIGAZIONE</a:t>
            </a:r>
          </a:p>
          <a:p>
            <a:pPr marL="608013" indent="-608013" algn="ctr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altLang="it-IT" sz="2800" b="1">
              <a:solidFill>
                <a:srgbClr val="3333CC"/>
              </a:solidFill>
              <a:latin typeface="Calibri" pitchFamily="34" charset="0"/>
            </a:endParaRPr>
          </a:p>
          <a:p>
            <a:pPr marL="608013" indent="-608013" algn="ctr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altLang="it-IT" sz="2800">
                <a:solidFill>
                  <a:srgbClr val="3333CC"/>
                </a:solidFill>
                <a:latin typeface="Calibri" pitchFamily="34" charset="0"/>
              </a:rPr>
              <a:t>Il figlio (futuro sintomatico), si accanisce contro un </a:t>
            </a:r>
          </a:p>
          <a:p>
            <a:pPr marL="608013" indent="-608013" algn="ctr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altLang="it-IT" sz="2800">
                <a:solidFill>
                  <a:srgbClr val="3333CC"/>
                </a:solidFill>
                <a:latin typeface="Calibri" pitchFamily="34" charset="0"/>
              </a:rPr>
              <a:t>genitore, facendosi portavoce delle scontentezze e </a:t>
            </a:r>
          </a:p>
          <a:p>
            <a:pPr marL="608013" indent="-608013" algn="ctr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altLang="it-IT" sz="2800">
                <a:solidFill>
                  <a:srgbClr val="3333CC"/>
                </a:solidFill>
                <a:latin typeface="Calibri" pitchFamily="34" charset="0"/>
              </a:rPr>
              <a:t>delle rabbie inespresse dell’altro genitore verso il </a:t>
            </a:r>
          </a:p>
          <a:p>
            <a:pPr marL="608013" indent="-608013" algn="ctr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altLang="it-IT" sz="2800">
                <a:solidFill>
                  <a:srgbClr val="3333CC"/>
                </a:solidFill>
                <a:latin typeface="Calibri" pitchFamily="34" charset="0"/>
              </a:rPr>
              <a:t>coniuge </a:t>
            </a:r>
          </a:p>
          <a:p>
            <a:pPr marL="608013" indent="-608013" algn="ctr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altLang="it-IT" sz="2800" i="1">
                <a:solidFill>
                  <a:srgbClr val="3333CC"/>
                </a:solidFill>
                <a:latin typeface="Calibri" pitchFamily="34" charset="0"/>
              </a:rPr>
              <a:t>(Selvini Palazzoli et al. )</a:t>
            </a:r>
            <a:endParaRPr lang="en-GB" altLang="it-IT" sz="2800">
              <a:solidFill>
                <a:srgbClr val="3333CC"/>
              </a:solidFill>
              <a:latin typeface="Calibri" pitchFamily="34" charset="0"/>
            </a:endParaRPr>
          </a:p>
          <a:p>
            <a:pPr marL="608013" indent="-608013" algn="ctr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altLang="it-IT" sz="2800">
              <a:solidFill>
                <a:srgbClr val="3333CC"/>
              </a:solidFill>
              <a:latin typeface="Calibri" pitchFamily="34" charset="0"/>
            </a:endParaRPr>
          </a:p>
          <a:p>
            <a:pPr marL="608013" indent="-608013" algn="just" eaLnBrk="1" hangingPunct="1">
              <a:spcBef>
                <a:spcPts val="700"/>
              </a:spcBef>
              <a:buClr>
                <a:srgbClr val="2F1311"/>
              </a:buClr>
              <a:buFontTx/>
              <a:buChar char="•"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altLang="it-IT" sz="2600">
              <a:solidFill>
                <a:srgbClr val="3333CC"/>
              </a:solidFill>
              <a:latin typeface="Comic Sans MS" pitchFamily="66" charset="0"/>
            </a:endParaRPr>
          </a:p>
          <a:p>
            <a:pPr marL="608013" indent="-608013" algn="just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altLang="it-IT" sz="2600">
              <a:solidFill>
                <a:srgbClr val="3333CC"/>
              </a:solidFill>
              <a:latin typeface="Comic Sans MS" pitchFamily="66" charset="0"/>
            </a:endParaRPr>
          </a:p>
          <a:p>
            <a:pPr marL="608013" indent="-608013" algn="just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altLang="it-IT" sz="2800">
              <a:solidFill>
                <a:srgbClr val="3333CC"/>
              </a:solidFill>
              <a:latin typeface="Comic Sans MS" pitchFamily="66" charset="0"/>
            </a:endParaRPr>
          </a:p>
          <a:p>
            <a:pPr marL="608013" indent="-608013" algn="just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altLang="it-IT" sz="2800">
              <a:solidFill>
                <a:srgbClr val="3333CC"/>
              </a:solidFill>
              <a:latin typeface="Comic Sans MS" pitchFamily="66" charset="0"/>
            </a:endParaRPr>
          </a:p>
          <a:p>
            <a:pPr marL="608013" indent="-608013" algn="ctr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altLang="it-IT" sz="2800">
              <a:solidFill>
                <a:srgbClr val="3333CC"/>
              </a:solidFill>
              <a:latin typeface="Comic Sans MS" pitchFamily="66" charset="0"/>
            </a:endParaRPr>
          </a:p>
        </p:txBody>
      </p:sp>
      <p:sp>
        <p:nvSpPr>
          <p:cNvPr id="38915" name="Text Box 2"/>
          <p:cNvSpPr txBox="1">
            <a:spLocks noChangeArrowheads="1"/>
          </p:cNvSpPr>
          <p:nvPr/>
        </p:nvSpPr>
        <p:spPr bwMode="auto">
          <a:xfrm>
            <a:off x="214313" y="214313"/>
            <a:ext cx="8664575" cy="6429375"/>
          </a:xfrm>
          <a:prstGeom prst="rect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marL="608013" indent="-608013" algn="just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altLang="it-IT" sz="2800">
              <a:solidFill>
                <a:srgbClr val="3333CC"/>
              </a:solidFill>
              <a:latin typeface="Calibri" pitchFamily="34" charset="0"/>
            </a:endParaRPr>
          </a:p>
          <a:p>
            <a:pPr marL="608013" indent="-608013" algn="just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altLang="it-IT" sz="280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ttangolo 5"/>
          <p:cNvSpPr>
            <a:spLocks noChangeArrowheads="1"/>
          </p:cNvSpPr>
          <p:nvPr/>
        </p:nvSpPr>
        <p:spPr bwMode="auto">
          <a:xfrm>
            <a:off x="500063" y="285750"/>
            <a:ext cx="8143875" cy="8402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8013" indent="-608013" algn="ctr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altLang="it-IT" sz="2800" b="1">
              <a:solidFill>
                <a:srgbClr val="3333CC"/>
              </a:solidFill>
              <a:latin typeface="Calibri" pitchFamily="34" charset="0"/>
            </a:endParaRPr>
          </a:p>
          <a:p>
            <a:pPr marL="608013" indent="-608013" algn="ctr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altLang="it-IT" sz="2800" b="1">
                <a:solidFill>
                  <a:srgbClr val="3333CC"/>
                </a:solidFill>
                <a:latin typeface="Calibri" pitchFamily="34" charset="0"/>
              </a:rPr>
              <a:t>LA TRIANGOLAZIONE</a:t>
            </a:r>
          </a:p>
          <a:p>
            <a:pPr marL="608013" indent="-608013" algn="ctr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altLang="it-IT" sz="2800">
              <a:solidFill>
                <a:srgbClr val="3333CC"/>
              </a:solidFill>
              <a:latin typeface="Calibri" pitchFamily="34" charset="0"/>
            </a:endParaRPr>
          </a:p>
          <a:p>
            <a:pPr marL="608013" indent="-608013" algn="ctr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altLang="it-IT" sz="2800">
                <a:solidFill>
                  <a:srgbClr val="3333CC"/>
                </a:solidFill>
                <a:latin typeface="Calibri" pitchFamily="34" charset="0"/>
              </a:rPr>
              <a:t>Si ha quando il figlio viene coinvolto nel conflitto tra i due genitori.</a:t>
            </a:r>
          </a:p>
          <a:p>
            <a:pPr marL="608013" indent="-608013" algn="ctr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altLang="it-IT" sz="2800">
                <a:solidFill>
                  <a:srgbClr val="3333CC"/>
                </a:solidFill>
                <a:latin typeface="Calibri" pitchFamily="34" charset="0"/>
              </a:rPr>
              <a:t>Entrambi i genitori cercano un’allenaza con il figlio per costituire una coalizione contro l’altro.</a:t>
            </a:r>
          </a:p>
          <a:p>
            <a:pPr marL="608013" indent="-608013" algn="ctr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altLang="it-IT" sz="2800">
                <a:solidFill>
                  <a:srgbClr val="3333CC"/>
                </a:solidFill>
                <a:latin typeface="Calibri" pitchFamily="34" charset="0"/>
              </a:rPr>
              <a:t>Questo fenomeno, più evidente e frequente tra i genitori separati, pone il figlio in un conflitto di lealtà</a:t>
            </a:r>
          </a:p>
          <a:p>
            <a:pPr marL="608013" indent="-608013" algn="ctr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altLang="it-IT" sz="2800" b="1">
              <a:solidFill>
                <a:srgbClr val="3333CC"/>
              </a:solidFill>
              <a:latin typeface="Comic Sans MS" pitchFamily="66" charset="0"/>
            </a:endParaRPr>
          </a:p>
          <a:p>
            <a:pPr marL="608013" indent="-608013" algn="just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altLang="it-IT" sz="2600">
              <a:solidFill>
                <a:srgbClr val="3333CC"/>
              </a:solidFill>
              <a:latin typeface="Comic Sans MS" pitchFamily="66" charset="0"/>
            </a:endParaRPr>
          </a:p>
          <a:p>
            <a:pPr marL="608013" indent="-608013" algn="just" eaLnBrk="1" hangingPunct="1">
              <a:spcBef>
                <a:spcPts val="700"/>
              </a:spcBef>
              <a:buClr>
                <a:srgbClr val="2F1311"/>
              </a:buClr>
              <a:buFontTx/>
              <a:buChar char="•"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altLang="it-IT" sz="2600">
              <a:solidFill>
                <a:srgbClr val="3333CC"/>
              </a:solidFill>
              <a:latin typeface="Comic Sans MS" pitchFamily="66" charset="0"/>
            </a:endParaRPr>
          </a:p>
          <a:p>
            <a:pPr marL="608013" indent="-608013" algn="just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altLang="it-IT" sz="2600">
              <a:solidFill>
                <a:srgbClr val="3333CC"/>
              </a:solidFill>
              <a:latin typeface="Comic Sans MS" pitchFamily="66" charset="0"/>
            </a:endParaRPr>
          </a:p>
          <a:p>
            <a:pPr marL="608013" indent="-608013" algn="just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altLang="it-IT" sz="2800">
              <a:solidFill>
                <a:srgbClr val="3333CC"/>
              </a:solidFill>
              <a:latin typeface="Comic Sans MS" pitchFamily="66" charset="0"/>
            </a:endParaRPr>
          </a:p>
          <a:p>
            <a:pPr marL="608013" indent="-608013" algn="just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altLang="it-IT" sz="2800">
              <a:solidFill>
                <a:srgbClr val="3333CC"/>
              </a:solidFill>
              <a:latin typeface="Comic Sans MS" pitchFamily="66" charset="0"/>
            </a:endParaRPr>
          </a:p>
          <a:p>
            <a:pPr marL="608013" indent="-608013" algn="ctr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altLang="it-IT" sz="2800">
              <a:solidFill>
                <a:srgbClr val="3333CC"/>
              </a:solidFill>
              <a:latin typeface="Comic Sans MS" pitchFamily="66" charset="0"/>
            </a:endParaRPr>
          </a:p>
        </p:txBody>
      </p:sp>
      <p:sp>
        <p:nvSpPr>
          <p:cNvPr id="39939" name="Text Box 2"/>
          <p:cNvSpPr txBox="1">
            <a:spLocks noChangeArrowheads="1"/>
          </p:cNvSpPr>
          <p:nvPr/>
        </p:nvSpPr>
        <p:spPr bwMode="auto">
          <a:xfrm>
            <a:off x="214313" y="214313"/>
            <a:ext cx="8664575" cy="6429375"/>
          </a:xfrm>
          <a:prstGeom prst="rect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marL="608013" indent="-608013" algn="just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altLang="it-IT" sz="2800">
              <a:solidFill>
                <a:srgbClr val="3333CC"/>
              </a:solidFill>
              <a:latin typeface="Calibri" pitchFamily="34" charset="0"/>
            </a:endParaRPr>
          </a:p>
          <a:p>
            <a:pPr marL="608013" indent="-608013" algn="just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altLang="it-IT" sz="280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/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357188"/>
            <a:ext cx="8229600" cy="5768975"/>
          </a:xfrm>
        </p:spPr>
        <p:txBody>
          <a:bodyPr/>
          <a:lstStyle/>
          <a:p>
            <a:pPr>
              <a:buFontTx/>
              <a:buNone/>
              <a:defRPr/>
            </a:pPr>
            <a:endParaRPr lang="it-IT" dirty="0"/>
          </a:p>
          <a:p>
            <a:pPr>
              <a:buFontTx/>
              <a:buNone/>
              <a:defRPr/>
            </a:pPr>
            <a:endParaRPr lang="it-IT" dirty="0"/>
          </a:p>
          <a:p>
            <a:pPr>
              <a:buFontTx/>
              <a:buNone/>
              <a:defRPr/>
            </a:pPr>
            <a:r>
              <a:rPr lang="it-IT" dirty="0"/>
              <a:t>         </a:t>
            </a:r>
            <a:r>
              <a:rPr lang="it-IT" sz="4000" kern="1200" dirty="0">
                <a:solidFill>
                  <a:srgbClr val="3333CC"/>
                </a:solidFill>
                <a:latin typeface="Calibri" pitchFamily="34" charset="0"/>
                <a:ea typeface="MS Gothic" charset="-128"/>
                <a:cs typeface="Calibri" pitchFamily="34" charset="0"/>
              </a:rPr>
              <a:t>Padre                           Madre       </a:t>
            </a:r>
          </a:p>
          <a:p>
            <a:pPr>
              <a:buFontTx/>
              <a:buNone/>
              <a:defRPr/>
            </a:pPr>
            <a:endParaRPr lang="it-IT" sz="4000" kern="1200" dirty="0">
              <a:solidFill>
                <a:srgbClr val="3333CC"/>
              </a:solidFill>
              <a:latin typeface="Calibri" pitchFamily="34" charset="0"/>
              <a:ea typeface="MS Gothic" charset="-128"/>
              <a:cs typeface="Calibri" pitchFamily="34" charset="0"/>
            </a:endParaRPr>
          </a:p>
          <a:p>
            <a:pPr>
              <a:buFontTx/>
              <a:buNone/>
              <a:defRPr/>
            </a:pPr>
            <a:endParaRPr lang="it-IT" sz="4000" kern="1200" dirty="0">
              <a:solidFill>
                <a:srgbClr val="3333CC"/>
              </a:solidFill>
              <a:latin typeface="Calibri" pitchFamily="34" charset="0"/>
              <a:ea typeface="MS Gothic" charset="-128"/>
              <a:cs typeface="Calibri" pitchFamily="34" charset="0"/>
            </a:endParaRPr>
          </a:p>
          <a:p>
            <a:pPr>
              <a:buFontTx/>
              <a:buNone/>
              <a:defRPr/>
            </a:pPr>
            <a:r>
              <a:rPr lang="it-IT" sz="4000" kern="1200" dirty="0">
                <a:solidFill>
                  <a:srgbClr val="3333CC"/>
                </a:solidFill>
                <a:latin typeface="Calibri" pitchFamily="34" charset="0"/>
                <a:ea typeface="MS Gothic" charset="-128"/>
                <a:cs typeface="Calibri" pitchFamily="34" charset="0"/>
              </a:rPr>
              <a:t>                             </a:t>
            </a:r>
          </a:p>
          <a:p>
            <a:pPr>
              <a:buFontTx/>
              <a:buNone/>
              <a:defRPr/>
            </a:pPr>
            <a:r>
              <a:rPr lang="it-IT" sz="4000" kern="1200" dirty="0">
                <a:solidFill>
                  <a:srgbClr val="3333CC"/>
                </a:solidFill>
                <a:latin typeface="Calibri" pitchFamily="34" charset="0"/>
                <a:ea typeface="MS Gothic" charset="-128"/>
                <a:cs typeface="Calibri" pitchFamily="34" charset="0"/>
              </a:rPr>
              <a:t>                            Figlio  </a:t>
            </a:r>
          </a:p>
        </p:txBody>
      </p:sp>
      <p:sp>
        <p:nvSpPr>
          <p:cNvPr id="40963" name="Triangolo isoscele 3"/>
          <p:cNvSpPr>
            <a:spLocks noChangeArrowheads="1"/>
          </p:cNvSpPr>
          <p:nvPr/>
        </p:nvSpPr>
        <p:spPr bwMode="auto">
          <a:xfrm rot="10800000">
            <a:off x="3071813" y="2071688"/>
            <a:ext cx="2346325" cy="1928812"/>
          </a:xfrm>
          <a:prstGeom prst="triangle">
            <a:avLst>
              <a:gd name="adj" fmla="val 50000"/>
            </a:avLst>
          </a:prstGeom>
          <a:noFill/>
          <a:ln w="76200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>
              <a:buClr>
                <a:srgbClr val="000000"/>
              </a:buClr>
            </a:pPr>
            <a:endParaRPr lang="it-IT" altLang="it-IT"/>
          </a:p>
        </p:txBody>
      </p:sp>
      <p:cxnSp>
        <p:nvCxnSpPr>
          <p:cNvPr id="8" name="Connettore 2 7">
            <a:extLst>
              <a:ext uri="{FF2B5EF4-FFF2-40B4-BE49-F238E27FC236}"/>
            </a:extLst>
          </p:cNvPr>
          <p:cNvCxnSpPr/>
          <p:nvPr/>
        </p:nvCxnSpPr>
        <p:spPr>
          <a:xfrm>
            <a:off x="2928938" y="2000250"/>
            <a:ext cx="2571750" cy="1588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2 13">
            <a:extLst>
              <a:ext uri="{FF2B5EF4-FFF2-40B4-BE49-F238E27FC236}"/>
            </a:extLst>
          </p:cNvPr>
          <p:cNvCxnSpPr/>
          <p:nvPr/>
        </p:nvCxnSpPr>
        <p:spPr>
          <a:xfrm rot="16200000" flipV="1">
            <a:off x="2893220" y="2536031"/>
            <a:ext cx="1643062" cy="1000125"/>
          </a:xfrm>
          <a:prstGeom prst="straightConnector1">
            <a:avLst/>
          </a:prstGeom>
          <a:ln>
            <a:solidFill>
              <a:srgbClr val="0099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ttore 2 20">
            <a:extLst>
              <a:ext uri="{FF2B5EF4-FFF2-40B4-BE49-F238E27FC236}"/>
            </a:extLst>
          </p:cNvPr>
          <p:cNvCxnSpPr/>
          <p:nvPr/>
        </p:nvCxnSpPr>
        <p:spPr>
          <a:xfrm rot="5400000">
            <a:off x="3878263" y="2479675"/>
            <a:ext cx="2000250" cy="1184275"/>
          </a:xfrm>
          <a:prstGeom prst="straightConnector1">
            <a:avLst/>
          </a:prstGeom>
          <a:ln>
            <a:solidFill>
              <a:srgbClr val="0099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ttore 2 24">
            <a:extLst>
              <a:ext uri="{FF2B5EF4-FFF2-40B4-BE49-F238E27FC236}"/>
            </a:extLst>
          </p:cNvPr>
          <p:cNvCxnSpPr/>
          <p:nvPr/>
        </p:nvCxnSpPr>
        <p:spPr>
          <a:xfrm rot="16200000" flipH="1">
            <a:off x="2571750" y="2428875"/>
            <a:ext cx="2071688" cy="1214438"/>
          </a:xfrm>
          <a:prstGeom prst="straightConnector1">
            <a:avLst/>
          </a:prstGeom>
          <a:ln>
            <a:solidFill>
              <a:srgbClr val="0099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ttore 2 28">
            <a:extLst>
              <a:ext uri="{FF2B5EF4-FFF2-40B4-BE49-F238E27FC236}"/>
            </a:extLst>
          </p:cNvPr>
          <p:cNvCxnSpPr/>
          <p:nvPr/>
        </p:nvCxnSpPr>
        <p:spPr>
          <a:xfrm rot="5400000" flipH="1" flipV="1">
            <a:off x="3857626" y="2500312"/>
            <a:ext cx="1714500" cy="1000125"/>
          </a:xfrm>
          <a:prstGeom prst="straightConnector1">
            <a:avLst/>
          </a:prstGeom>
          <a:ln>
            <a:solidFill>
              <a:srgbClr val="0099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3"/>
          <p:cNvGraphicFramePr>
            <a:graphicFrameLocks noChangeAspect="1"/>
          </p:cNvGraphicFramePr>
          <p:nvPr/>
        </p:nvGraphicFramePr>
        <p:xfrm>
          <a:off x="-300038" y="-668338"/>
          <a:ext cx="10488613" cy="10721976"/>
        </p:xfrm>
        <a:graphic>
          <a:graphicData uri="http://schemas.openxmlformats.org/presentationml/2006/ole">
            <p:oleObj spid="_x0000_s1026" name="Documento" r:id="rId3" imgW="11622344" imgH="11814934" progId="Word.Document.12">
              <p:embed/>
            </p:oleObj>
          </a:graphicData>
        </a:graphic>
      </p:graphicFrame>
      <p:sp>
        <p:nvSpPr>
          <p:cNvPr id="1027" name="Titolo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it-IT" altLang="it-IT" smtClean="0"/>
              <a:t>*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C:\Users\claudia\Downloads\ad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75" y="214313"/>
            <a:ext cx="4405313" cy="6421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7" name="Titolo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043863" cy="582612"/>
          </a:xfrm>
        </p:spPr>
        <p:txBody>
          <a:bodyPr/>
          <a:lstStyle/>
          <a:p>
            <a:pPr algn="r"/>
            <a:r>
              <a:rPr lang="it-IT" altLang="it-IT" smtClean="0"/>
              <a:t>*</a:t>
            </a:r>
          </a:p>
        </p:txBody>
      </p:sp>
    </p:spTree>
  </p:cSld>
  <p:clrMapOvr>
    <a:masterClrMapping/>
  </p:clrMapOvr>
  <p:transition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ttangolo 5"/>
          <p:cNvSpPr>
            <a:spLocks noChangeArrowheads="1"/>
          </p:cNvSpPr>
          <p:nvPr/>
        </p:nvSpPr>
        <p:spPr bwMode="auto">
          <a:xfrm>
            <a:off x="500063" y="214313"/>
            <a:ext cx="8143875" cy="1026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8013" indent="-608013" algn="ctr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altLang="it-IT" sz="2800">
              <a:solidFill>
                <a:srgbClr val="3333CC"/>
              </a:solidFill>
              <a:latin typeface="Comic Sans MS" pitchFamily="66" charset="0"/>
            </a:endParaRPr>
          </a:p>
          <a:p>
            <a:pPr marL="608013" indent="-608013" algn="ctr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altLang="it-IT" sz="3200" b="1">
                <a:solidFill>
                  <a:srgbClr val="3333CC"/>
                </a:solidFill>
                <a:latin typeface="Calibri" pitchFamily="34" charset="0"/>
              </a:rPr>
              <a:t>Elementi di un buon funzionamento familiare:</a:t>
            </a:r>
          </a:p>
          <a:p>
            <a:pPr marL="608013" indent="-608013" algn="ctr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altLang="it-IT" sz="3200" b="1">
              <a:solidFill>
                <a:srgbClr val="3333CC"/>
              </a:solidFill>
              <a:latin typeface="Calibri" pitchFamily="34" charset="0"/>
            </a:endParaRPr>
          </a:p>
          <a:p>
            <a:pPr marL="608013" indent="-608013" eaLnBrk="1" hangingPunct="1">
              <a:spcBef>
                <a:spcPts val="700"/>
              </a:spcBef>
              <a:buClr>
                <a:srgbClr val="2F1311"/>
              </a:buClr>
              <a:buFontTx/>
              <a:buChar char="•"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altLang="it-IT" sz="3200">
                <a:solidFill>
                  <a:srgbClr val="3333CC"/>
                </a:solidFill>
                <a:latin typeface="Calibri" pitchFamily="34" charset="0"/>
              </a:rPr>
              <a:t>Stile democratico: regole sì ma negoziabili</a:t>
            </a:r>
          </a:p>
          <a:p>
            <a:pPr marL="608013" indent="-608013" eaLnBrk="1" hangingPunct="1">
              <a:spcBef>
                <a:spcPts val="700"/>
              </a:spcBef>
              <a:buClr>
                <a:srgbClr val="2F1311"/>
              </a:buClr>
              <a:buFontTx/>
              <a:buChar char="•"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altLang="it-IT" sz="3200">
                <a:solidFill>
                  <a:srgbClr val="3333CC"/>
                </a:solidFill>
                <a:latin typeface="Calibri" pitchFamily="34" charset="0"/>
              </a:rPr>
              <a:t>Consapevolezza Vs delusione (per i genitori)</a:t>
            </a:r>
          </a:p>
          <a:p>
            <a:pPr marL="608013" indent="-608013" eaLnBrk="1" hangingPunct="1">
              <a:spcBef>
                <a:spcPts val="700"/>
              </a:spcBef>
              <a:buClr>
                <a:srgbClr val="2F1311"/>
              </a:buClr>
              <a:buFontTx/>
              <a:buChar char="•"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altLang="it-IT" sz="3200">
                <a:solidFill>
                  <a:srgbClr val="3333CC"/>
                </a:solidFill>
                <a:latin typeface="Calibri" pitchFamily="34" charset="0"/>
              </a:rPr>
              <a:t>Accettazione delle differenze</a:t>
            </a:r>
          </a:p>
          <a:p>
            <a:pPr marL="608013" indent="-608013" eaLnBrk="1" hangingPunct="1">
              <a:spcBef>
                <a:spcPts val="700"/>
              </a:spcBef>
              <a:buClr>
                <a:srgbClr val="2F1311"/>
              </a:buClr>
              <a:buFontTx/>
              <a:buChar char="•"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altLang="it-IT" sz="3200">
                <a:solidFill>
                  <a:srgbClr val="3333CC"/>
                </a:solidFill>
                <a:latin typeface="Calibri" pitchFamily="34" charset="0"/>
              </a:rPr>
              <a:t>Comunicazione e ascolto</a:t>
            </a:r>
          </a:p>
          <a:p>
            <a:pPr marL="608013" indent="-608013" eaLnBrk="1" hangingPunct="1">
              <a:spcBef>
                <a:spcPts val="700"/>
              </a:spcBef>
              <a:buClr>
                <a:srgbClr val="2F1311"/>
              </a:buClr>
              <a:buFontTx/>
              <a:buChar char="•"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altLang="it-IT" sz="3200">
                <a:solidFill>
                  <a:srgbClr val="3333CC"/>
                </a:solidFill>
                <a:latin typeface="Calibri" pitchFamily="34" charset="0"/>
              </a:rPr>
              <a:t>Capacità di reggere il conflitto</a:t>
            </a:r>
          </a:p>
          <a:p>
            <a:pPr marL="608013" indent="-608013" eaLnBrk="1" hangingPunct="1">
              <a:spcBef>
                <a:spcPts val="700"/>
              </a:spcBef>
              <a:buClr>
                <a:srgbClr val="2F1311"/>
              </a:buClr>
              <a:buFontTx/>
              <a:buChar char="•"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altLang="it-IT" sz="3200">
                <a:solidFill>
                  <a:srgbClr val="3333CC"/>
                </a:solidFill>
                <a:latin typeface="Calibri" pitchFamily="34" charset="0"/>
              </a:rPr>
              <a:t>Equilibrio dinamico</a:t>
            </a:r>
          </a:p>
          <a:p>
            <a:pPr marL="608013" indent="-608013" eaLnBrk="1" hangingPunct="1">
              <a:spcBef>
                <a:spcPts val="700"/>
              </a:spcBef>
              <a:buClr>
                <a:srgbClr val="2F1311"/>
              </a:buClr>
              <a:buFontTx/>
              <a:buChar char="•"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altLang="it-IT" sz="2800">
              <a:solidFill>
                <a:srgbClr val="3333CC"/>
              </a:solidFill>
              <a:latin typeface="Comic Sans MS" pitchFamily="66" charset="0"/>
            </a:endParaRPr>
          </a:p>
          <a:p>
            <a:pPr marL="608013" indent="-608013" eaLnBrk="1" hangingPunct="1">
              <a:spcBef>
                <a:spcPts val="700"/>
              </a:spcBef>
              <a:buClr>
                <a:srgbClr val="2F1311"/>
              </a:buClr>
              <a:buFontTx/>
              <a:buChar char="•"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altLang="it-IT" sz="2800">
              <a:solidFill>
                <a:srgbClr val="3333CC"/>
              </a:solidFill>
              <a:latin typeface="Comic Sans MS" pitchFamily="66" charset="0"/>
            </a:endParaRPr>
          </a:p>
          <a:p>
            <a:pPr marL="608013" indent="-608013" algn="ctr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altLang="it-IT" sz="2800" b="1">
              <a:solidFill>
                <a:srgbClr val="3333CC"/>
              </a:solidFill>
              <a:latin typeface="Comic Sans MS" pitchFamily="66" charset="0"/>
            </a:endParaRPr>
          </a:p>
          <a:p>
            <a:pPr marL="608013" indent="-608013" algn="just" eaLnBrk="1" hangingPunct="1">
              <a:spcBef>
                <a:spcPts val="700"/>
              </a:spcBef>
              <a:buClr>
                <a:srgbClr val="2F1311"/>
              </a:buClr>
              <a:buFontTx/>
              <a:buChar char="•"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altLang="it-IT" sz="2600">
              <a:solidFill>
                <a:srgbClr val="3333CC"/>
              </a:solidFill>
              <a:latin typeface="Comic Sans MS" pitchFamily="66" charset="0"/>
            </a:endParaRPr>
          </a:p>
          <a:p>
            <a:pPr marL="608013" indent="-608013" algn="just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altLang="it-IT" sz="2600">
              <a:solidFill>
                <a:srgbClr val="3333CC"/>
              </a:solidFill>
              <a:latin typeface="Comic Sans MS" pitchFamily="66" charset="0"/>
            </a:endParaRPr>
          </a:p>
          <a:p>
            <a:pPr marL="608013" indent="-608013" algn="just" eaLnBrk="1" hangingPunct="1">
              <a:spcBef>
                <a:spcPts val="700"/>
              </a:spcBef>
              <a:buClr>
                <a:srgbClr val="2F1311"/>
              </a:buClr>
              <a:buFontTx/>
              <a:buChar char="•"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altLang="it-IT" sz="2600">
              <a:solidFill>
                <a:srgbClr val="3333CC"/>
              </a:solidFill>
              <a:latin typeface="Comic Sans MS" pitchFamily="66" charset="0"/>
            </a:endParaRPr>
          </a:p>
          <a:p>
            <a:pPr marL="608013" indent="-608013" algn="just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altLang="it-IT" sz="2600">
              <a:solidFill>
                <a:srgbClr val="3333CC"/>
              </a:solidFill>
              <a:latin typeface="Comic Sans MS" pitchFamily="66" charset="0"/>
            </a:endParaRPr>
          </a:p>
          <a:p>
            <a:pPr marL="608013" indent="-608013" algn="just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altLang="it-IT" sz="2800">
              <a:solidFill>
                <a:srgbClr val="3333CC"/>
              </a:solidFill>
              <a:latin typeface="Comic Sans MS" pitchFamily="66" charset="0"/>
            </a:endParaRPr>
          </a:p>
          <a:p>
            <a:pPr marL="608013" indent="-608013" algn="just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altLang="it-IT" sz="2800">
              <a:solidFill>
                <a:srgbClr val="3333CC"/>
              </a:solidFill>
              <a:latin typeface="Comic Sans MS" pitchFamily="66" charset="0"/>
            </a:endParaRPr>
          </a:p>
          <a:p>
            <a:pPr marL="608013" indent="-608013" algn="ctr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altLang="it-IT" sz="2800">
              <a:solidFill>
                <a:srgbClr val="3333CC"/>
              </a:solidFill>
              <a:latin typeface="Comic Sans MS" pitchFamily="66" charset="0"/>
            </a:endParaRPr>
          </a:p>
        </p:txBody>
      </p:sp>
      <p:sp>
        <p:nvSpPr>
          <p:cNvPr id="43011" name="Text Box 2"/>
          <p:cNvSpPr txBox="1">
            <a:spLocks noChangeArrowheads="1"/>
          </p:cNvSpPr>
          <p:nvPr/>
        </p:nvSpPr>
        <p:spPr bwMode="auto">
          <a:xfrm>
            <a:off x="214313" y="214313"/>
            <a:ext cx="8664575" cy="6429375"/>
          </a:xfrm>
          <a:prstGeom prst="rect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marL="608013" indent="-608013" algn="just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altLang="it-IT" sz="2800">
              <a:solidFill>
                <a:srgbClr val="3333CC"/>
              </a:solidFill>
              <a:latin typeface="Calibri" pitchFamily="34" charset="0"/>
            </a:endParaRPr>
          </a:p>
          <a:p>
            <a:pPr marL="608013" indent="-608013" algn="just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altLang="it-IT" sz="280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>
          <a:xfrm>
            <a:off x="857250" y="285750"/>
            <a:ext cx="7472363" cy="796925"/>
          </a:xfrm>
        </p:spPr>
        <p:txBody>
          <a:bodyPr/>
          <a:lstStyle/>
          <a:p>
            <a:pPr>
              <a:defRPr/>
            </a:pPr>
            <a:r>
              <a:rPr lang="it-IT" sz="3200" b="1" kern="1200" dirty="0">
                <a:solidFill>
                  <a:srgbClr val="3333CC"/>
                </a:solidFill>
                <a:latin typeface="Calibri" pitchFamily="34" charset="0"/>
                <a:ea typeface="MS Gothic" charset="-128"/>
                <a:cs typeface="Calibri" pitchFamily="34" charset="0"/>
              </a:rPr>
              <a:t>“Torta del ciclo di vita della famiglia”</a:t>
            </a:r>
          </a:p>
        </p:txBody>
      </p:sp>
      <p:graphicFrame>
        <p:nvGraphicFramePr>
          <p:cNvPr id="2050" name="Segnaposto contenuto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presentationml/2006/ole">
            <p:oleObj spid="_x0000_s2050" r:id="rId3" imgW="8230313" imgH="4523624" progId="Excel.Chart.8">
              <p:embed/>
            </p:oleObj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Segnaposto contenuto 3"/>
          <p:cNvGraphicFramePr>
            <a:graphicFrameLocks noGrp="1"/>
          </p:cNvGraphicFramePr>
          <p:nvPr>
            <p:ph idx="1"/>
          </p:nvPr>
        </p:nvGraphicFramePr>
        <p:xfrm>
          <a:off x="428625" y="714375"/>
          <a:ext cx="8229600" cy="5097463"/>
        </p:xfrm>
        <a:graphic>
          <a:graphicData uri="http://schemas.openxmlformats.org/presentationml/2006/ole">
            <p:oleObj spid="_x0000_s3074" r:id="rId3" imgW="8230313" imgH="5096698" progId="Excel.Chart.8">
              <p:embed/>
            </p:oleObj>
          </a:graphicData>
        </a:graphic>
      </p:graphicFrame>
    </p:spTree>
  </p:cSld>
  <p:clrMapOvr>
    <a:masterClrMapping/>
  </p:clrMapOvr>
  <p:transition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8" name="Segnaposto contenuto 3"/>
          <p:cNvGraphicFramePr>
            <a:graphicFrameLocks noGrp="1"/>
          </p:cNvGraphicFramePr>
          <p:nvPr>
            <p:ph idx="1"/>
          </p:nvPr>
        </p:nvGraphicFramePr>
        <p:xfrm>
          <a:off x="457200" y="928688"/>
          <a:ext cx="8229600" cy="5197475"/>
        </p:xfrm>
        <a:graphic>
          <a:graphicData uri="http://schemas.openxmlformats.org/presentationml/2006/ole">
            <p:oleObj spid="_x0000_s4098" r:id="rId3" imgW="8230313" imgH="5200339" progId="Excel.Chart.8">
              <p:embed/>
            </p:oleObj>
          </a:graphicData>
        </a:graphic>
      </p:graphicFrame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it-IT" altLang="it-IT" b="1" kern="1200" dirty="0" smtClean="0">
                <a:solidFill>
                  <a:srgbClr val="FF0000"/>
                </a:solidFill>
                <a:latin typeface="Calibri" pitchFamily="34" charset="0"/>
                <a:ea typeface="MS Gothic" pitchFamily="49" charset="-128"/>
                <a:cs typeface="+mn-cs"/>
              </a:rPr>
              <a:t>Parole chiave</a:t>
            </a:r>
            <a:endParaRPr lang="it-IT" altLang="it-IT" b="1" kern="1200" dirty="0">
              <a:solidFill>
                <a:srgbClr val="FF0000"/>
              </a:solidFill>
              <a:latin typeface="Calibri" pitchFamily="34" charset="0"/>
              <a:ea typeface="MS Gothic" pitchFamily="49" charset="-128"/>
              <a:cs typeface="+mn-cs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it-IT" altLang="it-IT" kern="1200" dirty="0" smtClean="0">
                <a:solidFill>
                  <a:srgbClr val="3333CC"/>
                </a:solidFill>
                <a:latin typeface="Calibri" pitchFamily="34" charset="0"/>
                <a:ea typeface="MS Gothic" pitchFamily="49" charset="-128"/>
              </a:rPr>
              <a:t>Identità</a:t>
            </a:r>
          </a:p>
          <a:p>
            <a:pPr>
              <a:defRPr/>
            </a:pPr>
            <a:r>
              <a:rPr lang="it-IT" altLang="it-IT" kern="1200" dirty="0" smtClean="0">
                <a:solidFill>
                  <a:srgbClr val="3333CC"/>
                </a:solidFill>
                <a:latin typeface="Calibri" pitchFamily="34" charset="0"/>
                <a:ea typeface="MS Gothic" pitchFamily="49" charset="-128"/>
              </a:rPr>
              <a:t>Separazione</a:t>
            </a:r>
          </a:p>
          <a:p>
            <a:pPr>
              <a:defRPr/>
            </a:pPr>
            <a:r>
              <a:rPr lang="it-IT" altLang="it-IT" kern="1200" dirty="0" smtClean="0">
                <a:solidFill>
                  <a:srgbClr val="3333CC"/>
                </a:solidFill>
                <a:latin typeface="Calibri" pitchFamily="34" charset="0"/>
                <a:ea typeface="MS Gothic" pitchFamily="49" charset="-128"/>
              </a:rPr>
              <a:t>conflitto</a:t>
            </a:r>
          </a:p>
          <a:p>
            <a:pPr>
              <a:defRPr/>
            </a:pPr>
            <a:r>
              <a:rPr lang="it-IT" altLang="it-IT" kern="1200" dirty="0" smtClean="0">
                <a:solidFill>
                  <a:srgbClr val="3333CC"/>
                </a:solidFill>
                <a:latin typeface="Calibri" pitchFamily="34" charset="0"/>
                <a:ea typeface="MS Gothic" pitchFamily="49" charset="-128"/>
              </a:rPr>
              <a:t>Genitori: taglio emotivo</a:t>
            </a:r>
          </a:p>
          <a:p>
            <a:pPr>
              <a:defRPr/>
            </a:pPr>
            <a:r>
              <a:rPr lang="it-IT" altLang="it-IT" kern="1200" dirty="0" smtClean="0">
                <a:solidFill>
                  <a:srgbClr val="3333CC"/>
                </a:solidFill>
                <a:latin typeface="Calibri" pitchFamily="34" charset="0"/>
                <a:ea typeface="MS Gothic" pitchFamily="49" charset="-128"/>
              </a:rPr>
              <a:t>Dimensione </a:t>
            </a:r>
            <a:r>
              <a:rPr lang="it-IT" altLang="it-IT" kern="1200" dirty="0" err="1" smtClean="0">
                <a:solidFill>
                  <a:srgbClr val="3333CC"/>
                </a:solidFill>
                <a:latin typeface="Calibri" pitchFamily="34" charset="0"/>
                <a:ea typeface="MS Gothic" pitchFamily="49" charset="-128"/>
              </a:rPr>
              <a:t>triginerazionale</a:t>
            </a:r>
            <a:endParaRPr lang="it-IT" altLang="it-IT" kern="1200" dirty="0" smtClean="0">
              <a:solidFill>
                <a:srgbClr val="3333CC"/>
              </a:solidFill>
              <a:latin typeface="Calibri" pitchFamily="34" charset="0"/>
              <a:ea typeface="MS Gothic" pitchFamily="49" charset="-128"/>
            </a:endParaRPr>
          </a:p>
          <a:p>
            <a:pPr>
              <a:defRPr/>
            </a:pPr>
            <a:r>
              <a:rPr lang="it-IT" altLang="it-IT" kern="1200" dirty="0" smtClean="0">
                <a:solidFill>
                  <a:srgbClr val="3333CC"/>
                </a:solidFill>
                <a:latin typeface="Calibri" pitchFamily="34" charset="0"/>
                <a:ea typeface="MS Gothic" pitchFamily="49" charset="-128"/>
              </a:rPr>
              <a:t>Recupero dimensione di coppia</a:t>
            </a:r>
          </a:p>
          <a:p>
            <a:pPr>
              <a:defRPr/>
            </a:pPr>
            <a:r>
              <a:rPr lang="it-IT" altLang="it-IT" kern="1200" dirty="0" smtClean="0">
                <a:solidFill>
                  <a:srgbClr val="3333CC"/>
                </a:solidFill>
                <a:latin typeface="Calibri" pitchFamily="34" charset="0"/>
                <a:ea typeface="MS Gothic" pitchFamily="49" charset="-128"/>
              </a:rPr>
              <a:t>Caso clinico</a:t>
            </a:r>
            <a:endParaRPr lang="it-IT" altLang="it-IT" kern="1200" dirty="0">
              <a:solidFill>
                <a:srgbClr val="3333CC"/>
              </a:solidFill>
              <a:latin typeface="Calibri" pitchFamily="34" charset="0"/>
              <a:ea typeface="MS Gothic" pitchFamily="49" charset="-128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2" name="Segnaposto contenuto 3"/>
          <p:cNvGraphicFramePr>
            <a:graphicFrameLocks noGrp="1"/>
          </p:cNvGraphicFramePr>
          <p:nvPr>
            <p:ph idx="1"/>
          </p:nvPr>
        </p:nvGraphicFramePr>
        <p:xfrm>
          <a:off x="457200" y="1000125"/>
          <a:ext cx="8229600" cy="5126038"/>
        </p:xfrm>
        <a:graphic>
          <a:graphicData uri="http://schemas.openxmlformats.org/presentationml/2006/ole">
            <p:oleObj spid="_x0000_s5122" r:id="rId3" imgW="8230313" imgH="5127180" progId="Excel.Chart.8">
              <p:embed/>
            </p:oleObj>
          </a:graphicData>
        </a:graphic>
      </p:graphicFrame>
    </p:spTree>
  </p:cSld>
  <p:clrMapOvr>
    <a:masterClrMapping/>
  </p:clrMapOvr>
  <p:transition>
    <p:fad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ttangolo 5"/>
          <p:cNvSpPr>
            <a:spLocks noChangeArrowheads="1"/>
          </p:cNvSpPr>
          <p:nvPr/>
        </p:nvSpPr>
        <p:spPr bwMode="auto">
          <a:xfrm>
            <a:off x="500063" y="214313"/>
            <a:ext cx="8143875" cy="843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8013" indent="-608013" algn="ctr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altLang="it-IT" sz="2800">
              <a:solidFill>
                <a:srgbClr val="3333CC"/>
              </a:solidFill>
              <a:latin typeface="Comic Sans MS" pitchFamily="66" charset="0"/>
            </a:endParaRPr>
          </a:p>
          <a:p>
            <a:pPr marL="608013" indent="-608013" algn="ctr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altLang="it-IT" sz="3200" b="1">
                <a:solidFill>
                  <a:srgbClr val="3333CC"/>
                </a:solidFill>
                <a:latin typeface="Calibri" pitchFamily="34" charset="0"/>
              </a:rPr>
              <a:t>COSA FARE...</a:t>
            </a:r>
          </a:p>
          <a:p>
            <a:pPr marL="608013" indent="-608013" algn="just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altLang="it-IT" sz="3200" u="sng">
                <a:solidFill>
                  <a:srgbClr val="3333CC"/>
                </a:solidFill>
                <a:latin typeface="Calibri" pitchFamily="34" charset="0"/>
              </a:rPr>
              <a:t>Aspetti di contesto</a:t>
            </a:r>
          </a:p>
          <a:p>
            <a:pPr marL="608013" indent="-608013" algn="just" eaLnBrk="1" hangingPunct="1">
              <a:spcBef>
                <a:spcPts val="700"/>
              </a:spcBef>
              <a:buClr>
                <a:srgbClr val="2F1311"/>
              </a:buClr>
              <a:buFontTx/>
              <a:buChar char="•"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altLang="it-IT" sz="3200">
                <a:solidFill>
                  <a:srgbClr val="3333CC"/>
                </a:solidFill>
                <a:latin typeface="Calibri" pitchFamily="34" charset="0"/>
              </a:rPr>
              <a:t>Convocare entrambi i genitori alle visite di “bilancio di salute”: veicola un messaggio di </a:t>
            </a:r>
            <a:r>
              <a:rPr lang="en-GB" altLang="it-IT" sz="3200" b="1">
                <a:solidFill>
                  <a:srgbClr val="3333CC"/>
                </a:solidFill>
                <a:latin typeface="Calibri" pitchFamily="34" charset="0"/>
              </a:rPr>
              <a:t>attinenza</a:t>
            </a:r>
            <a:r>
              <a:rPr lang="en-GB" altLang="it-IT" sz="3200">
                <a:solidFill>
                  <a:srgbClr val="3333CC"/>
                </a:solidFill>
                <a:latin typeface="Calibri" pitchFamily="34" charset="0"/>
              </a:rPr>
              <a:t> alla vita dei figli (e quindi al loro benessere) </a:t>
            </a:r>
          </a:p>
          <a:p>
            <a:pPr marL="608013" indent="-608013" algn="just" eaLnBrk="1" hangingPunct="1">
              <a:spcBef>
                <a:spcPts val="700"/>
              </a:spcBef>
              <a:buClr>
                <a:srgbClr val="2F1311"/>
              </a:buClr>
              <a:buFontTx/>
              <a:buChar char="•"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altLang="it-IT" sz="3200">
              <a:solidFill>
                <a:srgbClr val="3333CC"/>
              </a:solidFill>
              <a:latin typeface="Calibri" pitchFamily="34" charset="0"/>
            </a:endParaRPr>
          </a:p>
          <a:p>
            <a:pPr marL="608013" indent="-608013" algn="just" eaLnBrk="1" hangingPunct="1">
              <a:spcBef>
                <a:spcPts val="700"/>
              </a:spcBef>
              <a:buClr>
                <a:srgbClr val="2F1311"/>
              </a:buClr>
              <a:buFontTx/>
              <a:buChar char="•"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altLang="it-IT" sz="3200">
                <a:solidFill>
                  <a:srgbClr val="3333CC"/>
                </a:solidFill>
                <a:latin typeface="Calibri" pitchFamily="34" charset="0"/>
              </a:rPr>
              <a:t>Fare </a:t>
            </a:r>
            <a:r>
              <a:rPr lang="en-GB" altLang="it-IT" sz="3200" b="1">
                <a:solidFill>
                  <a:srgbClr val="3333CC"/>
                </a:solidFill>
                <a:latin typeface="Calibri" pitchFamily="34" charset="0"/>
              </a:rPr>
              <a:t>rete</a:t>
            </a:r>
            <a:r>
              <a:rPr lang="en-GB" altLang="it-IT" sz="3200">
                <a:solidFill>
                  <a:srgbClr val="3333CC"/>
                </a:solidFill>
                <a:latin typeface="Calibri" pitchFamily="34" charset="0"/>
              </a:rPr>
              <a:t> senza triangolare i pazienti nelle comunicazioni tra professionisti (contenimento Vs collusione)</a:t>
            </a:r>
          </a:p>
          <a:p>
            <a:pPr marL="608013" indent="-608013" algn="just" eaLnBrk="1" hangingPunct="1">
              <a:spcBef>
                <a:spcPts val="700"/>
              </a:spcBef>
              <a:buClr>
                <a:srgbClr val="2F1311"/>
              </a:buClr>
              <a:buFontTx/>
              <a:buChar char="•"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altLang="it-IT" sz="2600">
              <a:solidFill>
                <a:srgbClr val="3333CC"/>
              </a:solidFill>
              <a:latin typeface="Comic Sans MS" pitchFamily="66" charset="0"/>
            </a:endParaRPr>
          </a:p>
          <a:p>
            <a:pPr marL="608013" indent="-608013" algn="just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altLang="it-IT" sz="2600">
              <a:solidFill>
                <a:srgbClr val="3333CC"/>
              </a:solidFill>
              <a:latin typeface="Comic Sans MS" pitchFamily="66" charset="0"/>
            </a:endParaRPr>
          </a:p>
          <a:p>
            <a:pPr marL="608013" indent="-608013" algn="just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altLang="it-IT" sz="2800">
              <a:solidFill>
                <a:srgbClr val="3333CC"/>
              </a:solidFill>
              <a:latin typeface="Comic Sans MS" pitchFamily="66" charset="0"/>
            </a:endParaRPr>
          </a:p>
          <a:p>
            <a:pPr marL="608013" indent="-608013" algn="just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altLang="it-IT" sz="2800">
              <a:solidFill>
                <a:srgbClr val="3333CC"/>
              </a:solidFill>
              <a:latin typeface="Comic Sans MS" pitchFamily="66" charset="0"/>
            </a:endParaRPr>
          </a:p>
          <a:p>
            <a:pPr marL="608013" indent="-608013" algn="ctr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altLang="it-IT" sz="2800">
              <a:solidFill>
                <a:srgbClr val="3333CC"/>
              </a:solidFill>
              <a:latin typeface="Comic Sans MS" pitchFamily="66" charset="0"/>
            </a:endParaRPr>
          </a:p>
        </p:txBody>
      </p:sp>
      <p:sp>
        <p:nvSpPr>
          <p:cNvPr id="44035" name="Text Box 2"/>
          <p:cNvSpPr txBox="1">
            <a:spLocks noChangeArrowheads="1"/>
          </p:cNvSpPr>
          <p:nvPr/>
        </p:nvSpPr>
        <p:spPr bwMode="auto">
          <a:xfrm>
            <a:off x="214313" y="214313"/>
            <a:ext cx="8664575" cy="6429375"/>
          </a:xfrm>
          <a:prstGeom prst="rect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marL="608013" indent="-608013" algn="just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altLang="it-IT" sz="2800">
              <a:solidFill>
                <a:srgbClr val="3333CC"/>
              </a:solidFill>
              <a:latin typeface="Calibri" pitchFamily="34" charset="0"/>
            </a:endParaRPr>
          </a:p>
          <a:p>
            <a:pPr marL="608013" indent="-608013" algn="just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altLang="it-IT" sz="280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/>
            </a:extLst>
          </p:cNvPr>
          <p:cNvSpPr>
            <a:spLocks noGrp="1"/>
          </p:cNvSpPr>
          <p:nvPr>
            <p:ph idx="1"/>
          </p:nvPr>
        </p:nvSpPr>
        <p:spPr>
          <a:xfrm>
            <a:off x="357188" y="357188"/>
            <a:ext cx="8329612" cy="5768975"/>
          </a:xfrm>
        </p:spPr>
        <p:txBody>
          <a:bodyPr/>
          <a:lstStyle/>
          <a:p>
            <a:pPr>
              <a:buFontTx/>
              <a:buNone/>
              <a:defRPr/>
            </a:pPr>
            <a:endParaRPr lang="it-IT" dirty="0"/>
          </a:p>
          <a:p>
            <a:pPr>
              <a:buFontTx/>
              <a:buNone/>
              <a:defRPr/>
            </a:pPr>
            <a:r>
              <a:rPr lang="it-IT" sz="4000" kern="1200" dirty="0">
                <a:solidFill>
                  <a:srgbClr val="3333CC"/>
                </a:solidFill>
                <a:latin typeface="Calibri" pitchFamily="34" charset="0"/>
                <a:ea typeface="MS Gothic" charset="-128"/>
                <a:cs typeface="Calibri" pitchFamily="34" charset="0"/>
              </a:rPr>
              <a:t>Figura curante                  Figura curante       </a:t>
            </a:r>
          </a:p>
          <a:p>
            <a:pPr>
              <a:buFontTx/>
              <a:buNone/>
              <a:defRPr/>
            </a:pPr>
            <a:r>
              <a:rPr lang="it-IT" sz="4000" kern="1200" dirty="0">
                <a:solidFill>
                  <a:srgbClr val="3333CC"/>
                </a:solidFill>
                <a:latin typeface="Calibri" pitchFamily="34" charset="0"/>
                <a:ea typeface="MS Gothic" charset="-128"/>
                <a:cs typeface="Calibri" pitchFamily="34" charset="0"/>
              </a:rPr>
              <a:t>(es. pediatra)                     (es. psicologo)</a:t>
            </a:r>
          </a:p>
          <a:p>
            <a:pPr>
              <a:buFontTx/>
              <a:buNone/>
              <a:defRPr/>
            </a:pPr>
            <a:endParaRPr lang="it-IT" sz="4000" kern="1200" dirty="0">
              <a:solidFill>
                <a:srgbClr val="3333CC"/>
              </a:solidFill>
              <a:latin typeface="Calibri" pitchFamily="34" charset="0"/>
              <a:ea typeface="MS Gothic" charset="-128"/>
              <a:cs typeface="Calibri" pitchFamily="34" charset="0"/>
            </a:endParaRPr>
          </a:p>
          <a:p>
            <a:pPr>
              <a:buFontTx/>
              <a:buNone/>
              <a:defRPr/>
            </a:pPr>
            <a:r>
              <a:rPr lang="it-IT" sz="4000" kern="1200" dirty="0">
                <a:solidFill>
                  <a:srgbClr val="3333CC"/>
                </a:solidFill>
                <a:latin typeface="Calibri" pitchFamily="34" charset="0"/>
                <a:ea typeface="MS Gothic" charset="-128"/>
                <a:cs typeface="Calibri" pitchFamily="34" charset="0"/>
              </a:rPr>
              <a:t>            </a:t>
            </a:r>
          </a:p>
          <a:p>
            <a:pPr>
              <a:buFontTx/>
              <a:buNone/>
              <a:defRPr/>
            </a:pPr>
            <a:r>
              <a:rPr lang="it-IT" sz="4000" kern="1200" dirty="0">
                <a:solidFill>
                  <a:srgbClr val="3333CC"/>
                </a:solidFill>
                <a:latin typeface="Calibri" pitchFamily="34" charset="0"/>
                <a:ea typeface="MS Gothic" charset="-128"/>
                <a:cs typeface="Calibri" pitchFamily="34" charset="0"/>
              </a:rPr>
              <a:t>                    </a:t>
            </a:r>
          </a:p>
          <a:p>
            <a:pPr>
              <a:buFontTx/>
              <a:buNone/>
              <a:defRPr/>
            </a:pPr>
            <a:endParaRPr lang="it-IT" sz="4000" kern="1200" dirty="0">
              <a:solidFill>
                <a:srgbClr val="3333CC"/>
              </a:solidFill>
              <a:latin typeface="Calibri" pitchFamily="34" charset="0"/>
              <a:ea typeface="MS Gothic" charset="-128"/>
              <a:cs typeface="Calibri" pitchFamily="34" charset="0"/>
            </a:endParaRPr>
          </a:p>
          <a:p>
            <a:pPr>
              <a:buFontTx/>
              <a:buNone/>
              <a:defRPr/>
            </a:pPr>
            <a:r>
              <a:rPr lang="it-IT" sz="4000" kern="1200" dirty="0">
                <a:solidFill>
                  <a:srgbClr val="3333CC"/>
                </a:solidFill>
                <a:latin typeface="Calibri" pitchFamily="34" charset="0"/>
                <a:ea typeface="MS Gothic" charset="-128"/>
                <a:cs typeface="Calibri" pitchFamily="34" charset="0"/>
              </a:rPr>
              <a:t>                   Famiglia/paziente  </a:t>
            </a:r>
          </a:p>
        </p:txBody>
      </p:sp>
      <p:sp>
        <p:nvSpPr>
          <p:cNvPr id="45059" name="Triangolo isoscele 3"/>
          <p:cNvSpPr>
            <a:spLocks noChangeArrowheads="1"/>
          </p:cNvSpPr>
          <p:nvPr/>
        </p:nvSpPr>
        <p:spPr bwMode="auto">
          <a:xfrm rot="10800000">
            <a:off x="3071813" y="2643188"/>
            <a:ext cx="2774950" cy="2000250"/>
          </a:xfrm>
          <a:prstGeom prst="triangle">
            <a:avLst>
              <a:gd name="adj" fmla="val 50000"/>
            </a:avLst>
          </a:prstGeom>
          <a:noFill/>
          <a:ln w="76200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>
              <a:buClr>
                <a:srgbClr val="000000"/>
              </a:buClr>
            </a:pPr>
            <a:endParaRPr lang="it-IT" altLang="it-IT"/>
          </a:p>
        </p:txBody>
      </p:sp>
      <p:cxnSp>
        <p:nvCxnSpPr>
          <p:cNvPr id="6" name="Connettore 2 5">
            <a:extLst>
              <a:ext uri="{FF2B5EF4-FFF2-40B4-BE49-F238E27FC236}"/>
            </a:extLst>
          </p:cNvPr>
          <p:cNvCxnSpPr/>
          <p:nvPr/>
        </p:nvCxnSpPr>
        <p:spPr>
          <a:xfrm>
            <a:off x="3071813" y="2428875"/>
            <a:ext cx="2500312" cy="1588"/>
          </a:xfrm>
          <a:prstGeom prst="straightConnector1">
            <a:avLst/>
          </a:prstGeom>
          <a:ln>
            <a:solidFill>
              <a:srgbClr val="0099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ttangolo 5"/>
          <p:cNvSpPr>
            <a:spLocks noChangeArrowheads="1"/>
          </p:cNvSpPr>
          <p:nvPr/>
        </p:nvSpPr>
        <p:spPr bwMode="auto">
          <a:xfrm>
            <a:off x="500063" y="214313"/>
            <a:ext cx="8143875" cy="8824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8013" indent="-608013" algn="ctr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altLang="it-IT" sz="2800">
              <a:solidFill>
                <a:srgbClr val="3333CC"/>
              </a:solidFill>
              <a:latin typeface="Comic Sans MS" pitchFamily="66" charset="0"/>
            </a:endParaRPr>
          </a:p>
          <a:p>
            <a:pPr marL="608013" indent="-608013" algn="ctr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altLang="it-IT" sz="2800" b="1">
                <a:solidFill>
                  <a:srgbClr val="3333CC"/>
                </a:solidFill>
                <a:latin typeface="Calibri" pitchFamily="34" charset="0"/>
              </a:rPr>
              <a:t>COSA CHIEDERE...</a:t>
            </a:r>
          </a:p>
          <a:p>
            <a:pPr marL="608013" indent="-608013" algn="just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altLang="it-IT" sz="2800" u="sng">
                <a:solidFill>
                  <a:srgbClr val="3333CC"/>
                </a:solidFill>
                <a:latin typeface="Calibri" pitchFamily="34" charset="0"/>
              </a:rPr>
              <a:t>Aspetti di contenuto</a:t>
            </a:r>
          </a:p>
          <a:p>
            <a:pPr marL="608013" indent="-608013" algn="just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altLang="it-IT" sz="2600">
                <a:solidFill>
                  <a:srgbClr val="3333CC"/>
                </a:solidFill>
                <a:latin typeface="Calibri" pitchFamily="34" charset="0"/>
              </a:rPr>
              <a:t>Indagare le autonomie attraverso dati concreti e quotidiani come:</a:t>
            </a:r>
          </a:p>
          <a:p>
            <a:pPr marL="608013" indent="-608013" algn="just" eaLnBrk="1" hangingPunct="1">
              <a:spcBef>
                <a:spcPts val="700"/>
              </a:spcBef>
              <a:buClr>
                <a:srgbClr val="2F1311"/>
              </a:buClr>
              <a:buFontTx/>
              <a:buChar char="•"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altLang="it-IT" sz="2600">
                <a:solidFill>
                  <a:srgbClr val="3333CC"/>
                </a:solidFill>
                <a:latin typeface="Calibri" pitchFamily="34" charset="0"/>
              </a:rPr>
              <a:t>Modalità di addormentamento</a:t>
            </a:r>
          </a:p>
          <a:p>
            <a:pPr marL="608013" indent="-608013" algn="just" eaLnBrk="1" hangingPunct="1">
              <a:spcBef>
                <a:spcPts val="700"/>
              </a:spcBef>
              <a:buClr>
                <a:srgbClr val="2F1311"/>
              </a:buClr>
              <a:buFontTx/>
              <a:buChar char="•"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altLang="it-IT" sz="2600">
                <a:solidFill>
                  <a:srgbClr val="3333CC"/>
                </a:solidFill>
                <a:latin typeface="Calibri" pitchFamily="34" charset="0"/>
              </a:rPr>
              <a:t>Scuola e gestione dei compiti</a:t>
            </a:r>
          </a:p>
          <a:p>
            <a:pPr marL="608013" indent="-608013" algn="just" eaLnBrk="1" hangingPunct="1">
              <a:spcBef>
                <a:spcPts val="700"/>
              </a:spcBef>
              <a:buClr>
                <a:srgbClr val="2F1311"/>
              </a:buClr>
              <a:buFontTx/>
              <a:buChar char="•"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altLang="it-IT" sz="2600">
                <a:solidFill>
                  <a:srgbClr val="3333CC"/>
                </a:solidFill>
                <a:latin typeface="Calibri" pitchFamily="34" charset="0"/>
              </a:rPr>
              <a:t>Tempo libero</a:t>
            </a:r>
          </a:p>
          <a:p>
            <a:pPr marL="608013" indent="-608013" algn="just" eaLnBrk="1" hangingPunct="1">
              <a:spcBef>
                <a:spcPts val="700"/>
              </a:spcBef>
              <a:buClr>
                <a:srgbClr val="2F1311"/>
              </a:buClr>
              <a:buFontTx/>
              <a:buChar char="•"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altLang="it-IT" sz="2600">
                <a:solidFill>
                  <a:srgbClr val="3333CC"/>
                </a:solidFill>
                <a:latin typeface="Calibri" pitchFamily="34" charset="0"/>
              </a:rPr>
              <a:t>Abitazione</a:t>
            </a:r>
          </a:p>
          <a:p>
            <a:pPr marL="608013" indent="-608013" algn="just" eaLnBrk="1" hangingPunct="1">
              <a:spcBef>
                <a:spcPts val="700"/>
              </a:spcBef>
              <a:buClr>
                <a:srgbClr val="2F1311"/>
              </a:buClr>
              <a:buFontTx/>
              <a:buChar char="•"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altLang="it-IT" sz="2600">
                <a:solidFill>
                  <a:srgbClr val="3333CC"/>
                </a:solidFill>
                <a:latin typeface="Calibri" pitchFamily="34" charset="0"/>
              </a:rPr>
              <a:t>Pasti</a:t>
            </a:r>
          </a:p>
          <a:p>
            <a:pPr marL="608013" indent="-608013" algn="just" eaLnBrk="1" hangingPunct="1">
              <a:spcBef>
                <a:spcPts val="700"/>
              </a:spcBef>
              <a:buClr>
                <a:srgbClr val="2F1311"/>
              </a:buClr>
              <a:buFontTx/>
              <a:buChar char="•"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altLang="it-IT" sz="2600">
                <a:solidFill>
                  <a:srgbClr val="3333CC"/>
                </a:solidFill>
                <a:latin typeface="Calibri" pitchFamily="34" charset="0"/>
              </a:rPr>
              <a:t>Gestione delle regole: ci sono? Come vengono conconrdate? Da chi vengono fatte rispettare?</a:t>
            </a:r>
          </a:p>
          <a:p>
            <a:pPr marL="608013" indent="-608013" algn="just" eaLnBrk="1" hangingPunct="1">
              <a:spcBef>
                <a:spcPts val="700"/>
              </a:spcBef>
              <a:buClr>
                <a:srgbClr val="2F1311"/>
              </a:buClr>
              <a:buFontTx/>
              <a:buChar char="•"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altLang="it-IT" sz="2600">
                <a:solidFill>
                  <a:srgbClr val="3333CC"/>
                </a:solidFill>
                <a:latin typeface="Calibri" pitchFamily="34" charset="0"/>
              </a:rPr>
              <a:t>Gestione del conflitto: cosa fa l’altro coniuge?</a:t>
            </a:r>
          </a:p>
          <a:p>
            <a:pPr marL="608013" indent="-608013" algn="just" eaLnBrk="1" hangingPunct="1">
              <a:spcBef>
                <a:spcPts val="700"/>
              </a:spcBef>
              <a:buClr>
                <a:srgbClr val="2F1311"/>
              </a:buClr>
              <a:buFontTx/>
              <a:buChar char="•"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altLang="it-IT" sz="2600">
              <a:solidFill>
                <a:srgbClr val="3333CC"/>
              </a:solidFill>
              <a:latin typeface="Comic Sans MS" pitchFamily="66" charset="0"/>
            </a:endParaRPr>
          </a:p>
          <a:p>
            <a:pPr marL="608013" indent="-608013" algn="just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altLang="it-IT" sz="2600">
              <a:solidFill>
                <a:srgbClr val="3333CC"/>
              </a:solidFill>
              <a:latin typeface="Comic Sans MS" pitchFamily="66" charset="0"/>
            </a:endParaRPr>
          </a:p>
          <a:p>
            <a:pPr marL="608013" indent="-608013" algn="just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altLang="it-IT" sz="2800">
              <a:solidFill>
                <a:srgbClr val="3333CC"/>
              </a:solidFill>
              <a:latin typeface="Comic Sans MS" pitchFamily="66" charset="0"/>
            </a:endParaRPr>
          </a:p>
          <a:p>
            <a:pPr marL="608013" indent="-608013" algn="just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altLang="it-IT" sz="2800">
              <a:solidFill>
                <a:srgbClr val="3333CC"/>
              </a:solidFill>
              <a:latin typeface="Comic Sans MS" pitchFamily="66" charset="0"/>
            </a:endParaRPr>
          </a:p>
          <a:p>
            <a:pPr marL="608013" indent="-608013" algn="ctr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altLang="it-IT" sz="2800">
              <a:solidFill>
                <a:srgbClr val="3333CC"/>
              </a:solidFill>
              <a:latin typeface="Comic Sans MS" pitchFamily="66" charset="0"/>
            </a:endParaRPr>
          </a:p>
        </p:txBody>
      </p:sp>
      <p:sp>
        <p:nvSpPr>
          <p:cNvPr id="46083" name="Text Box 2"/>
          <p:cNvSpPr txBox="1">
            <a:spLocks noChangeArrowheads="1"/>
          </p:cNvSpPr>
          <p:nvPr/>
        </p:nvSpPr>
        <p:spPr bwMode="auto">
          <a:xfrm>
            <a:off x="214313" y="214313"/>
            <a:ext cx="8664575" cy="6429375"/>
          </a:xfrm>
          <a:prstGeom prst="rect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marL="608013" indent="-608013" algn="just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altLang="it-IT" sz="2800">
              <a:solidFill>
                <a:srgbClr val="3333CC"/>
              </a:solidFill>
              <a:latin typeface="Calibri" pitchFamily="34" charset="0"/>
            </a:endParaRPr>
          </a:p>
          <a:p>
            <a:pPr marL="608013" indent="-608013" algn="just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altLang="it-IT" sz="280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ttangolo 5"/>
          <p:cNvSpPr>
            <a:spLocks noChangeArrowheads="1"/>
          </p:cNvSpPr>
          <p:nvPr/>
        </p:nvSpPr>
        <p:spPr bwMode="auto">
          <a:xfrm>
            <a:off x="500063" y="214313"/>
            <a:ext cx="8143875" cy="7545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8013" indent="-608013" algn="ctr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altLang="it-IT" sz="2800">
              <a:solidFill>
                <a:srgbClr val="3333CC"/>
              </a:solidFill>
              <a:latin typeface="Comic Sans MS" pitchFamily="66" charset="0"/>
            </a:endParaRPr>
          </a:p>
          <a:p>
            <a:pPr marL="608013" indent="-608013" algn="ctr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altLang="it-IT" sz="5400" b="1">
              <a:solidFill>
                <a:srgbClr val="3333CC"/>
              </a:solidFill>
              <a:latin typeface="Calibri" pitchFamily="34" charset="0"/>
            </a:endParaRPr>
          </a:p>
          <a:p>
            <a:pPr marL="608013" indent="-608013" algn="ctr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altLang="it-IT" sz="5400" b="1">
                <a:solidFill>
                  <a:srgbClr val="3333CC"/>
                </a:solidFill>
                <a:latin typeface="Calibri" pitchFamily="34" charset="0"/>
              </a:rPr>
              <a:t>Grazie </a:t>
            </a:r>
          </a:p>
          <a:p>
            <a:pPr marL="608013" indent="-608013" algn="ctr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altLang="it-IT" sz="5400" b="1">
                <a:solidFill>
                  <a:srgbClr val="3333CC"/>
                </a:solidFill>
                <a:latin typeface="Calibri" pitchFamily="34" charset="0"/>
              </a:rPr>
              <a:t>per </a:t>
            </a:r>
          </a:p>
          <a:p>
            <a:pPr marL="608013" indent="-608013" algn="ctr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altLang="it-IT" sz="5400" b="1">
                <a:solidFill>
                  <a:srgbClr val="3333CC"/>
                </a:solidFill>
                <a:latin typeface="Calibri" pitchFamily="34" charset="0"/>
              </a:rPr>
              <a:t>l’attenzione</a:t>
            </a:r>
          </a:p>
          <a:p>
            <a:pPr marL="608013" indent="-608013" algn="ctr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altLang="it-IT" sz="5400" b="1">
              <a:solidFill>
                <a:srgbClr val="3333CC"/>
              </a:solidFill>
              <a:latin typeface="Calibri" pitchFamily="34" charset="0"/>
            </a:endParaRPr>
          </a:p>
          <a:p>
            <a:pPr marL="608013" indent="-608013" algn="ctr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altLang="it-IT" b="1">
                <a:solidFill>
                  <a:srgbClr val="3333CC"/>
                </a:solidFill>
                <a:latin typeface="Calibri" pitchFamily="34" charset="0"/>
              </a:rPr>
              <a:t>*Si ringrazia il dott. L. Recanatini, </a:t>
            </a:r>
          </a:p>
          <a:p>
            <a:pPr marL="608013" indent="-608013" algn="ctr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altLang="it-IT" b="1">
                <a:solidFill>
                  <a:srgbClr val="3333CC"/>
                </a:solidFill>
                <a:latin typeface="Calibri" pitchFamily="34" charset="0"/>
              </a:rPr>
              <a:t>per le vignette tratte dal suo libro “Adolescemenze” (2001)</a:t>
            </a:r>
            <a:endParaRPr lang="en-GB" altLang="it-IT" sz="2600" b="1">
              <a:solidFill>
                <a:srgbClr val="3333CC"/>
              </a:solidFill>
              <a:latin typeface="Comic Sans MS" pitchFamily="66" charset="0"/>
            </a:endParaRPr>
          </a:p>
          <a:p>
            <a:pPr marL="608013" indent="-608013" algn="ctr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altLang="it-IT" sz="2800">
              <a:solidFill>
                <a:srgbClr val="3333CC"/>
              </a:solidFill>
              <a:latin typeface="Comic Sans MS" pitchFamily="66" charset="0"/>
            </a:endParaRPr>
          </a:p>
          <a:p>
            <a:pPr marL="608013" indent="-608013" algn="just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altLang="it-IT" sz="2800">
              <a:solidFill>
                <a:srgbClr val="3333CC"/>
              </a:solidFill>
              <a:latin typeface="Comic Sans MS" pitchFamily="66" charset="0"/>
            </a:endParaRPr>
          </a:p>
          <a:p>
            <a:pPr marL="608013" indent="-608013" algn="ctr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altLang="it-IT" sz="2800">
              <a:solidFill>
                <a:srgbClr val="3333CC"/>
              </a:solidFill>
              <a:latin typeface="Comic Sans MS" pitchFamily="66" charset="0"/>
            </a:endParaRPr>
          </a:p>
        </p:txBody>
      </p:sp>
      <p:sp>
        <p:nvSpPr>
          <p:cNvPr id="47107" name="Text Box 2"/>
          <p:cNvSpPr txBox="1">
            <a:spLocks noChangeArrowheads="1"/>
          </p:cNvSpPr>
          <p:nvPr/>
        </p:nvSpPr>
        <p:spPr bwMode="auto">
          <a:xfrm>
            <a:off x="214313" y="214313"/>
            <a:ext cx="8664575" cy="6429375"/>
          </a:xfrm>
          <a:prstGeom prst="rect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marL="608013" indent="-608013" algn="just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altLang="it-IT" sz="2800">
              <a:solidFill>
                <a:srgbClr val="3333CC"/>
              </a:solidFill>
              <a:latin typeface="Calibri" pitchFamily="34" charset="0"/>
            </a:endParaRPr>
          </a:p>
          <a:p>
            <a:pPr marL="608013" indent="-608013" algn="just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altLang="it-IT" sz="280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68313" y="404813"/>
            <a:ext cx="8218487" cy="5721350"/>
          </a:xfrm>
        </p:spPr>
        <p:txBody>
          <a:bodyPr>
            <a:normAutofit lnSpcReduction="10000"/>
          </a:bodyPr>
          <a:lstStyle/>
          <a:p>
            <a:pPr>
              <a:buClr>
                <a:srgbClr val="2F1311"/>
              </a:buClr>
              <a:buSzPct val="100000"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  <a:defRPr/>
            </a:pPr>
            <a:r>
              <a:rPr lang="en-GB" altLang="it-IT" b="1" kern="1200" dirty="0" err="1" smtClean="0">
                <a:solidFill>
                  <a:srgbClr val="3333CC"/>
                </a:solidFill>
                <a:latin typeface="Calibri" pitchFamily="34" charset="0"/>
                <a:ea typeface="MS Gothic" pitchFamily="49" charset="-128"/>
              </a:rPr>
              <a:t>Dinamiche</a:t>
            </a:r>
            <a:r>
              <a:rPr lang="en-GB" altLang="it-IT" b="1" kern="1200" dirty="0" smtClean="0">
                <a:solidFill>
                  <a:srgbClr val="3333CC"/>
                </a:solidFill>
                <a:latin typeface="Calibri" pitchFamily="34" charset="0"/>
                <a:ea typeface="MS Gothic" pitchFamily="49" charset="-128"/>
              </a:rPr>
              <a:t> </a:t>
            </a:r>
            <a:r>
              <a:rPr lang="en-GB" altLang="it-IT" b="1" kern="1200" dirty="0" err="1" smtClean="0">
                <a:solidFill>
                  <a:srgbClr val="3333CC"/>
                </a:solidFill>
                <a:latin typeface="Calibri" pitchFamily="34" charset="0"/>
                <a:ea typeface="MS Gothic" pitchFamily="49" charset="-128"/>
              </a:rPr>
              <a:t>familiari</a:t>
            </a:r>
            <a:r>
              <a:rPr lang="en-GB" altLang="it-IT" b="1" kern="1200" dirty="0" smtClean="0">
                <a:solidFill>
                  <a:srgbClr val="3333CC"/>
                </a:solidFill>
                <a:latin typeface="Calibri" pitchFamily="34" charset="0"/>
                <a:ea typeface="MS Gothic" pitchFamily="49" charset="-128"/>
              </a:rPr>
              <a:t> </a:t>
            </a:r>
            <a:r>
              <a:rPr lang="en-GB" altLang="it-IT" b="1" kern="1200" dirty="0" err="1" smtClean="0">
                <a:solidFill>
                  <a:srgbClr val="3333CC"/>
                </a:solidFill>
                <a:latin typeface="Calibri" pitchFamily="34" charset="0"/>
                <a:ea typeface="MS Gothic" pitchFamily="49" charset="-128"/>
              </a:rPr>
              <a:t>disfunzionali</a:t>
            </a:r>
            <a:r>
              <a:rPr lang="en-GB" altLang="it-IT" b="1" kern="1200" dirty="0" smtClean="0">
                <a:solidFill>
                  <a:srgbClr val="3333CC"/>
                </a:solidFill>
                <a:latin typeface="Calibri" pitchFamily="34" charset="0"/>
                <a:ea typeface="MS Gothic" pitchFamily="49" charset="-128"/>
              </a:rPr>
              <a:t> </a:t>
            </a:r>
            <a:r>
              <a:rPr lang="en-GB" altLang="it-IT" kern="1200" dirty="0" smtClean="0">
                <a:solidFill>
                  <a:srgbClr val="3333CC"/>
                </a:solidFill>
                <a:latin typeface="Calibri" pitchFamily="34" charset="0"/>
                <a:ea typeface="MS Gothic" pitchFamily="49" charset="-128"/>
              </a:rPr>
              <a:t>(</a:t>
            </a:r>
            <a:r>
              <a:rPr lang="en-GB" altLang="it-IT" kern="1200" dirty="0" err="1" smtClean="0">
                <a:solidFill>
                  <a:srgbClr val="3333CC"/>
                </a:solidFill>
                <a:latin typeface="Calibri" pitchFamily="34" charset="0"/>
                <a:ea typeface="MS Gothic" pitchFamily="49" charset="-128"/>
              </a:rPr>
              <a:t>imbroglio,istigazione,triangolazione</a:t>
            </a:r>
            <a:r>
              <a:rPr lang="en-GB" altLang="it-IT" kern="1200" dirty="0" smtClean="0">
                <a:solidFill>
                  <a:srgbClr val="3333CC"/>
                </a:solidFill>
                <a:latin typeface="Calibri" pitchFamily="34" charset="0"/>
                <a:ea typeface="MS Gothic" pitchFamily="49" charset="-128"/>
              </a:rPr>
              <a:t>)</a:t>
            </a:r>
          </a:p>
          <a:p>
            <a:pPr>
              <a:buClr>
                <a:srgbClr val="2F1311"/>
              </a:buClr>
              <a:buSzPct val="100000"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  <a:defRPr/>
            </a:pPr>
            <a:r>
              <a:rPr lang="en-GB" altLang="it-IT" b="1" kern="1200" dirty="0" err="1">
                <a:solidFill>
                  <a:srgbClr val="3333CC"/>
                </a:solidFill>
                <a:latin typeface="Calibri" pitchFamily="34" charset="0"/>
                <a:ea typeface="MS Gothic" pitchFamily="49" charset="-128"/>
              </a:rPr>
              <a:t>Elementi</a:t>
            </a:r>
            <a:r>
              <a:rPr lang="en-GB" altLang="it-IT" b="1" kern="1200" dirty="0">
                <a:solidFill>
                  <a:srgbClr val="3333CC"/>
                </a:solidFill>
                <a:latin typeface="Calibri" pitchFamily="34" charset="0"/>
                <a:ea typeface="MS Gothic" pitchFamily="49" charset="-128"/>
              </a:rPr>
              <a:t> </a:t>
            </a:r>
            <a:r>
              <a:rPr lang="en-GB" altLang="it-IT" b="1" kern="1200" dirty="0" err="1">
                <a:solidFill>
                  <a:srgbClr val="3333CC"/>
                </a:solidFill>
                <a:latin typeface="Calibri" pitchFamily="34" charset="0"/>
                <a:ea typeface="MS Gothic" pitchFamily="49" charset="-128"/>
              </a:rPr>
              <a:t>di</a:t>
            </a:r>
            <a:r>
              <a:rPr lang="en-GB" altLang="it-IT" b="1" kern="1200" dirty="0">
                <a:solidFill>
                  <a:srgbClr val="3333CC"/>
                </a:solidFill>
                <a:latin typeface="Calibri" pitchFamily="34" charset="0"/>
                <a:ea typeface="MS Gothic" pitchFamily="49" charset="-128"/>
              </a:rPr>
              <a:t> un </a:t>
            </a:r>
            <a:r>
              <a:rPr lang="en-GB" altLang="it-IT" b="1" kern="1200" dirty="0" err="1">
                <a:solidFill>
                  <a:srgbClr val="3333CC"/>
                </a:solidFill>
                <a:latin typeface="Calibri" pitchFamily="34" charset="0"/>
                <a:ea typeface="MS Gothic" pitchFamily="49" charset="-128"/>
              </a:rPr>
              <a:t>buon</a:t>
            </a:r>
            <a:r>
              <a:rPr lang="en-GB" altLang="it-IT" b="1" kern="1200" dirty="0">
                <a:solidFill>
                  <a:srgbClr val="3333CC"/>
                </a:solidFill>
                <a:latin typeface="Calibri" pitchFamily="34" charset="0"/>
                <a:ea typeface="MS Gothic" pitchFamily="49" charset="-128"/>
              </a:rPr>
              <a:t> </a:t>
            </a:r>
            <a:r>
              <a:rPr lang="en-GB" altLang="it-IT" b="1" kern="1200" dirty="0" err="1" smtClean="0">
                <a:solidFill>
                  <a:srgbClr val="3333CC"/>
                </a:solidFill>
                <a:latin typeface="Calibri" pitchFamily="34" charset="0"/>
                <a:ea typeface="MS Gothic" pitchFamily="49" charset="-128"/>
              </a:rPr>
              <a:t>funzionamento</a:t>
            </a:r>
            <a:r>
              <a:rPr lang="en-GB" altLang="it-IT" b="1" kern="1200" dirty="0" smtClean="0">
                <a:solidFill>
                  <a:srgbClr val="3333CC"/>
                </a:solidFill>
                <a:latin typeface="Calibri" pitchFamily="34" charset="0"/>
                <a:ea typeface="MS Gothic" pitchFamily="49" charset="-128"/>
              </a:rPr>
              <a:t> </a:t>
            </a:r>
            <a:r>
              <a:rPr lang="en-GB" altLang="it-IT" b="1" kern="1200" dirty="0" err="1" smtClean="0">
                <a:solidFill>
                  <a:srgbClr val="3333CC"/>
                </a:solidFill>
                <a:latin typeface="Calibri" pitchFamily="34" charset="0"/>
                <a:ea typeface="MS Gothic" pitchFamily="49" charset="-128"/>
              </a:rPr>
              <a:t>familiare</a:t>
            </a:r>
            <a:r>
              <a:rPr lang="en-GB" altLang="it-IT" b="1" kern="1200" dirty="0" smtClean="0">
                <a:solidFill>
                  <a:srgbClr val="3333CC"/>
                </a:solidFill>
                <a:latin typeface="Calibri" pitchFamily="34" charset="0"/>
                <a:ea typeface="MS Gothic" pitchFamily="49" charset="-128"/>
              </a:rPr>
              <a:t>:</a:t>
            </a:r>
            <a:endParaRPr lang="en-GB" altLang="it-IT" b="1" kern="1200" dirty="0">
              <a:solidFill>
                <a:srgbClr val="3333CC"/>
              </a:solidFill>
              <a:latin typeface="Calibri" pitchFamily="34" charset="0"/>
              <a:ea typeface="MS Gothic" pitchFamily="49" charset="-128"/>
            </a:endParaRPr>
          </a:p>
          <a:p>
            <a:pPr>
              <a:buClr>
                <a:srgbClr val="2F1311"/>
              </a:buClr>
              <a:buSzPct val="100000"/>
              <a:buFontTx/>
              <a:buNone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  <a:defRPr/>
            </a:pPr>
            <a:r>
              <a:rPr lang="en-GB" altLang="it-IT" kern="1200" dirty="0" smtClean="0">
                <a:solidFill>
                  <a:srgbClr val="3333CC"/>
                </a:solidFill>
                <a:latin typeface="Calibri" pitchFamily="34" charset="0"/>
                <a:ea typeface="MS Gothic" pitchFamily="49" charset="-128"/>
              </a:rPr>
              <a:t>- Stile </a:t>
            </a:r>
            <a:r>
              <a:rPr lang="en-GB" altLang="it-IT" kern="1200" dirty="0" err="1">
                <a:solidFill>
                  <a:srgbClr val="3333CC"/>
                </a:solidFill>
                <a:latin typeface="Calibri" pitchFamily="34" charset="0"/>
                <a:ea typeface="MS Gothic" pitchFamily="49" charset="-128"/>
              </a:rPr>
              <a:t>democratico</a:t>
            </a:r>
            <a:r>
              <a:rPr lang="en-GB" altLang="it-IT" kern="1200" dirty="0">
                <a:solidFill>
                  <a:srgbClr val="3333CC"/>
                </a:solidFill>
                <a:latin typeface="Calibri" pitchFamily="34" charset="0"/>
                <a:ea typeface="MS Gothic" pitchFamily="49" charset="-128"/>
              </a:rPr>
              <a:t>: </a:t>
            </a:r>
            <a:r>
              <a:rPr lang="en-GB" altLang="it-IT" kern="1200" dirty="0" err="1">
                <a:solidFill>
                  <a:srgbClr val="3333CC"/>
                </a:solidFill>
                <a:latin typeface="Calibri" pitchFamily="34" charset="0"/>
                <a:ea typeface="MS Gothic" pitchFamily="49" charset="-128"/>
              </a:rPr>
              <a:t>regole</a:t>
            </a:r>
            <a:r>
              <a:rPr lang="en-GB" altLang="it-IT" kern="1200" dirty="0">
                <a:solidFill>
                  <a:srgbClr val="3333CC"/>
                </a:solidFill>
                <a:latin typeface="Calibri" pitchFamily="34" charset="0"/>
                <a:ea typeface="MS Gothic" pitchFamily="49" charset="-128"/>
              </a:rPr>
              <a:t> </a:t>
            </a:r>
            <a:r>
              <a:rPr lang="en-GB" altLang="it-IT" kern="1200" dirty="0" err="1">
                <a:solidFill>
                  <a:srgbClr val="3333CC"/>
                </a:solidFill>
                <a:latin typeface="Calibri" pitchFamily="34" charset="0"/>
                <a:ea typeface="MS Gothic" pitchFamily="49" charset="-128"/>
              </a:rPr>
              <a:t>sì</a:t>
            </a:r>
            <a:r>
              <a:rPr lang="en-GB" altLang="it-IT" kern="1200" dirty="0">
                <a:solidFill>
                  <a:srgbClr val="3333CC"/>
                </a:solidFill>
                <a:latin typeface="Calibri" pitchFamily="34" charset="0"/>
                <a:ea typeface="MS Gothic" pitchFamily="49" charset="-128"/>
              </a:rPr>
              <a:t> ma </a:t>
            </a:r>
            <a:r>
              <a:rPr lang="en-GB" altLang="it-IT" kern="1200" dirty="0" err="1">
                <a:solidFill>
                  <a:srgbClr val="3333CC"/>
                </a:solidFill>
                <a:latin typeface="Calibri" pitchFamily="34" charset="0"/>
                <a:ea typeface="MS Gothic" pitchFamily="49" charset="-128"/>
              </a:rPr>
              <a:t>negoziabili</a:t>
            </a:r>
            <a:endParaRPr lang="en-GB" altLang="it-IT" kern="1200" dirty="0">
              <a:solidFill>
                <a:srgbClr val="3333CC"/>
              </a:solidFill>
              <a:latin typeface="Calibri" pitchFamily="34" charset="0"/>
              <a:ea typeface="MS Gothic" pitchFamily="49" charset="-128"/>
            </a:endParaRPr>
          </a:p>
          <a:p>
            <a:pPr>
              <a:buClr>
                <a:srgbClr val="2F1311"/>
              </a:buClr>
              <a:buSzPct val="100000"/>
              <a:buFontTx/>
              <a:buNone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  <a:defRPr/>
            </a:pPr>
            <a:r>
              <a:rPr lang="en-GB" altLang="it-IT" kern="1200" dirty="0" smtClean="0">
                <a:solidFill>
                  <a:srgbClr val="3333CC"/>
                </a:solidFill>
                <a:latin typeface="Calibri" pitchFamily="34" charset="0"/>
                <a:ea typeface="MS Gothic" pitchFamily="49" charset="-128"/>
              </a:rPr>
              <a:t>- </a:t>
            </a:r>
            <a:r>
              <a:rPr lang="en-GB" altLang="it-IT" kern="1200" dirty="0" err="1" smtClean="0">
                <a:solidFill>
                  <a:srgbClr val="3333CC"/>
                </a:solidFill>
                <a:latin typeface="Calibri" pitchFamily="34" charset="0"/>
                <a:ea typeface="MS Gothic" pitchFamily="49" charset="-128"/>
              </a:rPr>
              <a:t>Consapevolezza</a:t>
            </a:r>
            <a:r>
              <a:rPr lang="en-GB" altLang="it-IT" kern="1200" dirty="0" smtClean="0">
                <a:solidFill>
                  <a:srgbClr val="3333CC"/>
                </a:solidFill>
                <a:latin typeface="Calibri" pitchFamily="34" charset="0"/>
                <a:ea typeface="MS Gothic" pitchFamily="49" charset="-128"/>
              </a:rPr>
              <a:t> </a:t>
            </a:r>
            <a:r>
              <a:rPr lang="en-GB" altLang="it-IT" kern="1200" dirty="0">
                <a:solidFill>
                  <a:srgbClr val="3333CC"/>
                </a:solidFill>
                <a:latin typeface="Calibri" pitchFamily="34" charset="0"/>
                <a:ea typeface="MS Gothic" pitchFamily="49" charset="-128"/>
              </a:rPr>
              <a:t>Vs </a:t>
            </a:r>
            <a:r>
              <a:rPr lang="en-GB" altLang="it-IT" kern="1200" dirty="0" err="1">
                <a:solidFill>
                  <a:srgbClr val="3333CC"/>
                </a:solidFill>
                <a:latin typeface="Calibri" pitchFamily="34" charset="0"/>
                <a:ea typeface="MS Gothic" pitchFamily="49" charset="-128"/>
              </a:rPr>
              <a:t>delusione</a:t>
            </a:r>
            <a:r>
              <a:rPr lang="en-GB" altLang="it-IT" kern="1200" dirty="0">
                <a:solidFill>
                  <a:srgbClr val="3333CC"/>
                </a:solidFill>
                <a:latin typeface="Calibri" pitchFamily="34" charset="0"/>
                <a:ea typeface="MS Gothic" pitchFamily="49" charset="-128"/>
              </a:rPr>
              <a:t> (per </a:t>
            </a:r>
            <a:r>
              <a:rPr lang="en-GB" altLang="it-IT" kern="1200" dirty="0" err="1">
                <a:solidFill>
                  <a:srgbClr val="3333CC"/>
                </a:solidFill>
                <a:latin typeface="Calibri" pitchFamily="34" charset="0"/>
                <a:ea typeface="MS Gothic" pitchFamily="49" charset="-128"/>
              </a:rPr>
              <a:t>i</a:t>
            </a:r>
            <a:r>
              <a:rPr lang="en-GB" altLang="it-IT" kern="1200" dirty="0">
                <a:solidFill>
                  <a:srgbClr val="3333CC"/>
                </a:solidFill>
                <a:latin typeface="Calibri" pitchFamily="34" charset="0"/>
                <a:ea typeface="MS Gothic" pitchFamily="49" charset="-128"/>
              </a:rPr>
              <a:t> </a:t>
            </a:r>
            <a:r>
              <a:rPr lang="en-GB" altLang="it-IT" kern="1200" dirty="0" err="1">
                <a:solidFill>
                  <a:srgbClr val="3333CC"/>
                </a:solidFill>
                <a:latin typeface="Calibri" pitchFamily="34" charset="0"/>
                <a:ea typeface="MS Gothic" pitchFamily="49" charset="-128"/>
              </a:rPr>
              <a:t>genitori</a:t>
            </a:r>
            <a:r>
              <a:rPr lang="en-GB" altLang="it-IT" kern="1200" dirty="0">
                <a:solidFill>
                  <a:srgbClr val="3333CC"/>
                </a:solidFill>
                <a:latin typeface="Calibri" pitchFamily="34" charset="0"/>
                <a:ea typeface="MS Gothic" pitchFamily="49" charset="-128"/>
              </a:rPr>
              <a:t>)</a:t>
            </a:r>
          </a:p>
          <a:p>
            <a:pPr>
              <a:buClr>
                <a:srgbClr val="2F1311"/>
              </a:buClr>
              <a:buSzPct val="100000"/>
              <a:buFontTx/>
              <a:buNone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  <a:defRPr/>
            </a:pPr>
            <a:r>
              <a:rPr lang="en-GB" altLang="it-IT" kern="1200" dirty="0" smtClean="0">
                <a:solidFill>
                  <a:srgbClr val="3333CC"/>
                </a:solidFill>
                <a:latin typeface="Calibri" pitchFamily="34" charset="0"/>
                <a:ea typeface="MS Gothic" pitchFamily="49" charset="-128"/>
              </a:rPr>
              <a:t>- </a:t>
            </a:r>
            <a:r>
              <a:rPr lang="en-GB" altLang="it-IT" kern="1200" dirty="0" err="1" smtClean="0">
                <a:solidFill>
                  <a:srgbClr val="3333CC"/>
                </a:solidFill>
                <a:latin typeface="Calibri" pitchFamily="34" charset="0"/>
                <a:ea typeface="MS Gothic" pitchFamily="49" charset="-128"/>
              </a:rPr>
              <a:t>Accettazione</a:t>
            </a:r>
            <a:r>
              <a:rPr lang="en-GB" altLang="it-IT" kern="1200" dirty="0" smtClean="0">
                <a:solidFill>
                  <a:srgbClr val="3333CC"/>
                </a:solidFill>
                <a:latin typeface="Calibri" pitchFamily="34" charset="0"/>
                <a:ea typeface="MS Gothic" pitchFamily="49" charset="-128"/>
              </a:rPr>
              <a:t> </a:t>
            </a:r>
            <a:r>
              <a:rPr lang="en-GB" altLang="it-IT" kern="1200" dirty="0" err="1">
                <a:solidFill>
                  <a:srgbClr val="3333CC"/>
                </a:solidFill>
                <a:latin typeface="Calibri" pitchFamily="34" charset="0"/>
                <a:ea typeface="MS Gothic" pitchFamily="49" charset="-128"/>
              </a:rPr>
              <a:t>delle</a:t>
            </a:r>
            <a:r>
              <a:rPr lang="en-GB" altLang="it-IT" kern="1200" dirty="0">
                <a:solidFill>
                  <a:srgbClr val="3333CC"/>
                </a:solidFill>
                <a:latin typeface="Calibri" pitchFamily="34" charset="0"/>
                <a:ea typeface="MS Gothic" pitchFamily="49" charset="-128"/>
              </a:rPr>
              <a:t> </a:t>
            </a:r>
            <a:r>
              <a:rPr lang="en-GB" altLang="it-IT" kern="1200" dirty="0" err="1">
                <a:solidFill>
                  <a:srgbClr val="3333CC"/>
                </a:solidFill>
                <a:latin typeface="Calibri" pitchFamily="34" charset="0"/>
                <a:ea typeface="MS Gothic" pitchFamily="49" charset="-128"/>
              </a:rPr>
              <a:t>differenze</a:t>
            </a:r>
            <a:endParaRPr lang="en-GB" altLang="it-IT" kern="1200" dirty="0">
              <a:solidFill>
                <a:srgbClr val="3333CC"/>
              </a:solidFill>
              <a:latin typeface="Calibri" pitchFamily="34" charset="0"/>
              <a:ea typeface="MS Gothic" pitchFamily="49" charset="-128"/>
            </a:endParaRPr>
          </a:p>
          <a:p>
            <a:pPr>
              <a:buClr>
                <a:srgbClr val="2F1311"/>
              </a:buClr>
              <a:buSzPct val="100000"/>
              <a:buFontTx/>
              <a:buNone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  <a:defRPr/>
            </a:pPr>
            <a:r>
              <a:rPr lang="en-GB" altLang="it-IT" kern="1200" dirty="0" smtClean="0">
                <a:solidFill>
                  <a:srgbClr val="3333CC"/>
                </a:solidFill>
                <a:latin typeface="Calibri" pitchFamily="34" charset="0"/>
                <a:ea typeface="MS Gothic" pitchFamily="49" charset="-128"/>
              </a:rPr>
              <a:t>- </a:t>
            </a:r>
            <a:r>
              <a:rPr lang="en-GB" altLang="it-IT" kern="1200" dirty="0" err="1" smtClean="0">
                <a:solidFill>
                  <a:srgbClr val="3333CC"/>
                </a:solidFill>
                <a:latin typeface="Calibri" pitchFamily="34" charset="0"/>
                <a:ea typeface="MS Gothic" pitchFamily="49" charset="-128"/>
              </a:rPr>
              <a:t>Comunicazione</a:t>
            </a:r>
            <a:r>
              <a:rPr lang="en-GB" altLang="it-IT" kern="1200" dirty="0" smtClean="0">
                <a:solidFill>
                  <a:srgbClr val="3333CC"/>
                </a:solidFill>
                <a:latin typeface="Calibri" pitchFamily="34" charset="0"/>
                <a:ea typeface="MS Gothic" pitchFamily="49" charset="-128"/>
              </a:rPr>
              <a:t> </a:t>
            </a:r>
            <a:r>
              <a:rPr lang="en-GB" altLang="it-IT" kern="1200" dirty="0">
                <a:solidFill>
                  <a:srgbClr val="3333CC"/>
                </a:solidFill>
                <a:latin typeface="Calibri" pitchFamily="34" charset="0"/>
                <a:ea typeface="MS Gothic" pitchFamily="49" charset="-128"/>
              </a:rPr>
              <a:t>e </a:t>
            </a:r>
            <a:r>
              <a:rPr lang="en-GB" altLang="it-IT" kern="1200" dirty="0" err="1">
                <a:solidFill>
                  <a:srgbClr val="3333CC"/>
                </a:solidFill>
                <a:latin typeface="Calibri" pitchFamily="34" charset="0"/>
                <a:ea typeface="MS Gothic" pitchFamily="49" charset="-128"/>
              </a:rPr>
              <a:t>ascolto</a:t>
            </a:r>
            <a:endParaRPr lang="en-GB" altLang="it-IT" kern="1200" dirty="0">
              <a:solidFill>
                <a:srgbClr val="3333CC"/>
              </a:solidFill>
              <a:latin typeface="Calibri" pitchFamily="34" charset="0"/>
              <a:ea typeface="MS Gothic" pitchFamily="49" charset="-128"/>
            </a:endParaRPr>
          </a:p>
          <a:p>
            <a:pPr>
              <a:buClr>
                <a:srgbClr val="2F1311"/>
              </a:buClr>
              <a:buSzPct val="100000"/>
              <a:buFontTx/>
              <a:buNone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  <a:defRPr/>
            </a:pPr>
            <a:r>
              <a:rPr lang="en-GB" altLang="it-IT" kern="1200" dirty="0" smtClean="0">
                <a:solidFill>
                  <a:srgbClr val="3333CC"/>
                </a:solidFill>
                <a:latin typeface="Calibri" pitchFamily="34" charset="0"/>
                <a:ea typeface="MS Gothic" pitchFamily="49" charset="-128"/>
              </a:rPr>
              <a:t>- </a:t>
            </a:r>
            <a:r>
              <a:rPr lang="en-GB" altLang="it-IT" kern="1200" dirty="0" err="1" smtClean="0">
                <a:solidFill>
                  <a:srgbClr val="3333CC"/>
                </a:solidFill>
                <a:latin typeface="Calibri" pitchFamily="34" charset="0"/>
                <a:ea typeface="MS Gothic" pitchFamily="49" charset="-128"/>
              </a:rPr>
              <a:t>Capacità</a:t>
            </a:r>
            <a:r>
              <a:rPr lang="en-GB" altLang="it-IT" kern="1200" dirty="0" smtClean="0">
                <a:solidFill>
                  <a:srgbClr val="3333CC"/>
                </a:solidFill>
                <a:latin typeface="Calibri" pitchFamily="34" charset="0"/>
                <a:ea typeface="MS Gothic" pitchFamily="49" charset="-128"/>
              </a:rPr>
              <a:t> </a:t>
            </a:r>
            <a:r>
              <a:rPr lang="en-GB" altLang="it-IT" kern="1200" dirty="0" err="1">
                <a:solidFill>
                  <a:srgbClr val="3333CC"/>
                </a:solidFill>
                <a:latin typeface="Calibri" pitchFamily="34" charset="0"/>
                <a:ea typeface="MS Gothic" pitchFamily="49" charset="-128"/>
              </a:rPr>
              <a:t>di</a:t>
            </a:r>
            <a:r>
              <a:rPr lang="en-GB" altLang="it-IT" kern="1200" dirty="0">
                <a:solidFill>
                  <a:srgbClr val="3333CC"/>
                </a:solidFill>
                <a:latin typeface="Calibri" pitchFamily="34" charset="0"/>
                <a:ea typeface="MS Gothic" pitchFamily="49" charset="-128"/>
              </a:rPr>
              <a:t> </a:t>
            </a:r>
            <a:r>
              <a:rPr lang="en-GB" altLang="it-IT" kern="1200" dirty="0" err="1">
                <a:solidFill>
                  <a:srgbClr val="3333CC"/>
                </a:solidFill>
                <a:latin typeface="Calibri" pitchFamily="34" charset="0"/>
                <a:ea typeface="MS Gothic" pitchFamily="49" charset="-128"/>
              </a:rPr>
              <a:t>reggere</a:t>
            </a:r>
            <a:r>
              <a:rPr lang="en-GB" altLang="it-IT" kern="1200" dirty="0">
                <a:solidFill>
                  <a:srgbClr val="3333CC"/>
                </a:solidFill>
                <a:latin typeface="Calibri" pitchFamily="34" charset="0"/>
                <a:ea typeface="MS Gothic" pitchFamily="49" charset="-128"/>
              </a:rPr>
              <a:t> </a:t>
            </a:r>
            <a:r>
              <a:rPr lang="en-GB" altLang="it-IT" kern="1200" dirty="0" err="1">
                <a:solidFill>
                  <a:srgbClr val="3333CC"/>
                </a:solidFill>
                <a:latin typeface="Calibri" pitchFamily="34" charset="0"/>
                <a:ea typeface="MS Gothic" pitchFamily="49" charset="-128"/>
              </a:rPr>
              <a:t>il</a:t>
            </a:r>
            <a:r>
              <a:rPr lang="en-GB" altLang="it-IT" kern="1200" dirty="0">
                <a:solidFill>
                  <a:srgbClr val="3333CC"/>
                </a:solidFill>
                <a:latin typeface="Calibri" pitchFamily="34" charset="0"/>
                <a:ea typeface="MS Gothic" pitchFamily="49" charset="-128"/>
              </a:rPr>
              <a:t> </a:t>
            </a:r>
            <a:r>
              <a:rPr lang="en-GB" altLang="it-IT" kern="1200" dirty="0" err="1">
                <a:solidFill>
                  <a:srgbClr val="3333CC"/>
                </a:solidFill>
                <a:latin typeface="Calibri" pitchFamily="34" charset="0"/>
                <a:ea typeface="MS Gothic" pitchFamily="49" charset="-128"/>
              </a:rPr>
              <a:t>conflitto</a:t>
            </a:r>
            <a:endParaRPr lang="en-GB" altLang="it-IT" kern="1200" dirty="0">
              <a:solidFill>
                <a:srgbClr val="3333CC"/>
              </a:solidFill>
              <a:latin typeface="Calibri" pitchFamily="34" charset="0"/>
              <a:ea typeface="MS Gothic" pitchFamily="49" charset="-128"/>
            </a:endParaRPr>
          </a:p>
          <a:p>
            <a:pPr>
              <a:buClr>
                <a:srgbClr val="2F1311"/>
              </a:buClr>
              <a:buSzPct val="100000"/>
              <a:buFontTx/>
              <a:buNone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  <a:defRPr/>
            </a:pPr>
            <a:r>
              <a:rPr lang="en-GB" altLang="it-IT" kern="1200" dirty="0" smtClean="0">
                <a:solidFill>
                  <a:srgbClr val="3333CC"/>
                </a:solidFill>
                <a:latin typeface="Calibri" pitchFamily="34" charset="0"/>
                <a:ea typeface="MS Gothic" pitchFamily="49" charset="-128"/>
              </a:rPr>
              <a:t>- </a:t>
            </a:r>
            <a:r>
              <a:rPr lang="en-GB" altLang="it-IT" kern="1200" dirty="0" err="1" smtClean="0">
                <a:solidFill>
                  <a:srgbClr val="3333CC"/>
                </a:solidFill>
                <a:latin typeface="Calibri" pitchFamily="34" charset="0"/>
                <a:ea typeface="MS Gothic" pitchFamily="49" charset="-128"/>
              </a:rPr>
              <a:t>Equilibrio</a:t>
            </a:r>
            <a:r>
              <a:rPr lang="en-GB" altLang="it-IT" kern="1200" dirty="0" smtClean="0">
                <a:solidFill>
                  <a:srgbClr val="3333CC"/>
                </a:solidFill>
                <a:latin typeface="Calibri" pitchFamily="34" charset="0"/>
                <a:ea typeface="MS Gothic" pitchFamily="49" charset="-128"/>
              </a:rPr>
              <a:t> </a:t>
            </a:r>
            <a:r>
              <a:rPr lang="en-GB" altLang="it-IT" kern="1200" dirty="0" err="1" smtClean="0">
                <a:solidFill>
                  <a:srgbClr val="3333CC"/>
                </a:solidFill>
                <a:latin typeface="Calibri" pitchFamily="34" charset="0"/>
                <a:ea typeface="MS Gothic" pitchFamily="49" charset="-128"/>
              </a:rPr>
              <a:t>dinamico</a:t>
            </a:r>
            <a:endParaRPr lang="en-GB" altLang="it-IT" kern="1200" dirty="0" smtClean="0">
              <a:solidFill>
                <a:srgbClr val="3333CC"/>
              </a:solidFill>
              <a:latin typeface="Calibri" pitchFamily="34" charset="0"/>
              <a:ea typeface="MS Gothic" pitchFamily="49" charset="-128"/>
            </a:endParaRPr>
          </a:p>
          <a:p>
            <a:pPr>
              <a:buClr>
                <a:srgbClr val="2F1311"/>
              </a:buClr>
              <a:buSzPct val="100000"/>
              <a:buFont typeface="Arial" charset="0"/>
              <a:buChar char="•"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  <a:defRPr/>
            </a:pPr>
            <a:r>
              <a:rPr lang="it-IT" altLang="it-IT" b="1" kern="1200" dirty="0" smtClean="0">
                <a:solidFill>
                  <a:srgbClr val="3333CC"/>
                </a:solidFill>
                <a:latin typeface="Calibri" pitchFamily="34" charset="0"/>
                <a:ea typeface="MS Gothic" pitchFamily="49" charset="-128"/>
              </a:rPr>
              <a:t>“</a:t>
            </a:r>
            <a:r>
              <a:rPr lang="it-IT" altLang="it-IT" b="1" kern="1200" dirty="0">
                <a:solidFill>
                  <a:srgbClr val="3333CC"/>
                </a:solidFill>
                <a:latin typeface="Calibri" pitchFamily="34" charset="0"/>
                <a:ea typeface="MS Gothic" pitchFamily="49" charset="-128"/>
              </a:rPr>
              <a:t>Torta del ciclo di vita della famiglia”</a:t>
            </a:r>
            <a:endParaRPr lang="en-GB" altLang="it-IT" b="1" kern="1200" dirty="0">
              <a:solidFill>
                <a:srgbClr val="3333CC"/>
              </a:solidFill>
              <a:latin typeface="Calibri" pitchFamily="34" charset="0"/>
              <a:ea typeface="MS Gothic" pitchFamily="49" charset="-128"/>
            </a:endParaRPr>
          </a:p>
          <a:p>
            <a:pPr marL="608013" indent="-608013">
              <a:spcBef>
                <a:spcPts val="700"/>
              </a:spcBef>
              <a:buClr>
                <a:srgbClr val="2F1311"/>
              </a:buClr>
              <a:buSzPct val="100000"/>
              <a:buFont typeface="Arial" charset="0"/>
              <a:buNone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  <a:defRPr/>
            </a:pPr>
            <a:endParaRPr lang="it-IT" dirty="0"/>
          </a:p>
        </p:txBody>
      </p:sp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95288" y="333375"/>
            <a:ext cx="8291512" cy="5792788"/>
          </a:xfrm>
        </p:spPr>
        <p:txBody>
          <a:bodyPr/>
          <a:lstStyle/>
          <a:p>
            <a:pPr>
              <a:defRPr/>
            </a:pPr>
            <a:r>
              <a:rPr lang="it-IT" altLang="it-IT" kern="1200" dirty="0" smtClean="0">
                <a:solidFill>
                  <a:srgbClr val="3333CC"/>
                </a:solidFill>
                <a:latin typeface="Calibri" pitchFamily="34" charset="0"/>
                <a:ea typeface="MS Gothic" pitchFamily="49" charset="-128"/>
              </a:rPr>
              <a:t>Cosa evitare in ambulatorio (triangolazione)</a:t>
            </a:r>
          </a:p>
          <a:p>
            <a:pPr>
              <a:defRPr/>
            </a:pPr>
            <a:r>
              <a:rPr lang="it-IT" altLang="it-IT" kern="1200" dirty="0" smtClean="0">
                <a:solidFill>
                  <a:srgbClr val="3333CC"/>
                </a:solidFill>
                <a:latin typeface="Calibri" pitchFamily="34" charset="0"/>
                <a:ea typeface="MS Gothic" pitchFamily="49" charset="-128"/>
              </a:rPr>
              <a:t>Cosa chiedere in ambulatorio</a:t>
            </a:r>
            <a:endParaRPr lang="it-IT" altLang="it-IT" kern="1200" dirty="0">
              <a:solidFill>
                <a:srgbClr val="3333CC"/>
              </a:solidFill>
              <a:latin typeface="Calibri" pitchFamily="34" charset="0"/>
              <a:ea typeface="MS Gothic" pitchFamily="49" charset="-128"/>
            </a:endParaRPr>
          </a:p>
        </p:txBody>
      </p:sp>
      <p:pic>
        <p:nvPicPr>
          <p:cNvPr id="22531" name="Picture 2" descr="Risultati immagini per lucy psychiatric help 5 cent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38" y="1643063"/>
            <a:ext cx="5545137" cy="473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smtClean="0">
                <a:solidFill>
                  <a:srgbClr val="FF0000"/>
                </a:solidFill>
              </a:rPr>
              <a:t>Il “connettoma”familiare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28625" y="1714500"/>
            <a:ext cx="8229600" cy="4525963"/>
          </a:xfrm>
        </p:spPr>
        <p:txBody>
          <a:bodyPr/>
          <a:lstStyle/>
          <a:p>
            <a:pPr>
              <a:buClr>
                <a:srgbClr val="2F1311"/>
              </a:buClr>
              <a:buSzPct val="100000"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  <a:defRPr/>
            </a:pPr>
            <a:r>
              <a:rPr lang="it-IT" altLang="it-IT" kern="1200" dirty="0" smtClean="0">
                <a:solidFill>
                  <a:srgbClr val="3333CC"/>
                </a:solidFill>
                <a:latin typeface="Calibri" pitchFamily="34" charset="0"/>
                <a:ea typeface="MS Gothic" pitchFamily="49" charset="-128"/>
              </a:rPr>
              <a:t>La famiglia è un sistema, un’insieme di relazioni </a:t>
            </a:r>
            <a:r>
              <a:rPr lang="it-IT" altLang="it-IT" kern="1200" dirty="0" err="1" smtClean="0">
                <a:solidFill>
                  <a:srgbClr val="3333CC"/>
                </a:solidFill>
                <a:latin typeface="Calibri" pitchFamily="34" charset="0"/>
                <a:ea typeface="MS Gothic" pitchFamily="49" charset="-128"/>
              </a:rPr>
              <a:t>interconesse</a:t>
            </a:r>
            <a:endParaRPr lang="it-IT" altLang="it-IT" kern="1200" dirty="0" smtClean="0">
              <a:solidFill>
                <a:srgbClr val="3333CC"/>
              </a:solidFill>
              <a:latin typeface="Calibri" pitchFamily="34" charset="0"/>
              <a:ea typeface="MS Gothic" pitchFamily="49" charset="-128"/>
            </a:endParaRPr>
          </a:p>
          <a:p>
            <a:pPr>
              <a:buClr>
                <a:srgbClr val="2F1311"/>
              </a:buClr>
              <a:buSzPct val="100000"/>
              <a:buFontTx/>
              <a:buNone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  <a:defRPr/>
            </a:pPr>
            <a:endParaRPr lang="it-IT" altLang="it-IT" kern="1200" dirty="0" smtClean="0">
              <a:solidFill>
                <a:srgbClr val="3333CC"/>
              </a:solidFill>
              <a:latin typeface="Calibri" pitchFamily="34" charset="0"/>
              <a:ea typeface="MS Gothic" pitchFamily="49" charset="-128"/>
            </a:endParaRPr>
          </a:p>
          <a:p>
            <a:pPr>
              <a:buClr>
                <a:srgbClr val="2F1311"/>
              </a:buClr>
              <a:buSzPct val="100000"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  <a:defRPr/>
            </a:pPr>
            <a:r>
              <a:rPr lang="it-IT" altLang="it-IT" kern="1200" dirty="0" smtClean="0">
                <a:solidFill>
                  <a:srgbClr val="3333CC"/>
                </a:solidFill>
                <a:latin typeface="Calibri" pitchFamily="34" charset="0"/>
                <a:ea typeface="MS Gothic" pitchFamily="49" charset="-128"/>
              </a:rPr>
              <a:t>Il cambiamento di un membro della famiglia implica il cambiamento dell’intero equilibrio familiare precedente (ruoli e spazi rinegoziati)</a:t>
            </a:r>
          </a:p>
          <a:p>
            <a:pPr>
              <a:defRPr/>
            </a:pPr>
            <a:endParaRPr lang="it-IT" dirty="0"/>
          </a:p>
        </p:txBody>
      </p:sp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Risultati immagini per adolescenti  vaur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174625"/>
            <a:ext cx="4286250" cy="639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214313" y="214313"/>
            <a:ext cx="8664575" cy="6429375"/>
          </a:xfrm>
          <a:prstGeom prst="rect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marL="608013" indent="-608013" algn="just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altLang="it-IT" sz="2800">
              <a:solidFill>
                <a:srgbClr val="3333CC"/>
              </a:solidFill>
              <a:latin typeface="Calibri" pitchFamily="34" charset="0"/>
            </a:endParaRPr>
          </a:p>
          <a:p>
            <a:pPr marL="608013" indent="-608013" algn="just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altLang="it-IT" sz="28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25603" name="Rettangolo 5"/>
          <p:cNvSpPr>
            <a:spLocks noChangeArrowheads="1"/>
          </p:cNvSpPr>
          <p:nvPr/>
        </p:nvSpPr>
        <p:spPr bwMode="auto">
          <a:xfrm>
            <a:off x="317500" y="200025"/>
            <a:ext cx="8358188" cy="693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8013" indent="-608013" algn="ctr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altLang="it-IT" sz="2800">
              <a:solidFill>
                <a:srgbClr val="3333CC"/>
              </a:solidFill>
              <a:latin typeface="Comic Sans MS" pitchFamily="66" charset="0"/>
            </a:endParaRPr>
          </a:p>
          <a:p>
            <a:pPr marL="608013" indent="-608013" algn="ctr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altLang="it-IT" sz="2800">
                <a:solidFill>
                  <a:srgbClr val="3333CC"/>
                </a:solidFill>
                <a:latin typeface="Calibri" pitchFamily="34" charset="0"/>
              </a:rPr>
              <a:t>Compito evolutivo dell’adolescente: </a:t>
            </a:r>
          </a:p>
          <a:p>
            <a:pPr marL="608013" indent="-608013" algn="ctr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altLang="it-IT" sz="2800">
                <a:solidFill>
                  <a:srgbClr val="3333CC"/>
                </a:solidFill>
                <a:latin typeface="Calibri" pitchFamily="34" charset="0"/>
              </a:rPr>
              <a:t>ricerca della propria </a:t>
            </a:r>
            <a:r>
              <a:rPr lang="en-GB" altLang="it-IT" sz="2800" b="1">
                <a:solidFill>
                  <a:srgbClr val="3333CC"/>
                </a:solidFill>
                <a:latin typeface="Calibri" pitchFamily="34" charset="0"/>
              </a:rPr>
              <a:t>identità</a:t>
            </a:r>
          </a:p>
          <a:p>
            <a:pPr marL="608013" indent="-608013" algn="just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altLang="it-IT" sz="2800">
              <a:solidFill>
                <a:srgbClr val="3333CC"/>
              </a:solidFill>
              <a:latin typeface="Comic Sans MS" pitchFamily="66" charset="0"/>
            </a:endParaRPr>
          </a:p>
          <a:p>
            <a:pPr marL="608013" indent="-608013" algn="just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altLang="it-IT" sz="2800">
              <a:solidFill>
                <a:srgbClr val="3333CC"/>
              </a:solidFill>
              <a:latin typeface="Comic Sans MS" pitchFamily="66" charset="0"/>
            </a:endParaRPr>
          </a:p>
          <a:p>
            <a:pPr marL="608013" indent="-608013" algn="just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altLang="it-IT" sz="2800">
                <a:solidFill>
                  <a:srgbClr val="3333CC"/>
                </a:solidFill>
                <a:latin typeface="Calibri" pitchFamily="34" charset="0"/>
              </a:rPr>
              <a:t>Necessaria </a:t>
            </a:r>
            <a:r>
              <a:rPr lang="en-GB" altLang="it-IT" sz="2800" b="1">
                <a:solidFill>
                  <a:srgbClr val="3333CC"/>
                </a:solidFill>
                <a:latin typeface="Calibri" pitchFamily="34" charset="0"/>
              </a:rPr>
              <a:t>separazione</a:t>
            </a:r>
            <a:r>
              <a:rPr lang="en-GB" altLang="it-IT" sz="2800">
                <a:solidFill>
                  <a:srgbClr val="3333CC"/>
                </a:solidFill>
                <a:latin typeface="Calibri" pitchFamily="34" charset="0"/>
              </a:rPr>
              <a:t> dalle figure genitoriali anche attraverso il </a:t>
            </a:r>
            <a:r>
              <a:rPr lang="en-GB" altLang="it-IT" sz="2800" b="1">
                <a:solidFill>
                  <a:srgbClr val="3333CC"/>
                </a:solidFill>
                <a:latin typeface="Calibri" pitchFamily="34" charset="0"/>
              </a:rPr>
              <a:t>conflitto</a:t>
            </a:r>
          </a:p>
          <a:p>
            <a:pPr marL="608013" indent="-608013" algn="just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altLang="it-IT" sz="2800" b="1">
              <a:solidFill>
                <a:srgbClr val="3333CC"/>
              </a:solidFill>
              <a:latin typeface="Comic Sans MS" pitchFamily="66" charset="0"/>
            </a:endParaRPr>
          </a:p>
          <a:p>
            <a:pPr marL="608013" indent="-608013" algn="just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altLang="it-IT" sz="2800">
              <a:solidFill>
                <a:srgbClr val="3333CC"/>
              </a:solidFill>
              <a:latin typeface="Comic Sans MS" pitchFamily="66" charset="0"/>
            </a:endParaRPr>
          </a:p>
          <a:p>
            <a:pPr marL="608013" indent="-608013" algn="just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altLang="it-IT" sz="2800">
                <a:solidFill>
                  <a:srgbClr val="3333CC"/>
                </a:solidFill>
                <a:latin typeface="Calibri" pitchFamily="34" charset="0"/>
              </a:rPr>
              <a:t>“Questo conflitto andrebbe legittimamente considerato il fertilizzante della vita: non ha un buon odore, tuttavia è indispensabile per una crescita ottimale” </a:t>
            </a:r>
            <a:r>
              <a:rPr lang="en-GB" altLang="it-IT" sz="2800" i="1">
                <a:solidFill>
                  <a:srgbClr val="3333CC"/>
                </a:solidFill>
                <a:latin typeface="Calibri" pitchFamily="34" charset="0"/>
              </a:rPr>
              <a:t>(</a:t>
            </a:r>
            <a:r>
              <a:rPr lang="en-GB" altLang="it-IT" sz="2400" i="1">
                <a:solidFill>
                  <a:srgbClr val="3333CC"/>
                </a:solidFill>
                <a:latin typeface="Calibri" pitchFamily="34" charset="0"/>
              </a:rPr>
              <a:t>Whitaker, 1989)</a:t>
            </a:r>
          </a:p>
          <a:p>
            <a:pPr marL="608013" indent="-608013" algn="ctr" eaLnBrk="1" hangingPunct="1">
              <a:spcBef>
                <a:spcPts val="700"/>
              </a:spcBef>
              <a:buClr>
                <a:srgbClr val="2F1311"/>
              </a:buClr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altLang="it-IT" sz="2800">
              <a:solidFill>
                <a:srgbClr val="3333CC"/>
              </a:solidFill>
              <a:latin typeface="Comic Sans MS" pitchFamily="66" charset="0"/>
            </a:endParaRPr>
          </a:p>
        </p:txBody>
      </p:sp>
      <p:sp>
        <p:nvSpPr>
          <p:cNvPr id="25604" name="Freccia in giù 10"/>
          <p:cNvSpPr>
            <a:spLocks noChangeArrowheads="1"/>
          </p:cNvSpPr>
          <p:nvPr/>
        </p:nvSpPr>
        <p:spPr bwMode="auto">
          <a:xfrm>
            <a:off x="4214813" y="2000250"/>
            <a:ext cx="484187" cy="714375"/>
          </a:xfrm>
          <a:prstGeom prst="downArrow">
            <a:avLst>
              <a:gd name="adj1" fmla="val 50000"/>
              <a:gd name="adj2" fmla="val 50048"/>
            </a:avLst>
          </a:prstGeom>
          <a:noFill/>
          <a:ln w="76200">
            <a:solidFill>
              <a:srgbClr val="3333CC">
                <a:alpha val="79999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>
              <a:buClr>
                <a:srgbClr val="000000"/>
              </a:buClr>
            </a:pPr>
            <a:endParaRPr lang="it-IT" altLang="it-IT"/>
          </a:p>
        </p:txBody>
      </p:sp>
      <p:sp>
        <p:nvSpPr>
          <p:cNvPr id="25605" name="Freccia in giù 10"/>
          <p:cNvSpPr>
            <a:spLocks noChangeArrowheads="1"/>
          </p:cNvSpPr>
          <p:nvPr/>
        </p:nvSpPr>
        <p:spPr bwMode="auto">
          <a:xfrm>
            <a:off x="4214813" y="3929063"/>
            <a:ext cx="484187" cy="714375"/>
          </a:xfrm>
          <a:prstGeom prst="downArrow">
            <a:avLst>
              <a:gd name="adj1" fmla="val 50000"/>
              <a:gd name="adj2" fmla="val 50048"/>
            </a:avLst>
          </a:prstGeom>
          <a:noFill/>
          <a:ln w="76200">
            <a:solidFill>
              <a:srgbClr val="3333CC">
                <a:alpha val="79999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>
              <a:buClr>
                <a:srgbClr val="000000"/>
              </a:buClr>
            </a:pPr>
            <a:endParaRPr lang="it-IT" altLang="it-IT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Risultati immagini per adolescenti e genitori vignett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844550"/>
            <a:ext cx="8615362" cy="501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Struttura predefinita">
  <a:themeElements>
    <a:clrScheme name="Struttura predefini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ruttura predefinit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76200">
          <a:solidFill>
            <a:schemeClr val="bg1"/>
          </a:solidFill>
          <a:miter lim="800000"/>
          <a:headEnd/>
          <a:tailEnd/>
        </a:ln>
      </a:spPr>
      <a:bodyPr wrap="none" anchor="ctr"/>
      <a:lstStyle>
        <a:defPPr>
          <a:defRPr/>
        </a:defPPr>
      </a:lstStyle>
    </a:spDef>
  </a:objectDefaults>
  <a:extraClrSchemeLst>
    <a:extraClrScheme>
      <a:clrScheme name="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14618</TotalTime>
  <Words>859</Words>
  <Application>Microsoft Office PowerPoint</Application>
  <PresentationFormat>Presentazione su schermo (4:3)</PresentationFormat>
  <Paragraphs>214</Paragraphs>
  <Slides>34</Slides>
  <Notes>14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2</vt:i4>
      </vt:variant>
      <vt:variant>
        <vt:lpstr>Titoli diapositive</vt:lpstr>
      </vt:variant>
      <vt:variant>
        <vt:i4>34</vt:i4>
      </vt:variant>
    </vt:vector>
  </HeadingPairs>
  <TitlesOfParts>
    <vt:vector size="42" baseType="lpstr">
      <vt:lpstr>Arial</vt:lpstr>
      <vt:lpstr>MS Gothic</vt:lpstr>
      <vt:lpstr>Times New Roman</vt:lpstr>
      <vt:lpstr>Calibri</vt:lpstr>
      <vt:lpstr>Comic Sans MS</vt:lpstr>
      <vt:lpstr>2_Struttura predefinita</vt:lpstr>
      <vt:lpstr>Documento di Microsoft Office Word</vt:lpstr>
      <vt:lpstr>Grafico di Microsoft Office Excel</vt:lpstr>
      <vt:lpstr>Diapositiva 1</vt:lpstr>
      <vt:lpstr>Diapositiva 2</vt:lpstr>
      <vt:lpstr>Parole chiave</vt:lpstr>
      <vt:lpstr>Diapositiva 4</vt:lpstr>
      <vt:lpstr>Diapositiva 5</vt:lpstr>
      <vt:lpstr>Il “connettoma”familiare</vt:lpstr>
      <vt:lpstr>Diapositiva 7</vt:lpstr>
      <vt:lpstr>Diapositiva 8</vt:lpstr>
      <vt:lpstr>Diapositiva 9</vt:lpstr>
      <vt:lpstr>*</vt:lpstr>
      <vt:lpstr>Diapositiva 11</vt:lpstr>
      <vt:lpstr>*</vt:lpstr>
      <vt:lpstr>*</vt:lpstr>
      <vt:lpstr>*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*</vt:lpstr>
      <vt:lpstr>*</vt:lpstr>
      <vt:lpstr>Diapositiva 26</vt:lpstr>
      <vt:lpstr>“Torta del ciclo di vita della famiglia”</vt:lpstr>
      <vt:lpstr>Diapositiva 28</vt:lpstr>
      <vt:lpstr>Diapositiva 29</vt:lpstr>
      <vt:lpstr>Diapositiva 30</vt:lpstr>
      <vt:lpstr>Diapositiva 31</vt:lpstr>
      <vt:lpstr>Diapositiva 32</vt:lpstr>
      <vt:lpstr>Diapositiva 33</vt:lpstr>
      <vt:lpstr>Diapositiva 34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ZZZZZZZZZZZZZZ</dc:creator>
  <cp:lastModifiedBy>mirco</cp:lastModifiedBy>
  <cp:revision>259</cp:revision>
  <dcterms:modified xsi:type="dcterms:W3CDTF">2017-12-11T08:10:23Z</dcterms:modified>
</cp:coreProperties>
</file>