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6" r:id="rId3"/>
    <p:sldId id="257" r:id="rId4"/>
    <p:sldId id="261" r:id="rId5"/>
    <p:sldId id="258" r:id="rId6"/>
    <p:sldId id="259" r:id="rId7"/>
    <p:sldId id="260" r:id="rId8"/>
    <p:sldId id="265" r:id="rId9"/>
    <p:sldId id="268" r:id="rId10"/>
    <p:sldId id="269" r:id="rId11"/>
    <p:sldId id="267" r:id="rId12"/>
    <p:sldId id="270" r:id="rId13"/>
    <p:sldId id="272" r:id="rId14"/>
    <p:sldId id="273" r:id="rId15"/>
    <p:sldId id="274" r:id="rId16"/>
    <p:sldId id="276" r:id="rId17"/>
    <p:sldId id="277" r:id="rId18"/>
    <p:sldId id="278" r:id="rId19"/>
    <p:sldId id="279" r:id="rId20"/>
    <p:sldId id="262" r:id="rId21"/>
    <p:sldId id="271" r:id="rId22"/>
    <p:sldId id="280" r:id="rId23"/>
    <p:sldId id="281" r:id="rId24"/>
    <p:sldId id="282" r:id="rId25"/>
    <p:sldId id="283" r:id="rId26"/>
    <p:sldId id="263" r:id="rId27"/>
    <p:sldId id="264" r:id="rId28"/>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932" y="-26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653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FF6709E2-CF8E-4402-A48A-E9A54EC1640A}" type="datetimeFigureOut">
              <a:rPr lang="it-IT" smtClean="0"/>
              <a:pPr/>
              <a:t>05/10/2016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AEC69AE-EEC0-4D4A-9CC5-E5DFB031D1E8}"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FF6709E2-CF8E-4402-A48A-E9A54EC1640A}" type="datetimeFigureOut">
              <a:rPr lang="it-IT" smtClean="0"/>
              <a:pPr/>
              <a:t>05/10/2016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AEC69AE-EEC0-4D4A-9CC5-E5DFB031D1E8}"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FF6709E2-CF8E-4402-A48A-E9A54EC1640A}" type="datetimeFigureOut">
              <a:rPr lang="it-IT" smtClean="0"/>
              <a:pPr/>
              <a:t>05/10/2016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AEC69AE-EEC0-4D4A-9CC5-E5DFB031D1E8}"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FF6709E2-CF8E-4402-A48A-E9A54EC1640A}" type="datetimeFigureOut">
              <a:rPr lang="it-IT" smtClean="0"/>
              <a:pPr/>
              <a:t>05/10/2016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AEC69AE-EEC0-4D4A-9CC5-E5DFB031D1E8}"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FF6709E2-CF8E-4402-A48A-E9A54EC1640A}" type="datetimeFigureOut">
              <a:rPr lang="it-IT" smtClean="0"/>
              <a:pPr/>
              <a:t>05/10/2016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AEC69AE-EEC0-4D4A-9CC5-E5DFB031D1E8}"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FF6709E2-CF8E-4402-A48A-E9A54EC1640A}" type="datetimeFigureOut">
              <a:rPr lang="it-IT" smtClean="0"/>
              <a:pPr/>
              <a:t>05/10/2016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7AEC69AE-EEC0-4D4A-9CC5-E5DFB031D1E8}"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FF6709E2-CF8E-4402-A48A-E9A54EC1640A}" type="datetimeFigureOut">
              <a:rPr lang="it-IT" smtClean="0"/>
              <a:pPr/>
              <a:t>05/10/2016</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7AEC69AE-EEC0-4D4A-9CC5-E5DFB031D1E8}"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FF6709E2-CF8E-4402-A48A-E9A54EC1640A}" type="datetimeFigureOut">
              <a:rPr lang="it-IT" smtClean="0"/>
              <a:pPr/>
              <a:t>05/10/2016</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7AEC69AE-EEC0-4D4A-9CC5-E5DFB031D1E8}"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FF6709E2-CF8E-4402-A48A-E9A54EC1640A}" type="datetimeFigureOut">
              <a:rPr lang="it-IT" smtClean="0"/>
              <a:pPr/>
              <a:t>05/10/2016</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7AEC69AE-EEC0-4D4A-9CC5-E5DFB031D1E8}"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FF6709E2-CF8E-4402-A48A-E9A54EC1640A}" type="datetimeFigureOut">
              <a:rPr lang="it-IT" smtClean="0"/>
              <a:pPr/>
              <a:t>05/10/2016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7AEC69AE-EEC0-4D4A-9CC5-E5DFB031D1E8}"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FF6709E2-CF8E-4402-A48A-E9A54EC1640A}" type="datetimeFigureOut">
              <a:rPr lang="it-IT" smtClean="0"/>
              <a:pPr/>
              <a:t>05/10/2016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7AEC69AE-EEC0-4D4A-9CC5-E5DFB031D1E8}"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2D050">
            <a:alpha val="21000"/>
          </a:srgbClr>
        </a:soli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6709E2-CF8E-4402-A48A-E9A54EC1640A}" type="datetimeFigureOut">
              <a:rPr lang="it-IT" smtClean="0"/>
              <a:pPr/>
              <a:t>05/10/2016</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EC69AE-EEC0-4D4A-9CC5-E5DFB031D1E8}"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it.wikipedia.org/wiki/1894" TargetMode="External"/><Relationship Id="rId3" Type="http://schemas.openxmlformats.org/officeDocument/2006/relationships/hyperlink" Target="https://it.wikipedia.org/wiki/1906" TargetMode="External"/><Relationship Id="rId7" Type="http://schemas.openxmlformats.org/officeDocument/2006/relationships/hyperlink" Target="https://it.wikipedia.org/wiki/Leo_Kanner" TargetMode="External"/><Relationship Id="rId2" Type="http://schemas.openxmlformats.org/officeDocument/2006/relationships/hyperlink" Target="https://it.wikipedia.org/wiki/Hans_Asperger" TargetMode="External"/><Relationship Id="rId1" Type="http://schemas.openxmlformats.org/officeDocument/2006/relationships/slideLayout" Target="../slideLayouts/slideLayout2.xml"/><Relationship Id="rId6" Type="http://schemas.openxmlformats.org/officeDocument/2006/relationships/hyperlink" Target="https://it.wikipedia.org/wiki/Autismo" TargetMode="External"/><Relationship Id="rId5" Type="http://schemas.openxmlformats.org/officeDocument/2006/relationships/hyperlink" Target="https://it.wikipedia.org/wiki/1938" TargetMode="External"/><Relationship Id="rId4" Type="http://schemas.openxmlformats.org/officeDocument/2006/relationships/hyperlink" Target="https://it.wikipedia.org/wiki/1980" TargetMode="External"/><Relationship Id="rId9" Type="http://schemas.openxmlformats.org/officeDocument/2006/relationships/hyperlink" Target="https://it.wikipedia.org/wiki/1981"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lstStyle/>
          <a:p>
            <a:r>
              <a:rPr lang="it-IT" b="1" dirty="0" smtClean="0">
                <a:solidFill>
                  <a:srgbClr val="FF0000"/>
                </a:solidFill>
              </a:rPr>
              <a:t>PUB  MED</a:t>
            </a:r>
            <a:endParaRPr lang="it-IT" b="1" dirty="0">
              <a:solidFill>
                <a:srgbClr val="FF0000"/>
              </a:solidFill>
            </a:endParaRPr>
          </a:p>
        </p:txBody>
      </p:sp>
      <p:graphicFrame>
        <p:nvGraphicFramePr>
          <p:cNvPr id="6" name="Segnaposto contenuto 5"/>
          <p:cNvGraphicFramePr>
            <a:graphicFrameLocks noGrp="1"/>
          </p:cNvGraphicFramePr>
          <p:nvPr>
            <p:ph idx="1"/>
          </p:nvPr>
        </p:nvGraphicFramePr>
        <p:xfrm>
          <a:off x="467544" y="1628800"/>
          <a:ext cx="8280920" cy="4248472"/>
        </p:xfrm>
        <a:graphic>
          <a:graphicData uri="http://schemas.openxmlformats.org/drawingml/2006/table">
            <a:tbl>
              <a:tblPr firstRow="1" bandRow="1">
                <a:tableStyleId>{93296810-A885-4BE3-A3E7-6D5BEEA58F35}</a:tableStyleId>
              </a:tblPr>
              <a:tblGrid>
                <a:gridCol w="4140460"/>
                <a:gridCol w="4140460"/>
              </a:tblGrid>
              <a:tr h="1062118">
                <a:tc>
                  <a:txBody>
                    <a:bodyPr/>
                    <a:lstStyle/>
                    <a:p>
                      <a:pPr algn="ctr"/>
                      <a:endParaRPr lang="it-IT" sz="2780" baseline="0" dirty="0" smtClean="0"/>
                    </a:p>
                    <a:p>
                      <a:pPr algn="ctr"/>
                      <a:r>
                        <a:rPr lang="it-IT" sz="2780" baseline="0" dirty="0" smtClean="0"/>
                        <a:t>ASTHAMA</a:t>
                      </a:r>
                      <a:endParaRPr lang="it-IT" sz="2780" baseline="0" dirty="0"/>
                    </a:p>
                  </a:txBody>
                  <a:tcPr/>
                </a:tc>
                <a:tc>
                  <a:txBody>
                    <a:bodyPr/>
                    <a:lstStyle/>
                    <a:p>
                      <a:pPr algn="ctr"/>
                      <a:endParaRPr lang="it-IT" sz="2780" baseline="0" dirty="0" smtClean="0"/>
                    </a:p>
                    <a:p>
                      <a:pPr algn="ctr"/>
                      <a:r>
                        <a:rPr lang="it-IT" sz="2780" baseline="0" dirty="0" smtClean="0"/>
                        <a:t>AUTISM</a:t>
                      </a:r>
                      <a:endParaRPr lang="it-IT" sz="2780" baseline="0" dirty="0"/>
                    </a:p>
                  </a:txBody>
                  <a:tcPr/>
                </a:tc>
              </a:tr>
              <a:tr h="1062118">
                <a:tc>
                  <a:txBody>
                    <a:bodyPr/>
                    <a:lstStyle/>
                    <a:p>
                      <a:pPr algn="ctr"/>
                      <a:endParaRPr lang="it-IT" sz="2780" b="1" baseline="0" dirty="0" smtClean="0"/>
                    </a:p>
                    <a:p>
                      <a:pPr algn="ctr"/>
                      <a:r>
                        <a:rPr lang="it-IT" sz="2780" b="1" baseline="0" dirty="0" smtClean="0"/>
                        <a:t>160.172 </a:t>
                      </a:r>
                      <a:endParaRPr lang="it-IT" sz="2780" b="1" baseline="0" dirty="0"/>
                    </a:p>
                  </a:txBody>
                  <a:tcPr/>
                </a:tc>
                <a:tc>
                  <a:txBody>
                    <a:bodyPr/>
                    <a:lstStyle/>
                    <a:p>
                      <a:pPr algn="ctr"/>
                      <a:endParaRPr lang="it-IT" sz="2780" b="1" baseline="0" dirty="0" smtClean="0"/>
                    </a:p>
                    <a:p>
                      <a:pPr algn="ctr"/>
                      <a:r>
                        <a:rPr lang="it-IT" sz="2780" b="1" baseline="0" dirty="0" smtClean="0"/>
                        <a:t>36.111</a:t>
                      </a:r>
                      <a:endParaRPr lang="it-IT" sz="2780" b="1" baseline="0" dirty="0"/>
                    </a:p>
                  </a:txBody>
                  <a:tcPr/>
                </a:tc>
              </a:tr>
              <a:tr h="1062118">
                <a:tc>
                  <a:txBody>
                    <a:bodyPr/>
                    <a:lstStyle/>
                    <a:p>
                      <a:r>
                        <a:rPr lang="it-IT" sz="2780" b="1" baseline="0" dirty="0" smtClean="0"/>
                        <a:t>     </a:t>
                      </a:r>
                    </a:p>
                    <a:p>
                      <a:r>
                        <a:rPr lang="it-IT" sz="2780" b="1" baseline="0" dirty="0" smtClean="0"/>
                        <a:t>  1407                        1982</a:t>
                      </a:r>
                      <a:endParaRPr lang="it-IT" sz="2780" b="1" baseline="0" dirty="0"/>
                    </a:p>
                  </a:txBody>
                  <a:tcPr/>
                </a:tc>
                <a:tc>
                  <a:txBody>
                    <a:bodyPr/>
                    <a:lstStyle/>
                    <a:p>
                      <a:r>
                        <a:rPr lang="it-IT" sz="2780" b="1" baseline="0" dirty="0" smtClean="0"/>
                        <a:t>     </a:t>
                      </a:r>
                    </a:p>
                    <a:p>
                      <a:r>
                        <a:rPr lang="it-IT" sz="2780" b="1" baseline="0" dirty="0" smtClean="0"/>
                        <a:t>  141             1982</a:t>
                      </a:r>
                      <a:endParaRPr lang="it-IT" sz="2780" b="1" baseline="0" dirty="0"/>
                    </a:p>
                  </a:txBody>
                  <a:tcPr/>
                </a:tc>
              </a:tr>
              <a:tr h="1062118">
                <a:tc>
                  <a:txBody>
                    <a:bodyPr/>
                    <a:lstStyle/>
                    <a:p>
                      <a:r>
                        <a:rPr lang="it-IT" sz="2780" b="1" baseline="0" dirty="0" smtClean="0"/>
                        <a:t>     </a:t>
                      </a:r>
                    </a:p>
                    <a:p>
                      <a:r>
                        <a:rPr lang="it-IT" sz="2780" b="1" baseline="0" dirty="0" smtClean="0"/>
                        <a:t>  6039                        2016</a:t>
                      </a:r>
                      <a:endParaRPr lang="it-IT" sz="2780" b="1" baseline="0" dirty="0"/>
                    </a:p>
                  </a:txBody>
                  <a:tcPr/>
                </a:tc>
                <a:tc>
                  <a:txBody>
                    <a:bodyPr/>
                    <a:lstStyle/>
                    <a:p>
                      <a:r>
                        <a:rPr lang="it-IT" sz="2780" b="1" baseline="0" dirty="0" smtClean="0"/>
                        <a:t>    </a:t>
                      </a:r>
                    </a:p>
                    <a:p>
                      <a:r>
                        <a:rPr lang="it-IT" sz="2780" b="1" baseline="0" dirty="0" smtClean="0"/>
                        <a:t>  3471           2016</a:t>
                      </a:r>
                      <a:endParaRPr lang="it-IT" sz="2780" b="1" baseline="0" dirty="0"/>
                    </a:p>
                  </a:txBody>
                  <a:tcPr/>
                </a:tc>
              </a:tr>
            </a:tbl>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764704"/>
            <a:ext cx="8229600" cy="1143000"/>
          </a:xfrm>
        </p:spPr>
        <p:txBody>
          <a:bodyPr>
            <a:noAutofit/>
          </a:bodyPr>
          <a:lstStyle/>
          <a:p>
            <a:pPr algn="l"/>
            <a:r>
              <a:rPr lang="it-IT" sz="3200" dirty="0" smtClean="0"/>
              <a:t>La celta degli obiettivi intermedi deve essere ispirata dal </a:t>
            </a:r>
            <a:r>
              <a:rPr lang="it-IT" sz="3200" dirty="0" smtClean="0">
                <a:solidFill>
                  <a:srgbClr val="FF0000"/>
                </a:solidFill>
              </a:rPr>
              <a:t>“ciò che è possibile” </a:t>
            </a:r>
            <a:r>
              <a:rPr lang="it-IT" sz="3200" dirty="0" smtClean="0"/>
              <a:t>e </a:t>
            </a:r>
            <a:br>
              <a:rPr lang="it-IT" sz="3200" dirty="0" smtClean="0"/>
            </a:br>
            <a:r>
              <a:rPr lang="it-IT" sz="3200" dirty="0" smtClean="0"/>
              <a:t>da  </a:t>
            </a:r>
            <a:r>
              <a:rPr lang="it-IT" sz="3200" dirty="0" smtClean="0">
                <a:solidFill>
                  <a:srgbClr val="FF0000"/>
                </a:solidFill>
              </a:rPr>
              <a:t>“ciò che è utile”</a:t>
            </a:r>
            <a:r>
              <a:rPr lang="it-IT" sz="4800" dirty="0" smtClean="0">
                <a:solidFill>
                  <a:srgbClr val="FF0000"/>
                </a:solidFill>
              </a:rPr>
              <a:t> </a:t>
            </a:r>
            <a:r>
              <a:rPr lang="it-IT" sz="3200" dirty="0" smtClean="0"/>
              <a:t>per quel soggetto</a:t>
            </a:r>
            <a:endParaRPr lang="it-IT" sz="4800" dirty="0"/>
          </a:p>
        </p:txBody>
      </p:sp>
      <p:sp>
        <p:nvSpPr>
          <p:cNvPr id="3" name="Segnaposto contenuto 2"/>
          <p:cNvSpPr>
            <a:spLocks noGrp="1"/>
          </p:cNvSpPr>
          <p:nvPr>
            <p:ph idx="1"/>
          </p:nvPr>
        </p:nvSpPr>
        <p:spPr>
          <a:xfrm>
            <a:off x="395536" y="2924944"/>
            <a:ext cx="8291264" cy="2520281"/>
          </a:xfrm>
        </p:spPr>
        <p:txBody>
          <a:bodyPr>
            <a:normAutofit lnSpcReduction="10000"/>
          </a:bodyPr>
          <a:lstStyle/>
          <a:p>
            <a:r>
              <a:rPr lang="it-IT" dirty="0" smtClean="0"/>
              <a:t>ciò che è possibile significa individuare i punti di forza e di debolezza</a:t>
            </a:r>
          </a:p>
          <a:p>
            <a:r>
              <a:rPr lang="it-IT" dirty="0" smtClean="0"/>
              <a:t>ciò che è utile significa valutare  la dimensione contestuale, adattativa  e condividere l’utilità di ciò che è possibile</a:t>
            </a:r>
            <a:endParaRPr lang="it-IT"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467544" y="1484784"/>
            <a:ext cx="8024771" cy="5016758"/>
          </a:xfrm>
          <a:prstGeom prst="rect">
            <a:avLst/>
          </a:prstGeom>
          <a:noFill/>
        </p:spPr>
        <p:txBody>
          <a:bodyPr wrap="square" rtlCol="0">
            <a:spAutoFit/>
          </a:bodyPr>
          <a:lstStyle/>
          <a:p>
            <a:r>
              <a:rPr lang="it-IT" sz="2000" dirty="0" smtClean="0">
                <a:solidFill>
                  <a:srgbClr val="FF0000"/>
                </a:solidFill>
              </a:rPr>
              <a:t>•</a:t>
            </a:r>
            <a:r>
              <a:rPr lang="it-IT" sz="2000" dirty="0" smtClean="0"/>
              <a:t> </a:t>
            </a:r>
            <a:r>
              <a:rPr lang="it-IT" sz="2000" b="1" dirty="0" smtClean="0">
                <a:solidFill>
                  <a:srgbClr val="FF0000"/>
                </a:solidFill>
              </a:rPr>
              <a:t>non esiste un intervento che va bene per tutti i bambini autistici;</a:t>
            </a:r>
          </a:p>
          <a:p>
            <a:r>
              <a:rPr lang="it-IT" sz="2000" b="1" dirty="0" smtClean="0">
                <a:solidFill>
                  <a:srgbClr val="FF0000"/>
                </a:solidFill>
              </a:rPr>
              <a:t>• non esiste un intervento che va bene per tutte le età;</a:t>
            </a:r>
          </a:p>
          <a:p>
            <a:r>
              <a:rPr lang="it-IT" sz="2000" b="1" dirty="0" smtClean="0">
                <a:solidFill>
                  <a:srgbClr val="FF0000"/>
                </a:solidFill>
              </a:rPr>
              <a:t>• non esiste un intervento che può rispondere a tutte le molteplici esigenze direttamente e indirettamente legate all' Autismo.</a:t>
            </a:r>
          </a:p>
          <a:p>
            <a:endParaRPr lang="it-IT" sz="2000" dirty="0" smtClean="0"/>
          </a:p>
          <a:p>
            <a:r>
              <a:rPr lang="it-IT" sz="2000" dirty="0" smtClean="0"/>
              <a:t>Per contro, la continuità e la qualità del percorso terapeutico sono garantite</a:t>
            </a:r>
          </a:p>
          <a:p>
            <a:r>
              <a:rPr lang="it-IT" sz="2000" dirty="0" smtClean="0"/>
              <a:t>attraverso:</a:t>
            </a:r>
          </a:p>
          <a:p>
            <a:r>
              <a:rPr lang="it-IT" sz="2000" dirty="0" smtClean="0"/>
              <a:t>• il </a:t>
            </a:r>
            <a:r>
              <a:rPr lang="it-IT" sz="2000" b="1" dirty="0" smtClean="0">
                <a:solidFill>
                  <a:srgbClr val="00B050"/>
                </a:solidFill>
              </a:rPr>
              <a:t>coinvolgimento dei genitori</a:t>
            </a:r>
            <a:r>
              <a:rPr lang="it-IT" sz="2000" dirty="0" smtClean="0"/>
              <a:t> in tutto il percorso;</a:t>
            </a:r>
          </a:p>
          <a:p>
            <a:r>
              <a:rPr lang="it-IT" sz="2000" dirty="0" smtClean="0"/>
              <a:t>• la </a:t>
            </a:r>
            <a:r>
              <a:rPr lang="it-IT" sz="2000" b="1" dirty="0" smtClean="0">
                <a:solidFill>
                  <a:srgbClr val="00B050"/>
                </a:solidFill>
              </a:rPr>
              <a:t>scelta in itinere degli obiettivi</a:t>
            </a:r>
            <a:r>
              <a:rPr lang="it-IT" sz="2000" b="1" dirty="0" smtClean="0"/>
              <a:t> </a:t>
            </a:r>
            <a:r>
              <a:rPr lang="it-IT" sz="2000" dirty="0" smtClean="0"/>
              <a:t>intermedi da raggiungere e quindi degli</a:t>
            </a:r>
          </a:p>
          <a:p>
            <a:r>
              <a:rPr lang="it-IT" sz="2000" dirty="0" smtClean="0"/>
              <a:t>interventi da attivare (prospettiva diacronica);</a:t>
            </a:r>
          </a:p>
          <a:p>
            <a:r>
              <a:rPr lang="it-IT" sz="2000" dirty="0" smtClean="0"/>
              <a:t>• il </a:t>
            </a:r>
            <a:r>
              <a:rPr lang="it-IT" sz="2000" b="1" dirty="0" smtClean="0">
                <a:solidFill>
                  <a:srgbClr val="00B050"/>
                </a:solidFill>
              </a:rPr>
              <a:t>coordinamento</a:t>
            </a:r>
            <a:r>
              <a:rPr lang="it-IT" sz="2000" dirty="0" smtClean="0"/>
              <a:t>, in ogni fase dello sviluppo, </a:t>
            </a:r>
            <a:r>
              <a:rPr lang="it-IT" sz="2000" b="1" dirty="0" smtClean="0">
                <a:solidFill>
                  <a:srgbClr val="00B050"/>
                </a:solidFill>
              </a:rPr>
              <a:t>dei vari interventi</a:t>
            </a:r>
          </a:p>
          <a:p>
            <a:r>
              <a:rPr lang="it-IT" sz="2000" dirty="0" smtClean="0"/>
              <a:t>individuati per il conseguimento degli obiettivi (prospettiva sincronica);</a:t>
            </a:r>
          </a:p>
          <a:p>
            <a:r>
              <a:rPr lang="it-IT" sz="2000" dirty="0" smtClean="0"/>
              <a:t>• la </a:t>
            </a:r>
            <a:r>
              <a:rPr lang="it-IT" sz="2000" b="1" dirty="0" smtClean="0">
                <a:solidFill>
                  <a:srgbClr val="00B050"/>
                </a:solidFill>
              </a:rPr>
              <a:t>verifica delle strategie messe in atto </a:t>
            </a:r>
            <a:r>
              <a:rPr lang="it-IT" sz="2000" dirty="0" smtClean="0"/>
              <a:t>all' interno di ciascun intervento </a:t>
            </a:r>
            <a:r>
              <a:rPr lang="it-IT" sz="2000" smtClean="0"/>
              <a:t>(</a:t>
            </a:r>
            <a:r>
              <a:rPr lang="it-IT" sz="2000" smtClean="0"/>
              <a:t>le strategie</a:t>
            </a:r>
            <a:r>
              <a:rPr lang="it-IT" sz="2000" dirty="0" smtClean="0"/>
              <a:t>, cioè, possono anche variare da Servizio a Servizio, ma vanno</a:t>
            </a:r>
          </a:p>
          <a:p>
            <a:r>
              <a:rPr lang="it-IT" sz="2000" dirty="0" smtClean="0"/>
              <a:t>comunque periodicamente "controllate" in rapporto ad indicatori di qualità</a:t>
            </a:r>
          </a:p>
          <a:p>
            <a:r>
              <a:rPr lang="it-IT" sz="2000" dirty="0" smtClean="0"/>
              <a:t>devono essere comuni ai diversi Servizi).</a:t>
            </a:r>
            <a:endParaRPr lang="it-IT" sz="2000" dirty="0"/>
          </a:p>
        </p:txBody>
      </p:sp>
      <p:sp>
        <p:nvSpPr>
          <p:cNvPr id="8" name="Titolo 7"/>
          <p:cNvSpPr>
            <a:spLocks noGrp="1"/>
          </p:cNvSpPr>
          <p:nvPr>
            <p:ph type="title"/>
          </p:nvPr>
        </p:nvSpPr>
        <p:spPr/>
        <p:txBody>
          <a:bodyPr/>
          <a:lstStyle/>
          <a:p>
            <a:r>
              <a:rPr lang="it-IT" dirty="0" smtClean="0">
                <a:solidFill>
                  <a:srgbClr val="00B050"/>
                </a:solidFill>
              </a:rPr>
              <a:t>Gli interventi, i percorsi</a:t>
            </a:r>
            <a:endParaRPr lang="it-IT" dirty="0">
              <a:solidFill>
                <a:srgbClr val="00B050"/>
              </a:solidFill>
            </a:endParaRPr>
          </a:p>
        </p:txBody>
      </p:sp>
      <p:sp>
        <p:nvSpPr>
          <p:cNvPr id="9" name="Segnaposto contenuto 8"/>
          <p:cNvSpPr>
            <a:spLocks noGrp="1"/>
          </p:cNvSpPr>
          <p:nvPr>
            <p:ph idx="1"/>
          </p:nvPr>
        </p:nvSpPr>
        <p:spPr>
          <a:xfrm>
            <a:off x="10188624" y="1628800"/>
            <a:ext cx="8229600" cy="4525963"/>
          </a:xfrm>
        </p:spPr>
        <p:txBody>
          <a:bodyPr/>
          <a:lstStyle/>
          <a:p>
            <a:endParaRPr lang="it-IT"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00B050"/>
                </a:solidFill>
              </a:rPr>
              <a:t>Le strategie: due scuole di pensiero</a:t>
            </a:r>
            <a:endParaRPr lang="it-IT" dirty="0">
              <a:solidFill>
                <a:srgbClr val="00B050"/>
              </a:solidFill>
            </a:endParaRPr>
          </a:p>
        </p:txBody>
      </p:sp>
      <p:sp>
        <p:nvSpPr>
          <p:cNvPr id="3" name="Segnaposto contenuto 2"/>
          <p:cNvSpPr>
            <a:spLocks noGrp="1"/>
          </p:cNvSpPr>
          <p:nvPr>
            <p:ph idx="1"/>
          </p:nvPr>
        </p:nvSpPr>
        <p:spPr/>
        <p:txBody>
          <a:bodyPr>
            <a:normAutofit/>
          </a:bodyPr>
          <a:lstStyle/>
          <a:p>
            <a:r>
              <a:rPr lang="it-IT" sz="4000" dirty="0" smtClean="0"/>
              <a:t>Approcci comportamentali</a:t>
            </a:r>
          </a:p>
          <a:p>
            <a:r>
              <a:rPr lang="it-IT" sz="4000" dirty="0" smtClean="0"/>
              <a:t>Approcci evolutivi</a:t>
            </a:r>
            <a:endParaRPr lang="it-IT" sz="4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lstStyle/>
          <a:p>
            <a:r>
              <a:rPr lang="it-IT" dirty="0" smtClean="0">
                <a:solidFill>
                  <a:srgbClr val="00B050"/>
                </a:solidFill>
              </a:rPr>
              <a:t>Approcci  comportamentali</a:t>
            </a:r>
            <a:endParaRPr lang="it-IT" dirty="0">
              <a:solidFill>
                <a:srgbClr val="00B050"/>
              </a:solidFill>
            </a:endParaRPr>
          </a:p>
        </p:txBody>
      </p:sp>
      <p:sp>
        <p:nvSpPr>
          <p:cNvPr id="5" name="Segnaposto testo 4"/>
          <p:cNvSpPr>
            <a:spLocks noGrp="1"/>
          </p:cNvSpPr>
          <p:nvPr>
            <p:ph type="body" idx="1"/>
          </p:nvPr>
        </p:nvSpPr>
        <p:spPr/>
        <p:txBody>
          <a:bodyPr/>
          <a:lstStyle/>
          <a:p>
            <a:r>
              <a:rPr lang="it-IT" dirty="0" err="1" smtClean="0"/>
              <a:t>Behavior</a:t>
            </a:r>
            <a:r>
              <a:rPr lang="it-IT" dirty="0" smtClean="0"/>
              <a:t> </a:t>
            </a:r>
            <a:r>
              <a:rPr lang="it-IT" dirty="0" err="1" smtClean="0"/>
              <a:t>Analiysis</a:t>
            </a:r>
            <a:endParaRPr lang="it-IT" dirty="0"/>
          </a:p>
        </p:txBody>
      </p:sp>
      <p:sp>
        <p:nvSpPr>
          <p:cNvPr id="6" name="Segnaposto contenuto 5"/>
          <p:cNvSpPr>
            <a:spLocks noGrp="1"/>
          </p:cNvSpPr>
          <p:nvPr>
            <p:ph sz="half" idx="2"/>
          </p:nvPr>
        </p:nvSpPr>
        <p:spPr/>
        <p:txBody>
          <a:bodyPr/>
          <a:lstStyle/>
          <a:p>
            <a:r>
              <a:rPr lang="it-IT" dirty="0" smtClean="0"/>
              <a:t>Analisi del </a:t>
            </a:r>
            <a:r>
              <a:rPr lang="it-IT" dirty="0" err="1" smtClean="0"/>
              <a:t>comportamneto</a:t>
            </a:r>
            <a:r>
              <a:rPr lang="it-IT" dirty="0" smtClean="0"/>
              <a:t> </a:t>
            </a:r>
          </a:p>
          <a:p>
            <a:r>
              <a:rPr lang="it-IT" dirty="0" smtClean="0"/>
              <a:t>Studio del c., dei cambiamenti del c. e dei fattori che determinano tali cambiamenti</a:t>
            </a:r>
          </a:p>
          <a:p>
            <a:r>
              <a:rPr lang="it-IT" dirty="0" smtClean="0"/>
              <a:t>Scienza base (</a:t>
            </a:r>
            <a:r>
              <a:rPr lang="it-IT" dirty="0" err="1" smtClean="0"/>
              <a:t>Skinner</a:t>
            </a:r>
            <a:r>
              <a:rPr lang="it-IT" dirty="0" smtClean="0"/>
              <a:t>, 1953). </a:t>
            </a:r>
          </a:p>
          <a:p>
            <a:pPr>
              <a:buNone/>
            </a:pPr>
            <a:endParaRPr lang="it-IT" dirty="0"/>
          </a:p>
        </p:txBody>
      </p:sp>
      <p:sp>
        <p:nvSpPr>
          <p:cNvPr id="7" name="Segnaposto testo 6"/>
          <p:cNvSpPr>
            <a:spLocks noGrp="1"/>
          </p:cNvSpPr>
          <p:nvPr>
            <p:ph type="body" sz="quarter" idx="3"/>
          </p:nvPr>
        </p:nvSpPr>
        <p:spPr/>
        <p:txBody>
          <a:bodyPr/>
          <a:lstStyle/>
          <a:p>
            <a:r>
              <a:rPr lang="it-IT" dirty="0" err="1" smtClean="0"/>
              <a:t>Applied</a:t>
            </a:r>
            <a:r>
              <a:rPr lang="it-IT" dirty="0" smtClean="0"/>
              <a:t> </a:t>
            </a:r>
            <a:r>
              <a:rPr lang="it-IT" dirty="0" err="1" smtClean="0"/>
              <a:t>Behavior</a:t>
            </a:r>
            <a:r>
              <a:rPr lang="it-IT" dirty="0" smtClean="0"/>
              <a:t> </a:t>
            </a:r>
            <a:r>
              <a:rPr lang="it-IT" dirty="0" err="1" smtClean="0"/>
              <a:t>Analisys</a:t>
            </a:r>
            <a:endParaRPr lang="it-IT" dirty="0"/>
          </a:p>
        </p:txBody>
      </p:sp>
      <p:sp>
        <p:nvSpPr>
          <p:cNvPr id="8" name="Segnaposto contenuto 7"/>
          <p:cNvSpPr>
            <a:spLocks noGrp="1"/>
          </p:cNvSpPr>
          <p:nvPr>
            <p:ph sz="quarter" idx="4"/>
          </p:nvPr>
        </p:nvSpPr>
        <p:spPr/>
        <p:txBody>
          <a:bodyPr/>
          <a:lstStyle/>
          <a:p>
            <a:r>
              <a:rPr lang="it-IT" dirty="0" smtClean="0"/>
              <a:t>Analisi del comportamento applicata</a:t>
            </a:r>
          </a:p>
          <a:p>
            <a:r>
              <a:rPr lang="it-IT" dirty="0" smtClean="0"/>
              <a:t>Perché un determinato comportamento si verifica in un particolare contesto </a:t>
            </a:r>
          </a:p>
          <a:p>
            <a:r>
              <a:rPr lang="it-IT" dirty="0" smtClean="0"/>
              <a:t>Mette in atto gli interventi atti a modificare il comportamento e/o il contesto  </a:t>
            </a:r>
            <a:endParaRPr lang="it-IT"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p:cNvSpPr>
            <a:spLocks noGrp="1"/>
          </p:cNvSpPr>
          <p:nvPr>
            <p:ph type="title"/>
          </p:nvPr>
        </p:nvSpPr>
        <p:spPr/>
        <p:txBody>
          <a:bodyPr>
            <a:normAutofit/>
          </a:bodyPr>
          <a:lstStyle/>
          <a:p>
            <a:r>
              <a:rPr lang="it-IT" dirty="0" smtClean="0">
                <a:solidFill>
                  <a:srgbClr val="FF0000"/>
                </a:solidFill>
              </a:rPr>
              <a:t>ABA gli elementi base dell’analisi</a:t>
            </a:r>
            <a:endParaRPr lang="it-IT" dirty="0">
              <a:solidFill>
                <a:srgbClr val="FF0000"/>
              </a:solidFill>
            </a:endParaRPr>
          </a:p>
        </p:txBody>
      </p:sp>
      <p:sp>
        <p:nvSpPr>
          <p:cNvPr id="8" name="Segnaposto contenuto 7"/>
          <p:cNvSpPr>
            <a:spLocks noGrp="1"/>
          </p:cNvSpPr>
          <p:nvPr>
            <p:ph idx="4294967295"/>
          </p:nvPr>
        </p:nvSpPr>
        <p:spPr>
          <a:xfrm>
            <a:off x="0" y="1557338"/>
            <a:ext cx="8229600" cy="4525962"/>
          </a:xfrm>
        </p:spPr>
        <p:txBody>
          <a:bodyPr>
            <a:normAutofit lnSpcReduction="10000"/>
          </a:bodyPr>
          <a:lstStyle/>
          <a:p>
            <a:r>
              <a:rPr lang="it-IT" dirty="0" smtClean="0"/>
              <a:t>gli antecedenti (tutto ciò che precede il comportamento in esame);</a:t>
            </a:r>
          </a:p>
          <a:p>
            <a:r>
              <a:rPr lang="it-IT" dirty="0" smtClean="0"/>
              <a:t>il comportamento in esame (che deve essere osservabile e misurabile);</a:t>
            </a:r>
          </a:p>
          <a:p>
            <a:r>
              <a:rPr lang="it-IT" dirty="0" smtClean="0"/>
              <a:t>le conseguenze (tutto ciò che deriva dal comportamento in esame);</a:t>
            </a:r>
          </a:p>
          <a:p>
            <a:r>
              <a:rPr lang="it-IT" dirty="0" smtClean="0"/>
              <a:t>il contesto (definito in termini di luogo, persone, materiali, attività o momento del giorno) in cui il comportamento si verifica.</a:t>
            </a:r>
            <a:endParaRPr lang="it-IT"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5314602"/>
          </a:xfrm>
        </p:spPr>
        <p:txBody>
          <a:bodyPr>
            <a:normAutofit/>
          </a:bodyPr>
          <a:lstStyle/>
          <a:p>
            <a:pPr algn="l"/>
            <a:r>
              <a:rPr lang="it-IT" sz="3200" dirty="0" smtClean="0"/>
              <a:t>Il programma di intervento (= la modifica del comportamento) viene realizzato su</a:t>
            </a:r>
            <a:br>
              <a:rPr lang="it-IT" sz="3200" dirty="0" smtClean="0"/>
            </a:br>
            <a:r>
              <a:rPr lang="it-IT" sz="3200" dirty="0" smtClean="0"/>
              <a:t>dati che emergono dall'analisi, utilizzando le tecniche abituali della terapia del</a:t>
            </a:r>
            <a:br>
              <a:rPr lang="it-IT" sz="3200" dirty="0" smtClean="0"/>
            </a:br>
            <a:r>
              <a:rPr lang="it-IT" sz="3200" dirty="0" smtClean="0"/>
              <a:t>comportamento: la sollecitazione </a:t>
            </a:r>
            <a:r>
              <a:rPr lang="it-IT" sz="3200" i="1" dirty="0" smtClean="0"/>
              <a:t>(</a:t>
            </a:r>
            <a:r>
              <a:rPr lang="it-IT" sz="3200" i="1" dirty="0" err="1" smtClean="0"/>
              <a:t>prompting</a:t>
            </a:r>
            <a:r>
              <a:rPr lang="it-IT" sz="3200" i="1" dirty="0" smtClean="0"/>
              <a:t>), la riduzione delle sollecitazioni</a:t>
            </a:r>
            <a:br>
              <a:rPr lang="it-IT" sz="3200" i="1" dirty="0" smtClean="0"/>
            </a:br>
            <a:r>
              <a:rPr lang="it-IT" sz="3200" i="1" dirty="0" smtClean="0"/>
              <a:t>(fading), il modellamento (</a:t>
            </a:r>
            <a:r>
              <a:rPr lang="it-IT" sz="3200" i="1" dirty="0" err="1" smtClean="0"/>
              <a:t>modeling</a:t>
            </a:r>
            <a:r>
              <a:rPr lang="it-IT" sz="3200" i="1" dirty="0" smtClean="0"/>
              <a:t>), l'adattamento (</a:t>
            </a:r>
            <a:r>
              <a:rPr lang="it-IT" sz="3200" i="1" dirty="0" err="1" smtClean="0"/>
              <a:t>shaping</a:t>
            </a:r>
            <a:r>
              <a:rPr lang="it-IT" sz="3200" i="1" dirty="0" smtClean="0"/>
              <a:t>) e il rinforzo.</a:t>
            </a:r>
            <a:endParaRPr lang="it-IT" sz="66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1619672" y="-1683568"/>
            <a:ext cx="8229600" cy="1143000"/>
          </a:xfrm>
        </p:spPr>
        <p:txBody>
          <a:bodyPr/>
          <a:lstStyle/>
          <a:p>
            <a:endParaRPr lang="it-IT" dirty="0"/>
          </a:p>
        </p:txBody>
      </p:sp>
      <p:sp>
        <p:nvSpPr>
          <p:cNvPr id="4" name="Segnaposto contenuto 3"/>
          <p:cNvSpPr>
            <a:spLocks noGrp="1"/>
          </p:cNvSpPr>
          <p:nvPr>
            <p:ph idx="1"/>
          </p:nvPr>
        </p:nvSpPr>
        <p:spPr>
          <a:xfrm>
            <a:off x="457200" y="548680"/>
            <a:ext cx="8229600" cy="5832648"/>
          </a:xfrm>
        </p:spPr>
        <p:txBody>
          <a:bodyPr>
            <a:normAutofit fontScale="92500" lnSpcReduction="20000"/>
          </a:bodyPr>
          <a:lstStyle/>
          <a:p>
            <a:r>
              <a:rPr lang="it-IT" dirty="0" err="1" smtClean="0"/>
              <a:t>Lovaas</a:t>
            </a:r>
            <a:r>
              <a:rPr lang="it-IT" dirty="0" smtClean="0"/>
              <a:t>  inizia a utilizzare tale approccio nell’autismo nel 1979</a:t>
            </a:r>
          </a:p>
          <a:p>
            <a:r>
              <a:rPr lang="it-IT" dirty="0" smtClean="0"/>
              <a:t>Ha elaborato un protocollo altamente strutturato</a:t>
            </a:r>
          </a:p>
          <a:p>
            <a:r>
              <a:rPr lang="it-IT" dirty="0" smtClean="0"/>
              <a:t>40 ore settimanali</a:t>
            </a:r>
          </a:p>
          <a:p>
            <a:r>
              <a:rPr lang="it-IT" dirty="0" smtClean="0"/>
              <a:t>Discrete Trial Training (</a:t>
            </a:r>
            <a:r>
              <a:rPr lang="it-IT" dirty="0" err="1" smtClean="0"/>
              <a:t>Lovaas</a:t>
            </a:r>
            <a:r>
              <a:rPr lang="it-IT" dirty="0" smtClean="0"/>
              <a:t>, 1981): ciascun trial è un evento di apprendimento, in cui il bambino è stimolato a rispondere ad un specifico comando o "stimolo".</a:t>
            </a:r>
          </a:p>
          <a:p>
            <a:r>
              <a:rPr lang="it-IT" dirty="0" smtClean="0"/>
              <a:t>Presupposti</a:t>
            </a:r>
          </a:p>
          <a:p>
            <a:pPr lvl="1"/>
            <a:r>
              <a:rPr lang="it-IT" dirty="0" smtClean="0"/>
              <a:t>la necessità di un insegnamento altamente strutturato, con un rapporto l: </a:t>
            </a:r>
            <a:r>
              <a:rPr lang="it-IT" dirty="0" err="1" smtClean="0"/>
              <a:t>l</a:t>
            </a:r>
            <a:r>
              <a:rPr lang="it-IT" dirty="0" smtClean="0"/>
              <a:t>, in un ambiente specificamente organizzato</a:t>
            </a:r>
          </a:p>
          <a:p>
            <a:pPr lvl="1"/>
            <a:r>
              <a:rPr lang="it-IT" dirty="0" smtClean="0"/>
              <a:t>l'incapacità del bambino autistico di apprendere in un contesto "naturale",che spesso funziona solo da "distruttore".  (UCLA)</a:t>
            </a:r>
            <a:endParaRPr lang="it-IT"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smtClean="0"/>
              <a:t>Interventi neo-comportamentali</a:t>
            </a:r>
            <a:endParaRPr lang="it-IT" dirty="0"/>
          </a:p>
        </p:txBody>
      </p:sp>
      <p:sp>
        <p:nvSpPr>
          <p:cNvPr id="3" name="Segnaposto contenuto 2"/>
          <p:cNvSpPr>
            <a:spLocks noGrp="1"/>
          </p:cNvSpPr>
          <p:nvPr>
            <p:ph idx="1"/>
          </p:nvPr>
        </p:nvSpPr>
        <p:spPr/>
        <p:txBody>
          <a:bodyPr>
            <a:normAutofit lnSpcReduction="10000"/>
          </a:bodyPr>
          <a:lstStyle/>
          <a:p>
            <a:r>
              <a:rPr lang="it-IT" dirty="0" smtClean="0"/>
              <a:t>è stato riconosciuto che il bambino autistico può apprendere molto di più di quanto comunemente ritenuto in ambienti "naturali", in maniera incidentale</a:t>
            </a:r>
          </a:p>
          <a:p>
            <a:r>
              <a:rPr lang="it-IT" dirty="0" smtClean="0"/>
              <a:t>tendenza ad utilizzare il paradigma dell'ABA implementandolo negli ambienti che "naturalmente" il bambino frequenta</a:t>
            </a:r>
          </a:p>
          <a:p>
            <a:r>
              <a:rPr lang="it-IT" dirty="0" smtClean="0"/>
              <a:t>Coinvolgimento delle persone che vivono con il bambino </a:t>
            </a:r>
            <a:endParaRPr lang="it-IT"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Approcci evolutivi (o interattivi)</a:t>
            </a:r>
            <a:endParaRPr lang="it-IT" dirty="0"/>
          </a:p>
        </p:txBody>
      </p:sp>
      <p:sp>
        <p:nvSpPr>
          <p:cNvPr id="3" name="Segnaposto contenuto 2"/>
          <p:cNvSpPr>
            <a:spLocks noGrp="1"/>
          </p:cNvSpPr>
          <p:nvPr>
            <p:ph idx="1"/>
          </p:nvPr>
        </p:nvSpPr>
        <p:spPr>
          <a:xfrm>
            <a:off x="457200" y="1124744"/>
            <a:ext cx="8363272" cy="5472608"/>
          </a:xfrm>
        </p:spPr>
        <p:txBody>
          <a:bodyPr>
            <a:normAutofit fontScale="70000" lnSpcReduction="20000"/>
          </a:bodyPr>
          <a:lstStyle/>
          <a:p>
            <a:r>
              <a:rPr lang="it-IT" dirty="0" smtClean="0"/>
              <a:t>L’agire del bambino si realizza in una dimensione emozionale e relazionale </a:t>
            </a:r>
          </a:p>
          <a:p>
            <a:r>
              <a:rPr lang="it-IT" dirty="0" smtClean="0"/>
              <a:t>Le diverse are dell’emotività, delle funzioni cognitive, delle competenze comunicative, si influenzano reciprocamente  in un sistema dinamico “aperto”</a:t>
            </a:r>
          </a:p>
          <a:p>
            <a:r>
              <a:rPr lang="it-IT" dirty="0" smtClean="0"/>
              <a:t>L’ambiente  assume una valenza terapeutica </a:t>
            </a:r>
          </a:p>
          <a:p>
            <a:r>
              <a:rPr lang="it-IT" dirty="0" smtClean="0"/>
              <a:t>Mentre con l’ABA  il bambino  Autistico è stimolato per adattarsi all’ambiente qui l’ambiente agisce su l bambino</a:t>
            </a:r>
          </a:p>
          <a:p>
            <a:r>
              <a:rPr lang="it-IT" dirty="0" smtClean="0"/>
              <a:t>Mentre il programma </a:t>
            </a:r>
            <a:r>
              <a:rPr lang="it-IT" dirty="0" err="1" smtClean="0"/>
              <a:t>Lovaas</a:t>
            </a:r>
            <a:r>
              <a:rPr lang="it-IT" dirty="0" smtClean="0"/>
              <a:t> è basato sulla premessa che il bambino deve superare le caratteristiche autistiche in modo da adattarsi nel mondo intorno a lui, nel TEACCH al bambino viene fornito un ambiente strutturato per contenere le caratteristiche dei bambini autistici.</a:t>
            </a:r>
          </a:p>
          <a:p>
            <a:r>
              <a:rPr lang="it-IT" dirty="0" smtClean="0"/>
              <a:t>Un contesto naturale rappresenta la premessa indispensabile per attivare l'espressività, l'iniziativa e la partecipazione del bambino e favorire  quindi una proficua utilizzazione dell'apporto </a:t>
            </a:r>
            <a:r>
              <a:rPr lang="it-IT" dirty="0" err="1" smtClean="0"/>
              <a:t>esperenziale</a:t>
            </a:r>
            <a:r>
              <a:rPr lang="it-IT" dirty="0" smtClean="0"/>
              <a:t>.</a:t>
            </a:r>
          </a:p>
          <a:p>
            <a:r>
              <a:rPr lang="it-IT" dirty="0" smtClean="0"/>
              <a:t>Non solo l’esercizio non è più “neutrale” ma anche  l’operatore  non lo è più</a:t>
            </a:r>
          </a:p>
          <a:p>
            <a:endParaRPr lang="it-IT"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1560" y="-1539552"/>
            <a:ext cx="8229600" cy="1143000"/>
          </a:xfrm>
        </p:spPr>
        <p:txBody>
          <a:bodyPr/>
          <a:lstStyle/>
          <a:p>
            <a:endParaRPr lang="it-IT"/>
          </a:p>
        </p:txBody>
      </p:sp>
      <p:sp>
        <p:nvSpPr>
          <p:cNvPr id="3" name="Segnaposto contenuto 2"/>
          <p:cNvSpPr>
            <a:spLocks noGrp="1"/>
          </p:cNvSpPr>
          <p:nvPr>
            <p:ph idx="1"/>
          </p:nvPr>
        </p:nvSpPr>
        <p:spPr>
          <a:xfrm>
            <a:off x="457200" y="620688"/>
            <a:ext cx="8229600" cy="5505475"/>
          </a:xfrm>
        </p:spPr>
        <p:txBody>
          <a:bodyPr>
            <a:normAutofit fontScale="92500" lnSpcReduction="10000"/>
          </a:bodyPr>
          <a:lstStyle/>
          <a:p>
            <a:r>
              <a:rPr lang="it-IT" dirty="0" smtClean="0"/>
              <a:t>La terapia della psicomotricità - abitualmente utilizzata in Italia – rientra nell'ambito di tali approcci</a:t>
            </a:r>
          </a:p>
          <a:p>
            <a:r>
              <a:rPr lang="it-IT" dirty="0" smtClean="0"/>
              <a:t>inoltre si configura come una prassi terapeutica che privilegia una modalità di approccio in grado di facilitare nel bambino:</a:t>
            </a:r>
          </a:p>
          <a:p>
            <a:pPr lvl="1"/>
            <a:r>
              <a:rPr lang="it-IT" sz="2600" dirty="0" smtClean="0"/>
              <a:t>la percezione e la "conoscenza" di Sé come persona;</a:t>
            </a:r>
          </a:p>
          <a:p>
            <a:pPr lvl="1"/>
            <a:r>
              <a:rPr lang="it-IT" sz="3500" dirty="0" smtClean="0"/>
              <a:t> </a:t>
            </a:r>
            <a:r>
              <a:rPr lang="it-IT" sz="2600" dirty="0" smtClean="0"/>
              <a:t>la percezione e la "conoscenza" dell'Altro;</a:t>
            </a:r>
          </a:p>
          <a:p>
            <a:pPr lvl="1"/>
            <a:r>
              <a:rPr lang="it-IT" sz="2600" dirty="0" smtClean="0"/>
              <a:t>la percezione e la "conoscenza" delle emozioni che sottendono i vari comportamenti;</a:t>
            </a:r>
          </a:p>
          <a:p>
            <a:pPr lvl="1"/>
            <a:r>
              <a:rPr lang="it-IT" sz="2600" dirty="0" smtClean="0"/>
              <a:t>la percezione e la "conoscenza" delle "leggi" emozionali e sociali che regolano i rapporti interpersonali</a:t>
            </a:r>
            <a:r>
              <a:rPr lang="it-IT" dirty="0" smtClean="0"/>
              <a:t>.</a:t>
            </a:r>
            <a:endParaRPr lang="it-IT"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4797152"/>
            <a:ext cx="8229600" cy="1215008"/>
          </a:xfrm>
        </p:spPr>
        <p:txBody>
          <a:bodyPr>
            <a:noAutofit/>
          </a:bodyPr>
          <a:lstStyle/>
          <a:p>
            <a:pPr algn="l"/>
            <a:r>
              <a:rPr lang="it-IT" sz="2400" dirty="0" smtClean="0"/>
              <a:t>Sono bambini, per lo più maschi, che non si presentano al mondo né come spettatori né come attori, le loro attività sono povere e non hanno scopo</a:t>
            </a:r>
            <a:br>
              <a:rPr lang="it-IT" sz="2400" dirty="0" smtClean="0"/>
            </a:br>
            <a:endParaRPr lang="it-IT" sz="2400" dirty="0"/>
          </a:p>
        </p:txBody>
      </p:sp>
      <p:sp>
        <p:nvSpPr>
          <p:cNvPr id="3" name="Segnaposto contenuto 2"/>
          <p:cNvSpPr>
            <a:spLocks noGrp="1"/>
          </p:cNvSpPr>
          <p:nvPr>
            <p:ph idx="1"/>
          </p:nvPr>
        </p:nvSpPr>
        <p:spPr>
          <a:xfrm>
            <a:off x="323528" y="1412776"/>
            <a:ext cx="8229600" cy="1800199"/>
          </a:xfrm>
        </p:spPr>
        <p:txBody>
          <a:bodyPr/>
          <a:lstStyle/>
          <a:p>
            <a:r>
              <a:rPr lang="it-IT" dirty="0" smtClean="0">
                <a:hlinkClick r:id="rId2" tooltip="Hans Asperger"/>
              </a:rPr>
              <a:t>Hans Asperger</a:t>
            </a:r>
            <a:r>
              <a:rPr lang="it-IT" dirty="0" smtClean="0"/>
              <a:t> (</a:t>
            </a:r>
            <a:r>
              <a:rPr lang="it-IT" dirty="0" smtClean="0">
                <a:hlinkClick r:id="rId3" tooltip="1906"/>
              </a:rPr>
              <a:t>1906</a:t>
            </a:r>
            <a:r>
              <a:rPr lang="it-IT" dirty="0" smtClean="0"/>
              <a:t>-</a:t>
            </a:r>
            <a:r>
              <a:rPr lang="it-IT" dirty="0" smtClean="0">
                <a:hlinkClick r:id="rId4" tooltip="1980"/>
              </a:rPr>
              <a:t>1980</a:t>
            </a:r>
            <a:r>
              <a:rPr lang="it-IT" dirty="0" smtClean="0"/>
              <a:t>) nel </a:t>
            </a:r>
            <a:r>
              <a:rPr lang="it-IT" dirty="0" smtClean="0">
                <a:hlinkClick r:id="rId5" tooltip="1938"/>
              </a:rPr>
              <a:t>1938</a:t>
            </a:r>
            <a:r>
              <a:rPr lang="it-IT" baseline="30000" dirty="0" smtClean="0">
                <a:hlinkClick r:id="rId6"/>
              </a:rPr>
              <a:t>[46</a:t>
            </a:r>
            <a:endParaRPr lang="it-IT" baseline="30000" dirty="0" smtClean="0"/>
          </a:p>
          <a:p>
            <a:r>
              <a:rPr lang="it-IT" dirty="0" smtClean="0">
                <a:hlinkClick r:id="rId7" tooltip="Leo Kanner"/>
              </a:rPr>
              <a:t>Leo </a:t>
            </a:r>
            <a:r>
              <a:rPr lang="it-IT" dirty="0" err="1" smtClean="0">
                <a:hlinkClick r:id="rId7" tooltip="Leo Kanner"/>
              </a:rPr>
              <a:t>Kanner</a:t>
            </a:r>
            <a:r>
              <a:rPr lang="it-IT" dirty="0" smtClean="0"/>
              <a:t> (</a:t>
            </a:r>
            <a:r>
              <a:rPr lang="it-IT" dirty="0" smtClean="0">
                <a:hlinkClick r:id="rId8" tooltip="1894"/>
              </a:rPr>
              <a:t>1894</a:t>
            </a:r>
            <a:r>
              <a:rPr lang="it-IT" dirty="0" smtClean="0"/>
              <a:t>-</a:t>
            </a:r>
            <a:r>
              <a:rPr lang="it-IT" dirty="0" smtClean="0">
                <a:hlinkClick r:id="rId9" tooltip="1981"/>
              </a:rPr>
              <a:t>1981</a:t>
            </a:r>
            <a:r>
              <a:rPr lang="it-IT" dirty="0" smtClean="0"/>
              <a:t>), che parlò di "autismo infantile precoce: 1943</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Trattamento non </a:t>
            </a:r>
            <a:r>
              <a:rPr lang="it-IT" dirty="0" err="1" smtClean="0"/>
              <a:t>farmacologigo</a:t>
            </a:r>
            <a:endParaRPr lang="it-IT" dirty="0"/>
          </a:p>
        </p:txBody>
      </p:sp>
      <p:sp>
        <p:nvSpPr>
          <p:cNvPr id="3" name="Segnaposto contenuto 2"/>
          <p:cNvSpPr>
            <a:spLocks noGrp="1"/>
          </p:cNvSpPr>
          <p:nvPr>
            <p:ph idx="1"/>
          </p:nvPr>
        </p:nvSpPr>
        <p:spPr/>
        <p:txBody>
          <a:bodyPr/>
          <a:lstStyle/>
          <a:p>
            <a:r>
              <a:rPr lang="it-IT" dirty="0" smtClean="0"/>
              <a:t>Programmi educativi</a:t>
            </a:r>
          </a:p>
          <a:p>
            <a:pPr lvl="1"/>
            <a:r>
              <a:rPr lang="it-IT" dirty="0" smtClean="0"/>
              <a:t>Il programma TEACCH ha mostrato , in alcuni studi di coorte, di produrre miglioramenti sulle abilità motorie, le performance cognitive , il funzionamento sociale e la comunicazione  in bambini con disturbo dello spettro autistico, per cui è possibile  ipotizzare un profilo di efficacia a favore di tale intervento, che merita di essere approfondito in ulteriori studi</a:t>
            </a:r>
            <a:endParaRPr lang="it-IT"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MODELLI </a:t>
            </a:r>
            <a:r>
              <a:rPr lang="it-IT" dirty="0" err="1" smtClean="0"/>
              <a:t>DI</a:t>
            </a:r>
            <a:r>
              <a:rPr lang="it-IT" dirty="0" smtClean="0"/>
              <a:t> PRESA IN CARICO</a:t>
            </a:r>
            <a:endParaRPr lang="it-IT" dirty="0"/>
          </a:p>
        </p:txBody>
      </p:sp>
      <p:sp>
        <p:nvSpPr>
          <p:cNvPr id="3" name="Segnaposto contenuto 2"/>
          <p:cNvSpPr>
            <a:spLocks noGrp="1"/>
          </p:cNvSpPr>
          <p:nvPr>
            <p:ph idx="1"/>
          </p:nvPr>
        </p:nvSpPr>
        <p:spPr>
          <a:xfrm>
            <a:off x="457200" y="1600200"/>
            <a:ext cx="8229600" cy="4925144"/>
          </a:xfrm>
        </p:spPr>
        <p:txBody>
          <a:bodyPr>
            <a:normAutofit fontScale="40000" lnSpcReduction="20000"/>
          </a:bodyPr>
          <a:lstStyle/>
          <a:p>
            <a:r>
              <a:rPr lang="en-US" sz="6200" i="1" dirty="0" smtClean="0"/>
              <a:t>Treatment and Education of Autistic and related Communication Handicapped </a:t>
            </a:r>
            <a:r>
              <a:rPr lang="it-IT" sz="6200" i="1" dirty="0" err="1" smtClean="0"/>
              <a:t>Children</a:t>
            </a:r>
            <a:r>
              <a:rPr lang="it-IT" sz="6200" i="1" dirty="0" smtClean="0"/>
              <a:t> (TEACCH)</a:t>
            </a:r>
          </a:p>
          <a:p>
            <a:pPr lvl="1"/>
            <a:r>
              <a:rPr lang="it-IT" sz="6200" dirty="0" smtClean="0"/>
              <a:t>l'organizzazione dell'ambiente fisico, la scansione precisa delle attività, la valorizzazione degli ausili visivi e la partecipazione della famiglia al programma d'intervento</a:t>
            </a:r>
          </a:p>
          <a:p>
            <a:pPr lvl="1"/>
            <a:r>
              <a:rPr lang="it-IT" sz="6200" dirty="0" smtClean="0"/>
              <a:t>utilizza tecniche comportamentali però piuttosto che forzare il bambino a modificare il comportamento attraverso la ripetitività e il rinforzo positivo o negativo, si preferisce modificare l'ambiente in modo che l'apprendimento sia reso più agevole</a:t>
            </a:r>
          </a:p>
          <a:p>
            <a:pPr lvl="1"/>
            <a:r>
              <a:rPr lang="it-IT" sz="6000" dirty="0" smtClean="0"/>
              <a:t>Secondo i sostenitori del modello, adattare l'ambiente alla persona e presentargli progressivamente le difficoltà, significa rispettare la persona nella sua diversità</a:t>
            </a:r>
          </a:p>
          <a:p>
            <a:pPr lvl="1"/>
            <a:endParaRPr lang="it-IT" dirty="0" smtClean="0"/>
          </a:p>
          <a:p>
            <a:pPr lvl="1"/>
            <a:endParaRPr lang="it-IT"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14400" y="-1755576"/>
            <a:ext cx="8229600" cy="1143000"/>
          </a:xfrm>
        </p:spPr>
        <p:txBody>
          <a:bodyPr/>
          <a:lstStyle/>
          <a:p>
            <a:endParaRPr lang="it-IT" dirty="0"/>
          </a:p>
        </p:txBody>
      </p:sp>
      <p:sp>
        <p:nvSpPr>
          <p:cNvPr id="3" name="Segnaposto contenuto 2"/>
          <p:cNvSpPr>
            <a:spLocks noGrp="1"/>
          </p:cNvSpPr>
          <p:nvPr>
            <p:ph idx="1"/>
          </p:nvPr>
        </p:nvSpPr>
        <p:spPr>
          <a:xfrm>
            <a:off x="457200" y="404664"/>
            <a:ext cx="8229600" cy="6453336"/>
          </a:xfrm>
        </p:spPr>
        <p:txBody>
          <a:bodyPr>
            <a:normAutofit lnSpcReduction="10000"/>
          </a:bodyPr>
          <a:lstStyle/>
          <a:p>
            <a:r>
              <a:rPr lang="en-US" sz="2200" i="1" dirty="0" smtClean="0"/>
              <a:t>The University of California at Los Angeles (UCLA) Young Autism Project</a:t>
            </a:r>
            <a:r>
              <a:rPr lang="en-US" sz="2200" b="1" i="1" dirty="0" smtClean="0"/>
              <a:t>.</a:t>
            </a:r>
          </a:p>
          <a:p>
            <a:pPr lvl="1"/>
            <a:r>
              <a:rPr lang="it-IT" sz="2000" dirty="0" smtClean="0"/>
              <a:t>Ideato da </a:t>
            </a:r>
            <a:r>
              <a:rPr lang="it-IT" sz="2000" dirty="0" err="1" smtClean="0"/>
              <a:t>Lovaas</a:t>
            </a:r>
            <a:r>
              <a:rPr lang="it-IT" sz="2000" dirty="0" smtClean="0"/>
              <a:t> (</a:t>
            </a:r>
            <a:r>
              <a:rPr lang="it-IT" sz="2000" dirty="0" err="1" smtClean="0"/>
              <a:t>Lovaas</a:t>
            </a:r>
            <a:r>
              <a:rPr lang="it-IT" sz="2000" dirty="0" smtClean="0"/>
              <a:t> </a:t>
            </a:r>
            <a:r>
              <a:rPr lang="it-IT" sz="2000" dirty="0" err="1" smtClean="0"/>
              <a:t>et</a:t>
            </a:r>
            <a:r>
              <a:rPr lang="it-IT" sz="2000" dirty="0" smtClean="0"/>
              <a:t> al., 1979; 1981), si basa sul modello dell' </a:t>
            </a:r>
            <a:r>
              <a:rPr lang="it-IT" sz="2000" i="1" dirty="0" smtClean="0"/>
              <a:t>ABA) e prevede sezioni intensive di apprendimento di compiti </a:t>
            </a:r>
            <a:r>
              <a:rPr lang="it-IT" sz="1400" dirty="0" smtClean="0"/>
              <a:t>distinti tra loro </a:t>
            </a:r>
            <a:r>
              <a:rPr lang="it-IT" sz="2000" i="1" dirty="0" smtClean="0"/>
              <a:t>(Discrete Trial Training, </a:t>
            </a:r>
            <a:r>
              <a:rPr lang="it-IT" sz="1400" i="1" dirty="0" smtClean="0"/>
              <a:t>DTT).</a:t>
            </a:r>
          </a:p>
          <a:p>
            <a:r>
              <a:rPr lang="en-US" sz="2400" i="1" dirty="0" smtClean="0"/>
              <a:t>Denver Model at the University 01 Colorado Health Sciences Center.</a:t>
            </a:r>
          </a:p>
          <a:p>
            <a:pPr lvl="1"/>
            <a:r>
              <a:rPr lang="it-IT" sz="1900" dirty="0" smtClean="0"/>
              <a:t>Il modello sostenuto da Sally </a:t>
            </a:r>
            <a:r>
              <a:rPr lang="it-IT" sz="1900" dirty="0" err="1" smtClean="0"/>
              <a:t>Rogers</a:t>
            </a:r>
            <a:r>
              <a:rPr lang="it-IT" sz="1900" dirty="0" smtClean="0"/>
              <a:t> (</a:t>
            </a:r>
            <a:r>
              <a:rPr lang="it-IT" sz="1900" dirty="0" err="1" smtClean="0"/>
              <a:t>Rogers</a:t>
            </a:r>
            <a:r>
              <a:rPr lang="it-IT" sz="1900" dirty="0" smtClean="0"/>
              <a:t> </a:t>
            </a:r>
            <a:r>
              <a:rPr lang="it-IT" sz="1900" dirty="0" err="1" smtClean="0"/>
              <a:t>et</a:t>
            </a:r>
            <a:r>
              <a:rPr lang="it-IT" sz="1900" dirty="0" smtClean="0"/>
              <a:t> al., 2000) utilizza strategie che rientrano </a:t>
            </a:r>
            <a:r>
              <a:rPr lang="it-IT" sz="1900" dirty="0" err="1" smtClean="0"/>
              <a:t>nell</a:t>
            </a:r>
            <a:r>
              <a:rPr lang="it-IT" sz="1900" dirty="0" smtClean="0"/>
              <a:t>"'approccio evolutivo". E viene enfatizzato il ruolo del gioco</a:t>
            </a:r>
          </a:p>
          <a:p>
            <a:r>
              <a:rPr lang="en-US" sz="2400" i="1" dirty="0" smtClean="0"/>
              <a:t>Developmental Intervention Model at the George Washington University School</a:t>
            </a:r>
            <a:r>
              <a:rPr lang="it-IT" sz="2400" i="1" dirty="0" smtClean="0"/>
              <a:t>01Medicine.</a:t>
            </a:r>
          </a:p>
          <a:p>
            <a:pPr lvl="1"/>
            <a:r>
              <a:rPr lang="it-IT" sz="2000" i="1" dirty="0" smtClean="0"/>
              <a:t>è basato </a:t>
            </a:r>
            <a:r>
              <a:rPr lang="it-IT" sz="2000" dirty="0" smtClean="0"/>
              <a:t>sull'identificazione del livello di sviluppo funzionale ed emotivo partendo dal presupposto che la "lezione emotiva" precede la "lezione cognitiva".</a:t>
            </a:r>
          </a:p>
          <a:p>
            <a:r>
              <a:rPr lang="fr-FR" sz="2400" i="1" dirty="0" smtClean="0"/>
              <a:t>La Thérapie d'Echange et de </a:t>
            </a:r>
            <a:r>
              <a:rPr lang="fr-FR" sz="2400" i="1" dirty="0" err="1" smtClean="0"/>
              <a:t>Développment</a:t>
            </a:r>
            <a:r>
              <a:rPr lang="fr-FR" sz="2400" i="1" dirty="0" smtClean="0"/>
              <a:t> (TED) </a:t>
            </a:r>
            <a:r>
              <a:rPr lang="fr-FR" sz="2400" i="1" dirty="0" err="1" smtClean="0"/>
              <a:t>dell'Université</a:t>
            </a:r>
            <a:r>
              <a:rPr lang="fr-FR" sz="2400" i="1" dirty="0" smtClean="0"/>
              <a:t> François </a:t>
            </a:r>
            <a:r>
              <a:rPr lang="it-IT" sz="2400" i="1" dirty="0" smtClean="0"/>
              <a:t>Rabelais, CHU de </a:t>
            </a:r>
            <a:r>
              <a:rPr lang="it-IT" sz="2400" i="1" dirty="0" err="1" smtClean="0"/>
              <a:t>Tours</a:t>
            </a:r>
            <a:endParaRPr lang="it-IT" sz="2400" i="1" dirty="0" smtClean="0"/>
          </a:p>
          <a:p>
            <a:pPr lvl="1"/>
            <a:r>
              <a:rPr lang="it-IT" sz="1900" dirty="0" smtClean="0"/>
              <a:t>consiste in un programma di stimolazione precoce, individualizzato, focalizzato su alcune funzioni, quali attenzione, percezione, motricità, imitazione,comunicazione, regolazione</a:t>
            </a:r>
            <a:endParaRPr lang="it-IT" sz="4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827584" y="692696"/>
            <a:ext cx="7704856" cy="5262979"/>
          </a:xfrm>
          <a:prstGeom prst="rect">
            <a:avLst/>
          </a:prstGeom>
          <a:noFill/>
        </p:spPr>
        <p:txBody>
          <a:bodyPr wrap="square" rtlCol="0">
            <a:spAutoFit/>
          </a:bodyPr>
          <a:lstStyle/>
          <a:p>
            <a:r>
              <a:rPr lang="it-IT" sz="2400" dirty="0" smtClean="0"/>
              <a:t>Esistono un’efficacia clinica (</a:t>
            </a:r>
            <a:r>
              <a:rPr lang="it-IT" sz="2400" i="1" dirty="0" err="1" smtClean="0">
                <a:solidFill>
                  <a:srgbClr val="FF0000"/>
                </a:solidFill>
              </a:rPr>
              <a:t>effectiveness</a:t>
            </a:r>
            <a:r>
              <a:rPr lang="it-IT" sz="2400" dirty="0" smtClean="0"/>
              <a:t>) dell’intervento e un’efficacia teorica (</a:t>
            </a:r>
            <a:r>
              <a:rPr lang="it-IT" sz="2400" i="1" dirty="0" err="1" smtClean="0">
                <a:solidFill>
                  <a:srgbClr val="FF0000"/>
                </a:solidFill>
              </a:rPr>
              <a:t>efficacy</a:t>
            </a:r>
            <a:r>
              <a:rPr lang="it-IT" sz="2400" dirty="0" smtClean="0"/>
              <a:t>) di una metodologia. L’efficacia clinica di un intervento, si riferisce alla rilevanza applicativa del medesimo. Si parla anche di grandezza dell’effetto (</a:t>
            </a:r>
            <a:r>
              <a:rPr lang="it-IT" sz="2400" i="1" dirty="0" err="1" smtClean="0">
                <a:solidFill>
                  <a:srgbClr val="FF0000"/>
                </a:solidFill>
              </a:rPr>
              <a:t>effect</a:t>
            </a:r>
            <a:r>
              <a:rPr lang="it-IT" sz="2400" i="1" dirty="0" smtClean="0"/>
              <a:t> </a:t>
            </a:r>
            <a:r>
              <a:rPr lang="it-IT" sz="2400" i="1" dirty="0" err="1" smtClean="0">
                <a:solidFill>
                  <a:srgbClr val="FF0000"/>
                </a:solidFill>
              </a:rPr>
              <a:t>size</a:t>
            </a:r>
            <a:r>
              <a:rPr lang="it-IT" sz="2400" dirty="0" smtClean="0">
                <a:solidFill>
                  <a:srgbClr val="FF0000"/>
                </a:solidFill>
              </a:rPr>
              <a:t>)</a:t>
            </a:r>
            <a:r>
              <a:rPr lang="it-IT" sz="2400" dirty="0" smtClean="0"/>
              <a:t> intesa come registrazione effettiva del cambiamento prodotto in seguito all’introduzione di quel trattamento. L’efficacia teorica distingue statisticamente un intervento sperimentale confrontandolo con un gruppo  di controllo. Sebbene non possano esistere interventi clinicamente significativi che non siano anche statisticamente significativi, non vale tuttavia il contrario: interventi efficaci dal punto di vista dell’analisi statistica potrebbero infatti rivelarsi poco efficaci sul piano clinico.</a:t>
            </a:r>
            <a:br>
              <a:rPr lang="it-IT" sz="2400" dirty="0" smtClean="0"/>
            </a:br>
            <a:endParaRPr lang="it-IT" sz="2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1611560"/>
            <a:ext cx="8229600" cy="1143000"/>
          </a:xfrm>
        </p:spPr>
        <p:txBody>
          <a:bodyPr/>
          <a:lstStyle/>
          <a:p>
            <a:endParaRPr lang="it-IT" dirty="0"/>
          </a:p>
        </p:txBody>
      </p:sp>
      <p:sp>
        <p:nvSpPr>
          <p:cNvPr id="3" name="Segnaposto contenuto 2"/>
          <p:cNvSpPr>
            <a:spLocks noGrp="1"/>
          </p:cNvSpPr>
          <p:nvPr>
            <p:ph idx="1"/>
          </p:nvPr>
        </p:nvSpPr>
        <p:spPr>
          <a:xfrm>
            <a:off x="457200" y="620688"/>
            <a:ext cx="8229600" cy="5505475"/>
          </a:xfrm>
        </p:spPr>
        <p:txBody>
          <a:bodyPr>
            <a:normAutofit fontScale="77500" lnSpcReduction="20000"/>
          </a:bodyPr>
          <a:lstStyle/>
          <a:p>
            <a:r>
              <a:rPr lang="it-IT" dirty="0" smtClean="0"/>
              <a:t>Una cosa divertente sembra stia avvenendo nel mondo del trattamento educativo/terapeutico dei bambini autistici. Stanno apparendo elementi comuni in approcci che erano considerati molto differenti, anche antagonisti, con programmi presi in prestito uno dall'altro</a:t>
            </a:r>
          </a:p>
          <a:p>
            <a:r>
              <a:rPr lang="it-IT" dirty="0" smtClean="0"/>
              <a:t>forse è il momento di pensare ad un modello TEACCH per alcuni bambini che mostrano pochi segni di movimento verso la guarigione dopo un anno o due.</a:t>
            </a:r>
          </a:p>
          <a:p>
            <a:r>
              <a:rPr lang="it-IT" dirty="0" smtClean="0"/>
              <a:t>Lo stile più gentile e amorevole a lungo sposato dai programmi basati su un approccio dello sviluppo sembra tendere lentamente verso programmi derivati dalla struttura di </a:t>
            </a:r>
            <a:r>
              <a:rPr lang="it-IT" dirty="0" err="1" smtClean="0"/>
              <a:t>Lovaas</a:t>
            </a:r>
            <a:r>
              <a:rPr lang="it-IT" dirty="0" smtClean="0"/>
              <a:t>, e il principale teorico dell'intervento dello sviluppo, Stanley </a:t>
            </a:r>
            <a:r>
              <a:rPr lang="it-IT" dirty="0" err="1" smtClean="0"/>
              <a:t>Greenspan</a:t>
            </a:r>
            <a:r>
              <a:rPr lang="it-IT" dirty="0" smtClean="0"/>
              <a:t>, parla ora di combinare l'approccio dello sviluppo a quello comportamentale per andare meglio incontro alle necessità di alcuni bambini</a:t>
            </a:r>
          </a:p>
          <a:p>
            <a:endParaRPr lang="it-IT"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2115616"/>
            <a:ext cx="8229600" cy="1143000"/>
          </a:xfrm>
        </p:spPr>
        <p:txBody>
          <a:bodyPr/>
          <a:lstStyle/>
          <a:p>
            <a:endParaRPr lang="it-IT" dirty="0"/>
          </a:p>
        </p:txBody>
      </p:sp>
      <p:sp>
        <p:nvSpPr>
          <p:cNvPr id="3" name="Segnaposto contenuto 2"/>
          <p:cNvSpPr>
            <a:spLocks noGrp="1"/>
          </p:cNvSpPr>
          <p:nvPr>
            <p:ph idx="1"/>
          </p:nvPr>
        </p:nvSpPr>
        <p:spPr/>
        <p:txBody>
          <a:bodyPr>
            <a:normAutofit fontScale="77500" lnSpcReduction="20000"/>
          </a:bodyPr>
          <a:lstStyle/>
          <a:p>
            <a:r>
              <a:rPr lang="it-IT" dirty="0" smtClean="0"/>
              <a:t>Ciò che </a:t>
            </a:r>
            <a:r>
              <a:rPr lang="it-IT" dirty="0" err="1" smtClean="0"/>
              <a:t>Lovaas</a:t>
            </a:r>
            <a:r>
              <a:rPr lang="it-IT" dirty="0" smtClean="0"/>
              <a:t> fa meglio di chiunque è documentare i suoi risultati, sia a breve che a lungo termine. ( Può avere subito i dati dai suoi siti di replicazione). Veramente pochi altri programmi raccolgono attentamente i dati sui risultati</a:t>
            </a:r>
          </a:p>
          <a:p>
            <a:r>
              <a:rPr lang="it-IT" dirty="0" smtClean="0"/>
              <a:t>I genitori che possono avere possibilità di scelta non vogliono più accettare semplicemente la parola di un professionista che afferma che il suo approccio funziona. </a:t>
            </a:r>
            <a:r>
              <a:rPr lang="it-IT" dirty="0" err="1" smtClean="0"/>
              <a:t>Nè</a:t>
            </a:r>
            <a:r>
              <a:rPr lang="it-IT" dirty="0" smtClean="0"/>
              <a:t> sono soddisfatti da ricerche che forniscono solo dati strettamente basati sul breve termine. Loro dicono: " Fatemi vedere. E' in gioco il futuro di mio figlio ed è troppo prezioso per affidarlo alle asserzioni gratuite di alcuni professionisti. Che dati avete per supportare le vostre affermazioni di efficacia?</a:t>
            </a:r>
          </a:p>
          <a:p>
            <a:endParaRPr lang="it-IT"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pPr algn="l"/>
            <a:r>
              <a:rPr lang="it-IT" sz="2800" dirty="0" smtClean="0"/>
              <a:t>Interventi comportamentali e psicologici strutturati: programmi intensivi comportamentali  ABA         LG ISS</a:t>
            </a:r>
            <a:endParaRPr lang="it-IT" sz="2800" dirty="0"/>
          </a:p>
        </p:txBody>
      </p:sp>
      <p:sp>
        <p:nvSpPr>
          <p:cNvPr id="4" name="CasellaDiTesto 3"/>
          <p:cNvSpPr txBox="1"/>
          <p:nvPr/>
        </p:nvSpPr>
        <p:spPr>
          <a:xfrm>
            <a:off x="395536" y="1916832"/>
            <a:ext cx="8280920" cy="3046988"/>
          </a:xfrm>
          <a:prstGeom prst="rect">
            <a:avLst/>
          </a:prstGeom>
          <a:noFill/>
        </p:spPr>
        <p:txBody>
          <a:bodyPr wrap="square" rtlCol="0">
            <a:spAutoFit/>
          </a:bodyPr>
          <a:lstStyle/>
          <a:p>
            <a:r>
              <a:rPr lang="it-IT" sz="2400" dirty="0" smtClean="0"/>
              <a:t>Tra i programmi intensivi comportamentali il modello più studiato è l’analisi comportamentale applicata (</a:t>
            </a:r>
            <a:r>
              <a:rPr lang="it-IT" sz="2400" i="1" dirty="0" err="1" smtClean="0"/>
              <a:t>Applied</a:t>
            </a:r>
            <a:r>
              <a:rPr lang="it-IT" sz="2400" i="1" dirty="0" smtClean="0"/>
              <a:t> </a:t>
            </a:r>
            <a:r>
              <a:rPr lang="it-IT" sz="2400" i="1" dirty="0" err="1" smtClean="0"/>
              <a:t>behaviour</a:t>
            </a:r>
            <a:r>
              <a:rPr lang="it-IT" sz="2400" i="1" dirty="0" smtClean="0"/>
              <a:t> </a:t>
            </a:r>
            <a:r>
              <a:rPr lang="it-IT" sz="2400" i="1" dirty="0" err="1" smtClean="0"/>
              <a:t>intervention</a:t>
            </a:r>
            <a:r>
              <a:rPr lang="it-IT" sz="2400" i="1" dirty="0" smtClean="0"/>
              <a:t>, ABA): gli studi sostengono una sua efficacia nel migliorare le </a:t>
            </a:r>
            <a:r>
              <a:rPr lang="it-IT" sz="2400" dirty="0" smtClean="0"/>
              <a:t>abilità intellettive (QI), il linguaggio e i comportamenti adattativi nei bambini con disturbi dello spettro autistico. Le prove a disposizione, anche se non definitive, consentono di consigliare l’utilizzo del modello ABA nel trattamento dei bambini con disturbi dello spettro autistico.</a:t>
            </a:r>
            <a:endParaRPr lang="it-IT" sz="2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149080" y="-1899592"/>
            <a:ext cx="8229600" cy="1143000"/>
          </a:xfrm>
        </p:spPr>
        <p:txBody>
          <a:bodyPr/>
          <a:lstStyle/>
          <a:p>
            <a:endParaRPr lang="it-IT"/>
          </a:p>
        </p:txBody>
      </p:sp>
      <p:sp>
        <p:nvSpPr>
          <p:cNvPr id="4" name="CasellaDiTesto 3"/>
          <p:cNvSpPr txBox="1"/>
          <p:nvPr/>
        </p:nvSpPr>
        <p:spPr>
          <a:xfrm>
            <a:off x="251521" y="836712"/>
            <a:ext cx="8352928" cy="2308324"/>
          </a:xfrm>
          <a:prstGeom prst="rect">
            <a:avLst/>
          </a:prstGeom>
          <a:noFill/>
        </p:spPr>
        <p:txBody>
          <a:bodyPr wrap="square" rtlCol="0">
            <a:spAutoFit/>
          </a:bodyPr>
          <a:lstStyle/>
          <a:p>
            <a:r>
              <a:rPr lang="it-IT" sz="2400" dirty="0" smtClean="0"/>
              <a:t>Dai pochi studi finora disponibili emerge comunque un trend di efficacia a favore anche di altri programmi intensivi altrettanto strutturati, che la ricerca dovrebbe approfondire con studi randomizzati controllati (RCT) finalizzati ad accertare, attraverso un confronto diretto con il modello ABA, quale tra i vari programmi sia il più efficace</a:t>
            </a:r>
            <a:r>
              <a:rPr lang="it-IT" dirty="0" smtClean="0"/>
              <a:t>.</a:t>
            </a:r>
            <a:endParaRPr lang="it-IT" dirty="0"/>
          </a:p>
        </p:txBody>
      </p:sp>
      <p:sp>
        <p:nvSpPr>
          <p:cNvPr id="5" name="CasellaDiTesto 4"/>
          <p:cNvSpPr txBox="1"/>
          <p:nvPr/>
        </p:nvSpPr>
        <p:spPr>
          <a:xfrm>
            <a:off x="251520" y="3356992"/>
            <a:ext cx="8568952" cy="1938992"/>
          </a:xfrm>
          <a:prstGeom prst="rect">
            <a:avLst/>
          </a:prstGeom>
          <a:noFill/>
        </p:spPr>
        <p:txBody>
          <a:bodyPr wrap="square" rtlCol="0">
            <a:spAutoFit/>
          </a:bodyPr>
          <a:lstStyle/>
          <a:p>
            <a:r>
              <a:rPr lang="it-IT" sz="2400" dirty="0" smtClean="0"/>
              <a:t>È presente un’ampia variabilità a livello individuale negli esiti ottenuti dai programmi intensivi comportamentali ABA; è quindi necessario che venga effettuata una valutazione clinica caso-specifica per monitorare nel singolo bambino l’efficacia dell’intervento, ossia se e quanto questo produca i risultati attesi</a:t>
            </a:r>
            <a:endParaRPr lang="it-IT"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solidFill>
                  <a:srgbClr val="FF0000"/>
                </a:solidFill>
              </a:rPr>
              <a:t>Criteri diagnostici del Disturbo Autistico (dal DSM-IV-TR)</a:t>
            </a:r>
            <a:endParaRPr lang="it-IT" dirty="0">
              <a:solidFill>
                <a:srgbClr val="FF0000"/>
              </a:solidFill>
            </a:endParaRPr>
          </a:p>
        </p:txBody>
      </p:sp>
      <p:sp>
        <p:nvSpPr>
          <p:cNvPr id="3" name="Segnaposto contenuto 2"/>
          <p:cNvSpPr>
            <a:spLocks noGrp="1"/>
          </p:cNvSpPr>
          <p:nvPr>
            <p:ph idx="1"/>
          </p:nvPr>
        </p:nvSpPr>
        <p:spPr/>
        <p:txBody>
          <a:bodyPr>
            <a:normAutofit/>
          </a:bodyPr>
          <a:lstStyle/>
          <a:p>
            <a:r>
              <a:rPr lang="it-IT" dirty="0" smtClean="0"/>
              <a:t>A 1) compromissione qualitativa dell’interazione sociale</a:t>
            </a:r>
          </a:p>
          <a:p>
            <a:r>
              <a:rPr lang="it-IT" dirty="0" smtClean="0"/>
              <a:t>A2) compromissione qualitativa della comunicazione</a:t>
            </a:r>
          </a:p>
          <a:p>
            <a:r>
              <a:rPr lang="it-IT" dirty="0" smtClean="0"/>
              <a:t>A3) modalità di comportamento, interessi e attività ristretti, ripetitivi e stereotipati</a:t>
            </a:r>
            <a:endParaRPr lang="it-IT"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solidFill>
                  <a:srgbClr val="FF0000"/>
                </a:solidFill>
              </a:rPr>
              <a:t>Criteri diagnostici del Disturbo Autistico (dal DSM-IV-TR)</a:t>
            </a:r>
            <a:endParaRPr lang="it-IT" dirty="0">
              <a:solidFill>
                <a:srgbClr val="FF0000"/>
              </a:solidFill>
            </a:endParaRPr>
          </a:p>
        </p:txBody>
      </p:sp>
      <p:sp>
        <p:nvSpPr>
          <p:cNvPr id="3" name="Segnaposto contenuto 2"/>
          <p:cNvSpPr>
            <a:spLocks noGrp="1"/>
          </p:cNvSpPr>
          <p:nvPr>
            <p:ph idx="1"/>
          </p:nvPr>
        </p:nvSpPr>
        <p:spPr/>
        <p:txBody>
          <a:bodyPr/>
          <a:lstStyle/>
          <a:p>
            <a:pPr>
              <a:buNone/>
            </a:pPr>
            <a:r>
              <a:rPr lang="it-IT" dirty="0" smtClean="0"/>
              <a:t>B) Ritardi o funzionamento anomalo in almeno una delle seguenti aree, con esordio prima dei 3 anni di età: (1) interazione sociale, (2) linguaggio usato nella comunicazione sociale, o (3) gioco simbolico o di immaginazione. </a:t>
            </a:r>
          </a:p>
          <a:p>
            <a:pPr>
              <a:buNone/>
            </a:pPr>
            <a:r>
              <a:rPr lang="it-IT" dirty="0" smtClean="0"/>
              <a:t>C) L'anomalia non è meglio attribuibile al Disturbo di </a:t>
            </a:r>
            <a:r>
              <a:rPr lang="it-IT" dirty="0" err="1" smtClean="0"/>
              <a:t>Rett</a:t>
            </a:r>
            <a:r>
              <a:rPr lang="it-IT" dirty="0" smtClean="0"/>
              <a:t> o al Disturbo Disintegrativo della Fanciullezza. </a:t>
            </a:r>
          </a:p>
          <a:p>
            <a:endParaRPr lang="it-IT"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332656"/>
            <a:ext cx="8229600" cy="1143000"/>
          </a:xfrm>
        </p:spPr>
        <p:txBody>
          <a:bodyPr>
            <a:noAutofit/>
          </a:bodyPr>
          <a:lstStyle/>
          <a:p>
            <a:pPr algn="l"/>
            <a:r>
              <a:rPr lang="it-IT" sz="3200" dirty="0" smtClean="0">
                <a:solidFill>
                  <a:srgbClr val="00B050"/>
                </a:solidFill>
              </a:rPr>
              <a:t>compromissione qualitativa dell’interazione sociale: almeno due dei seguenti </a:t>
            </a:r>
            <a:endParaRPr lang="it-IT" sz="3200" dirty="0">
              <a:solidFill>
                <a:srgbClr val="00B050"/>
              </a:solidFill>
            </a:endParaRPr>
          </a:p>
        </p:txBody>
      </p:sp>
      <p:sp>
        <p:nvSpPr>
          <p:cNvPr id="3" name="Segnaposto contenuto 2"/>
          <p:cNvSpPr>
            <a:spLocks noGrp="1"/>
          </p:cNvSpPr>
          <p:nvPr>
            <p:ph idx="1"/>
          </p:nvPr>
        </p:nvSpPr>
        <p:spPr/>
        <p:txBody>
          <a:bodyPr>
            <a:normAutofit fontScale="92500" lnSpcReduction="20000"/>
          </a:bodyPr>
          <a:lstStyle/>
          <a:p>
            <a:pPr lvl="0"/>
            <a:r>
              <a:rPr lang="it-IT" dirty="0" smtClean="0"/>
              <a:t>marcata compromissione nell'uso di svariati comportamenti non verbali, come lo sguardo diretto. l'espressione mimica, le posture corporee e i gesti che regolano l'interazione sociale </a:t>
            </a:r>
          </a:p>
          <a:p>
            <a:pPr lvl="0"/>
            <a:r>
              <a:rPr lang="it-IT" dirty="0" smtClean="0"/>
              <a:t>incapacità di sviluppare relazioni coi coetanei adeguate a livello di sviluppo</a:t>
            </a:r>
          </a:p>
          <a:p>
            <a:r>
              <a:rPr lang="it-IT" dirty="0" smtClean="0"/>
              <a:t>mancanza di ricerca spontanea della condivisione di gioie, interessi e obiettivi con altre persone (per es., non mostrare, portare, né richiamare l'attenzione su </a:t>
            </a:r>
            <a:r>
              <a:rPr lang="it-IT" dirty="0" err="1" smtClean="0"/>
              <a:t>oggern</a:t>
            </a:r>
            <a:r>
              <a:rPr lang="it-IT" dirty="0" smtClean="0"/>
              <a:t> di proprio interesse) </a:t>
            </a:r>
          </a:p>
          <a:p>
            <a:r>
              <a:rPr lang="it-IT" dirty="0" smtClean="0"/>
              <a:t>mancanza di reciprocità sociale o emotiva; </a:t>
            </a:r>
            <a:endParaRPr lang="it-IT"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pPr algn="l"/>
            <a:r>
              <a:rPr lang="it-IT" sz="3200" dirty="0" smtClean="0">
                <a:solidFill>
                  <a:srgbClr val="00B050"/>
                </a:solidFill>
              </a:rPr>
              <a:t>compromissione qualitativa della comunicazione come manifestato da almeno l dei seguenti</a:t>
            </a:r>
            <a:endParaRPr lang="it-IT" sz="3200" dirty="0">
              <a:solidFill>
                <a:srgbClr val="00B050"/>
              </a:solidFill>
            </a:endParaRPr>
          </a:p>
        </p:txBody>
      </p:sp>
      <p:sp>
        <p:nvSpPr>
          <p:cNvPr id="3" name="Segnaposto contenuto 2"/>
          <p:cNvSpPr>
            <a:spLocks noGrp="1"/>
          </p:cNvSpPr>
          <p:nvPr>
            <p:ph idx="1"/>
          </p:nvPr>
        </p:nvSpPr>
        <p:spPr/>
        <p:txBody>
          <a:bodyPr>
            <a:normAutofit fontScale="85000" lnSpcReduction="20000"/>
          </a:bodyPr>
          <a:lstStyle/>
          <a:p>
            <a:pPr lvl="0"/>
            <a:r>
              <a:rPr lang="it-IT" dirty="0" smtClean="0"/>
              <a:t>ritardo o totale mancanza dello sviluppo del linguaggio parlato (non accompagnato da un tentativo di compenso attraverso modalità alternative di comunicazione come gesti o mimica) </a:t>
            </a:r>
          </a:p>
          <a:p>
            <a:pPr lvl="0"/>
            <a:r>
              <a:rPr lang="it-IT" dirty="0" smtClean="0"/>
              <a:t>in soggetti con linguaggio adeguato, marcata compromissione della capacità di iniziare o sostenere una conversazione con altri </a:t>
            </a:r>
          </a:p>
          <a:p>
            <a:pPr lvl="0"/>
            <a:r>
              <a:rPr lang="it-IT" dirty="0" smtClean="0"/>
              <a:t>uso di linguaggio stereotipato e ripetitivo o linguaggio eccentrico </a:t>
            </a:r>
          </a:p>
          <a:p>
            <a:pPr lvl="0"/>
            <a:r>
              <a:rPr lang="it-IT" dirty="0" smtClean="0"/>
              <a:t>mancanza di giochi di simulazione vari e spontanei, o di giochi di imitazione sociale adeguati al livello di sviluppo; </a:t>
            </a:r>
          </a:p>
          <a:p>
            <a:endParaRPr lang="it-IT"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pPr algn="l"/>
            <a:r>
              <a:rPr lang="it-IT" sz="2800" dirty="0" smtClean="0">
                <a:solidFill>
                  <a:srgbClr val="00B050"/>
                </a:solidFill>
              </a:rPr>
              <a:t>modalità di comportamento, interessi e attività ristretti, ripetitivi e stereotipati, come manifestato da almeno l dei seguenti</a:t>
            </a:r>
            <a:endParaRPr lang="it-IT" sz="2800" dirty="0">
              <a:solidFill>
                <a:srgbClr val="00B050"/>
              </a:solidFill>
            </a:endParaRPr>
          </a:p>
        </p:txBody>
      </p:sp>
      <p:sp>
        <p:nvSpPr>
          <p:cNvPr id="3" name="Segnaposto contenuto 2"/>
          <p:cNvSpPr>
            <a:spLocks noGrp="1"/>
          </p:cNvSpPr>
          <p:nvPr>
            <p:ph idx="1"/>
          </p:nvPr>
        </p:nvSpPr>
        <p:spPr/>
        <p:txBody>
          <a:bodyPr>
            <a:normAutofit fontScale="92500" lnSpcReduction="10000"/>
          </a:bodyPr>
          <a:lstStyle/>
          <a:p>
            <a:pPr lvl="0"/>
            <a:r>
              <a:rPr lang="it-IT" dirty="0" smtClean="0"/>
              <a:t>dedizione assorbente ad uno o più tipi di interessi ristretti e stereotipati anomali o per intensità o per focalizzazione </a:t>
            </a:r>
          </a:p>
          <a:p>
            <a:pPr lvl="0"/>
            <a:r>
              <a:rPr lang="it-IT" dirty="0" smtClean="0"/>
              <a:t>sottomissione del tutto rigida ad inutili abitudini o rituali specifici </a:t>
            </a:r>
          </a:p>
          <a:p>
            <a:pPr lvl="0"/>
            <a:r>
              <a:rPr lang="it-IT" dirty="0" smtClean="0"/>
              <a:t>manierismi motori stereotipati e ripetitivi (battere o torcere le mani o il capo, o complessi movimenti di tutto il corpo) </a:t>
            </a:r>
          </a:p>
          <a:p>
            <a:pPr lvl="0"/>
            <a:r>
              <a:rPr lang="it-IT" dirty="0" smtClean="0"/>
              <a:t>persistente ed eccessivo interesse per parti di oggetti; </a:t>
            </a:r>
          </a:p>
          <a:p>
            <a:endParaRPr lang="it-IT"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p:cNvSpPr>
            <a:spLocks noGrp="1"/>
          </p:cNvSpPr>
          <p:nvPr>
            <p:ph type="title"/>
          </p:nvPr>
        </p:nvSpPr>
        <p:spPr/>
        <p:txBody>
          <a:bodyPr/>
          <a:lstStyle/>
          <a:p>
            <a:r>
              <a:rPr lang="it-IT" dirty="0" smtClean="0">
                <a:solidFill>
                  <a:srgbClr val="FF0000"/>
                </a:solidFill>
              </a:rPr>
              <a:t>obiettivi di intervento</a:t>
            </a:r>
            <a:endParaRPr lang="it-IT" dirty="0">
              <a:solidFill>
                <a:srgbClr val="FF0000"/>
              </a:solidFill>
            </a:endParaRPr>
          </a:p>
        </p:txBody>
      </p:sp>
      <p:sp>
        <p:nvSpPr>
          <p:cNvPr id="8" name="Segnaposto testo 7"/>
          <p:cNvSpPr>
            <a:spLocks noGrp="1"/>
          </p:cNvSpPr>
          <p:nvPr>
            <p:ph type="body" idx="1"/>
          </p:nvPr>
        </p:nvSpPr>
        <p:spPr/>
        <p:txBody>
          <a:bodyPr>
            <a:normAutofit fontScale="92500"/>
          </a:bodyPr>
          <a:lstStyle/>
          <a:p>
            <a:r>
              <a:rPr lang="it-IT" dirty="0" smtClean="0"/>
              <a:t>Diagnosi basata sull’osservazione</a:t>
            </a:r>
            <a:endParaRPr lang="it-IT" dirty="0"/>
          </a:p>
        </p:txBody>
      </p:sp>
      <p:sp>
        <p:nvSpPr>
          <p:cNvPr id="9" name="Segnaposto contenuto 8"/>
          <p:cNvSpPr>
            <a:spLocks noGrp="1"/>
          </p:cNvSpPr>
          <p:nvPr>
            <p:ph sz="half" idx="2"/>
          </p:nvPr>
        </p:nvSpPr>
        <p:spPr/>
        <p:txBody>
          <a:bodyPr/>
          <a:lstStyle/>
          <a:p>
            <a:r>
              <a:rPr lang="it-IT" dirty="0" smtClean="0"/>
              <a:t>l'interazione sociale;</a:t>
            </a:r>
          </a:p>
          <a:p>
            <a:r>
              <a:rPr lang="it-IT" dirty="0" smtClean="0"/>
              <a:t>la comunicazione;</a:t>
            </a:r>
          </a:p>
          <a:p>
            <a:r>
              <a:rPr lang="it-IT" dirty="0" smtClean="0"/>
              <a:t>gli interessi e le attività</a:t>
            </a:r>
            <a:endParaRPr lang="it-IT" dirty="0"/>
          </a:p>
        </p:txBody>
      </p:sp>
      <p:sp>
        <p:nvSpPr>
          <p:cNvPr id="10" name="Segnaposto testo 9"/>
          <p:cNvSpPr>
            <a:spLocks noGrp="1"/>
          </p:cNvSpPr>
          <p:nvPr>
            <p:ph type="body" sz="quarter" idx="3"/>
          </p:nvPr>
        </p:nvSpPr>
        <p:spPr/>
        <p:txBody>
          <a:bodyPr/>
          <a:lstStyle/>
          <a:p>
            <a:r>
              <a:rPr lang="it-IT" dirty="0" smtClean="0"/>
              <a:t>Fini del progetto terapeutico</a:t>
            </a:r>
            <a:endParaRPr lang="it-IT" dirty="0"/>
          </a:p>
        </p:txBody>
      </p:sp>
      <p:sp>
        <p:nvSpPr>
          <p:cNvPr id="11" name="Segnaposto contenuto 10"/>
          <p:cNvSpPr>
            <a:spLocks noGrp="1"/>
          </p:cNvSpPr>
          <p:nvPr>
            <p:ph sz="quarter" idx="4"/>
          </p:nvPr>
        </p:nvSpPr>
        <p:spPr/>
        <p:txBody>
          <a:bodyPr/>
          <a:lstStyle/>
          <a:p>
            <a:r>
              <a:rPr lang="it-IT" dirty="0" smtClean="0"/>
              <a:t>migliorare l'interazione sociale;</a:t>
            </a:r>
          </a:p>
          <a:p>
            <a:r>
              <a:rPr lang="it-IT" dirty="0" smtClean="0"/>
              <a:t>arricchire la comunicazione;</a:t>
            </a:r>
          </a:p>
          <a:p>
            <a:r>
              <a:rPr lang="it-IT" dirty="0" smtClean="0"/>
              <a:t>favorire un ampliamento degli interessi ed una maggiore flessibilità degli schemi di azione</a:t>
            </a:r>
            <a:endParaRPr lang="it-IT"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solidFill>
                  <a:srgbClr val="FF0000"/>
                </a:solidFill>
              </a:rPr>
              <a:t>La cura, il prendersi cura e le LG</a:t>
            </a:r>
            <a:endParaRPr lang="it-IT" dirty="0">
              <a:solidFill>
                <a:srgbClr val="FF0000"/>
              </a:solidFill>
            </a:endParaRPr>
          </a:p>
        </p:txBody>
      </p:sp>
      <p:sp>
        <p:nvSpPr>
          <p:cNvPr id="3" name="Segnaposto testo 2"/>
          <p:cNvSpPr>
            <a:spLocks noGrp="1"/>
          </p:cNvSpPr>
          <p:nvPr>
            <p:ph type="body" idx="1"/>
          </p:nvPr>
        </p:nvSpPr>
        <p:spPr/>
        <p:txBody>
          <a:bodyPr/>
          <a:lstStyle/>
          <a:p>
            <a:r>
              <a:rPr lang="it-IT" dirty="0" smtClean="0"/>
              <a:t>Mondo della diagnosi e cura</a:t>
            </a:r>
            <a:endParaRPr lang="it-IT" dirty="0"/>
          </a:p>
        </p:txBody>
      </p:sp>
      <p:sp>
        <p:nvSpPr>
          <p:cNvPr id="4" name="Segnaposto contenuto 3"/>
          <p:cNvSpPr>
            <a:spLocks noGrp="1"/>
          </p:cNvSpPr>
          <p:nvPr>
            <p:ph sz="half" idx="2"/>
          </p:nvPr>
        </p:nvSpPr>
        <p:spPr/>
        <p:txBody>
          <a:bodyPr/>
          <a:lstStyle/>
          <a:p>
            <a:r>
              <a:rPr lang="it-IT" dirty="0" smtClean="0"/>
              <a:t>Sintomi</a:t>
            </a:r>
          </a:p>
          <a:p>
            <a:r>
              <a:rPr lang="it-IT" dirty="0" smtClean="0"/>
              <a:t>Fisiopatologia </a:t>
            </a:r>
          </a:p>
          <a:p>
            <a:r>
              <a:rPr lang="it-IT" dirty="0" smtClean="0"/>
              <a:t>Patogenesi</a:t>
            </a:r>
          </a:p>
          <a:p>
            <a:r>
              <a:rPr lang="it-IT" dirty="0" smtClean="0"/>
              <a:t>Diagnosi </a:t>
            </a:r>
          </a:p>
          <a:p>
            <a:r>
              <a:rPr lang="it-IT" dirty="0" smtClean="0"/>
              <a:t>Cura </a:t>
            </a:r>
          </a:p>
          <a:p>
            <a:r>
              <a:rPr lang="it-IT" dirty="0" smtClean="0"/>
              <a:t>Guarigione/miglioramento/mantenimento </a:t>
            </a:r>
          </a:p>
          <a:p>
            <a:endParaRPr lang="it-IT" dirty="0"/>
          </a:p>
        </p:txBody>
      </p:sp>
      <p:sp>
        <p:nvSpPr>
          <p:cNvPr id="5" name="Segnaposto testo 4"/>
          <p:cNvSpPr>
            <a:spLocks noGrp="1"/>
          </p:cNvSpPr>
          <p:nvPr>
            <p:ph type="body" sz="quarter" idx="3"/>
          </p:nvPr>
        </p:nvSpPr>
        <p:spPr/>
        <p:txBody>
          <a:bodyPr/>
          <a:lstStyle/>
          <a:p>
            <a:r>
              <a:rPr lang="it-IT" dirty="0" smtClean="0"/>
              <a:t>Mondo della disabilità</a:t>
            </a:r>
            <a:endParaRPr lang="it-IT" dirty="0"/>
          </a:p>
        </p:txBody>
      </p:sp>
      <p:sp>
        <p:nvSpPr>
          <p:cNvPr id="6" name="Segnaposto contenuto 5"/>
          <p:cNvSpPr>
            <a:spLocks noGrp="1"/>
          </p:cNvSpPr>
          <p:nvPr>
            <p:ph sz="quarter" idx="4"/>
          </p:nvPr>
        </p:nvSpPr>
        <p:spPr/>
        <p:txBody>
          <a:bodyPr>
            <a:normAutofit lnSpcReduction="10000"/>
          </a:bodyPr>
          <a:lstStyle/>
          <a:p>
            <a:r>
              <a:rPr lang="it-IT" dirty="0" smtClean="0"/>
              <a:t>Diagnosi descrittiva </a:t>
            </a:r>
          </a:p>
          <a:p>
            <a:r>
              <a:rPr lang="it-IT" dirty="0" smtClean="0"/>
              <a:t>Impostazione obiettivi terapeutici</a:t>
            </a:r>
          </a:p>
          <a:p>
            <a:r>
              <a:rPr lang="it-IT" dirty="0" smtClean="0"/>
              <a:t>La complessità, </a:t>
            </a:r>
            <a:r>
              <a:rPr lang="it-IT" dirty="0" err="1" smtClean="0"/>
              <a:t>pervasività</a:t>
            </a:r>
            <a:r>
              <a:rPr lang="it-IT" dirty="0" smtClean="0"/>
              <a:t>, impone la scelta di obiettivi intermedi</a:t>
            </a:r>
          </a:p>
          <a:p>
            <a:r>
              <a:rPr lang="it-IT" dirty="0" smtClean="0"/>
              <a:t>Che a loro volta necessitano di essere aggiornati periodicamente </a:t>
            </a:r>
          </a:p>
          <a:p>
            <a:r>
              <a:rPr lang="it-IT" dirty="0" smtClean="0"/>
              <a:t>La guarigione non esiste </a:t>
            </a:r>
          </a:p>
          <a:p>
            <a:endParaRPr lang="it-IT" dirty="0" smtClean="0"/>
          </a:p>
          <a:p>
            <a:pPr lvl="1">
              <a:buNone/>
            </a:pPr>
            <a:endParaRPr lang="it-IT"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401</TotalTime>
  <Words>2115</Words>
  <Application>Microsoft Office PowerPoint</Application>
  <PresentationFormat>Presentazione su schermo (4:3)</PresentationFormat>
  <Paragraphs>152</Paragraphs>
  <Slides>27</Slides>
  <Notes>0</Notes>
  <HiddenSlides>0</HiddenSlides>
  <MMClips>0</MMClips>
  <ScaleCrop>false</ScaleCrop>
  <HeadingPairs>
    <vt:vector size="4" baseType="variant">
      <vt:variant>
        <vt:lpstr>Tema</vt:lpstr>
      </vt:variant>
      <vt:variant>
        <vt:i4>1</vt:i4>
      </vt:variant>
      <vt:variant>
        <vt:lpstr>Titoli diapositive</vt:lpstr>
      </vt:variant>
      <vt:variant>
        <vt:i4>27</vt:i4>
      </vt:variant>
    </vt:vector>
  </HeadingPairs>
  <TitlesOfParts>
    <vt:vector size="28" baseType="lpstr">
      <vt:lpstr>Tema di Office</vt:lpstr>
      <vt:lpstr>PUB  MED</vt:lpstr>
      <vt:lpstr>Sono bambini, per lo più maschi, che non si presentano al mondo né come spettatori né come attori, le loro attività sono povere e non hanno scopo </vt:lpstr>
      <vt:lpstr>Criteri diagnostici del Disturbo Autistico (dal DSM-IV-TR)</vt:lpstr>
      <vt:lpstr>Criteri diagnostici del Disturbo Autistico (dal DSM-IV-TR)</vt:lpstr>
      <vt:lpstr>compromissione qualitativa dell’interazione sociale: almeno due dei seguenti </vt:lpstr>
      <vt:lpstr>compromissione qualitativa della comunicazione come manifestato da almeno l dei seguenti</vt:lpstr>
      <vt:lpstr>modalità di comportamento, interessi e attività ristretti, ripetitivi e stereotipati, come manifestato da almeno l dei seguenti</vt:lpstr>
      <vt:lpstr>obiettivi di intervento</vt:lpstr>
      <vt:lpstr>La cura, il prendersi cura e le LG</vt:lpstr>
      <vt:lpstr>La celta degli obiettivi intermedi deve essere ispirata dal “ciò che è possibile” e  da  “ciò che è utile” per quel soggetto</vt:lpstr>
      <vt:lpstr>Gli interventi, i percorsi</vt:lpstr>
      <vt:lpstr>Le strategie: due scuole di pensiero</vt:lpstr>
      <vt:lpstr>Approcci  comportamentali</vt:lpstr>
      <vt:lpstr>ABA gli elementi base dell’analisi</vt:lpstr>
      <vt:lpstr>Il programma di intervento (= la modifica del comportamento) viene realizzato su dati che emergono dall'analisi, utilizzando le tecniche abituali della terapia del comportamento: la sollecitazione (prompting), la riduzione delle sollecitazioni (fading), il modellamento (modeling), l'adattamento (shaping) e il rinforzo.</vt:lpstr>
      <vt:lpstr>Diapositiva 16</vt:lpstr>
      <vt:lpstr>Interventi neo-comportamentali</vt:lpstr>
      <vt:lpstr>Approcci evolutivi (o interattivi)</vt:lpstr>
      <vt:lpstr>Diapositiva 19</vt:lpstr>
      <vt:lpstr>Trattamento non farmacologigo</vt:lpstr>
      <vt:lpstr>I MODELLI DI PRESA IN CARICO</vt:lpstr>
      <vt:lpstr>Diapositiva 22</vt:lpstr>
      <vt:lpstr>Diapositiva 23</vt:lpstr>
      <vt:lpstr>Diapositiva 24</vt:lpstr>
      <vt:lpstr>Diapositiva 25</vt:lpstr>
      <vt:lpstr>Interventi comportamentali e psicologici strutturati: programmi intensivi comportamentali  ABA         LG ISS</vt:lpstr>
      <vt:lpstr>Diapositiva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PUB  MED</dc:title>
  <dc:creator>mirco</dc:creator>
  <cp:lastModifiedBy>mirco</cp:lastModifiedBy>
  <cp:revision>22</cp:revision>
  <dcterms:created xsi:type="dcterms:W3CDTF">2016-09-29T19:41:16Z</dcterms:created>
  <dcterms:modified xsi:type="dcterms:W3CDTF">2016-10-05T08:03:03Z</dcterms:modified>
</cp:coreProperties>
</file>