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79" r:id="rId2"/>
    <p:sldId id="335" r:id="rId3"/>
    <p:sldId id="336" r:id="rId4"/>
    <p:sldId id="311" r:id="rId5"/>
    <p:sldId id="312" r:id="rId6"/>
    <p:sldId id="371" r:id="rId7"/>
    <p:sldId id="308" r:id="rId8"/>
    <p:sldId id="309" r:id="rId9"/>
    <p:sldId id="310" r:id="rId10"/>
    <p:sldId id="337" r:id="rId11"/>
    <p:sldId id="356" r:id="rId12"/>
    <p:sldId id="339" r:id="rId13"/>
    <p:sldId id="357" r:id="rId14"/>
    <p:sldId id="340" r:id="rId15"/>
    <p:sldId id="358" r:id="rId16"/>
    <p:sldId id="341" r:id="rId17"/>
    <p:sldId id="323" r:id="rId18"/>
    <p:sldId id="325" r:id="rId19"/>
    <p:sldId id="324" r:id="rId20"/>
    <p:sldId id="326" r:id="rId21"/>
    <p:sldId id="359" r:id="rId22"/>
    <p:sldId id="342" r:id="rId23"/>
    <p:sldId id="360" r:id="rId24"/>
    <p:sldId id="343" r:id="rId25"/>
    <p:sldId id="378" r:id="rId26"/>
    <p:sldId id="362" r:id="rId27"/>
    <p:sldId id="363" r:id="rId28"/>
    <p:sldId id="346" r:id="rId29"/>
    <p:sldId id="367" r:id="rId30"/>
    <p:sldId id="366" r:id="rId31"/>
    <p:sldId id="281" r:id="rId32"/>
    <p:sldId id="282" r:id="rId33"/>
    <p:sldId id="381" r:id="rId34"/>
    <p:sldId id="284" r:id="rId35"/>
    <p:sldId id="369" r:id="rId36"/>
    <p:sldId id="374" r:id="rId37"/>
    <p:sldId id="289" r:id="rId38"/>
    <p:sldId id="301" r:id="rId39"/>
    <p:sldId id="277" r:id="rId40"/>
    <p:sldId id="368" r:id="rId41"/>
    <p:sldId id="279" r:id="rId42"/>
    <p:sldId id="370" r:id="rId43"/>
    <p:sldId id="307" r:id="rId44"/>
    <p:sldId id="280" r:id="rId45"/>
    <p:sldId id="365" r:id="rId46"/>
    <p:sldId id="274" r:id="rId47"/>
    <p:sldId id="304" r:id="rId48"/>
    <p:sldId id="382" r:id="rId49"/>
    <p:sldId id="288" r:id="rId50"/>
    <p:sldId id="305" r:id="rId51"/>
    <p:sldId id="286" r:id="rId52"/>
    <p:sldId id="285" r:id="rId53"/>
    <p:sldId id="295" r:id="rId54"/>
    <p:sldId id="300" r:id="rId55"/>
    <p:sldId id="345" r:id="rId56"/>
    <p:sldId id="350" r:id="rId57"/>
    <p:sldId id="348" r:id="rId58"/>
    <p:sldId id="372" r:id="rId59"/>
    <p:sldId id="349" r:id="rId60"/>
    <p:sldId id="373" r:id="rId61"/>
    <p:sldId id="290" r:id="rId62"/>
    <p:sldId id="293" r:id="rId63"/>
    <p:sldId id="377" r:id="rId64"/>
    <p:sldId id="375" r:id="rId65"/>
    <p:sldId id="376" r:id="rId66"/>
    <p:sldId id="383" r:id="rId67"/>
    <p:sldId id="380" r:id="rId68"/>
    <p:sldId id="384" r:id="rId6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94639" autoAdjust="0"/>
  </p:normalViewPr>
  <p:slideViewPr>
    <p:cSldViewPr>
      <p:cViewPr varScale="1">
        <p:scale>
          <a:sx n="68" d="100"/>
          <a:sy n="68" d="100"/>
        </p:scale>
        <p:origin x="154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sp>
        <p:nvSpPr>
          <p:cNvPr id="2" name="Triangolo isoscele 1"/>
          <p:cNvSpPr/>
          <p:nvPr userDrawn="1"/>
        </p:nvSpPr>
        <p:spPr>
          <a:xfrm>
            <a:off x="-690" y="5949280"/>
            <a:ext cx="9144690" cy="908720"/>
          </a:xfrm>
          <a:prstGeom prst="triangle">
            <a:avLst>
              <a:gd name="adj" fmla="val 0"/>
            </a:avLst>
          </a:prstGeom>
          <a:gradFill flip="none" rotWithShape="1">
            <a:gsLst>
              <a:gs pos="22000">
                <a:srgbClr val="002060"/>
              </a:gs>
              <a:gs pos="100000">
                <a:schemeClr val="bg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CasellaDiTesto 6"/>
          <p:cNvSpPr txBox="1"/>
          <p:nvPr userDrawn="1"/>
        </p:nvSpPr>
        <p:spPr>
          <a:xfrm>
            <a:off x="143163" y="6540554"/>
            <a:ext cx="8856984" cy="276999"/>
          </a:xfrm>
          <a:prstGeom prst="rect">
            <a:avLst/>
          </a:prstGeom>
          <a:noFill/>
          <a:ln>
            <a:noFill/>
          </a:ln>
        </p:spPr>
        <p:txBody>
          <a:bodyPr wrap="square" rtlCol="0">
            <a:spAutoFit/>
          </a:bodyPr>
          <a:lstStyle/>
          <a:p>
            <a:pPr algn="ctr"/>
            <a:r>
              <a:rPr lang="it-IT" sz="1200" dirty="0">
                <a:solidFill>
                  <a:schemeClr val="bg1"/>
                </a:solidFill>
              </a:rPr>
              <a:t>Dott. Giovanni </a:t>
            </a:r>
            <a:r>
              <a:rPr lang="it-IT" sz="1200" dirty="0" err="1">
                <a:solidFill>
                  <a:schemeClr val="bg1"/>
                </a:solidFill>
              </a:rPr>
              <a:t>Addabbo</a:t>
            </a:r>
            <a:r>
              <a:rPr lang="it-IT" sz="1200" dirty="0">
                <a:solidFill>
                  <a:schemeClr val="bg1"/>
                </a:solidFill>
              </a:rPr>
              <a:t> – Servizio di Medicina</a:t>
            </a:r>
            <a:r>
              <a:rPr lang="it-IT" sz="1200" baseline="0" dirty="0">
                <a:solidFill>
                  <a:schemeClr val="bg1"/>
                </a:solidFill>
              </a:rPr>
              <a:t> Legale - Ancona</a:t>
            </a:r>
            <a:endParaRPr lang="it-IT" sz="1200" dirty="0">
              <a:solidFill>
                <a:schemeClr val="bg1"/>
              </a:solidFill>
            </a:endParaRPr>
          </a:p>
        </p:txBody>
      </p:sp>
      <p:cxnSp>
        <p:nvCxnSpPr>
          <p:cNvPr id="12" name="Connettore 1 11"/>
          <p:cNvCxnSpPr/>
          <p:nvPr userDrawn="1"/>
        </p:nvCxnSpPr>
        <p:spPr>
          <a:xfrm>
            <a:off x="683568" y="6516944"/>
            <a:ext cx="7992888"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5" name="CasellaDiTesto 4"/>
          <p:cNvSpPr txBox="1"/>
          <p:nvPr userDrawn="1"/>
        </p:nvSpPr>
        <p:spPr>
          <a:xfrm>
            <a:off x="143218" y="116632"/>
            <a:ext cx="8856984" cy="553998"/>
          </a:xfrm>
          <a:prstGeom prst="rect">
            <a:avLst/>
          </a:prstGeom>
          <a:solidFill>
            <a:srgbClr val="002060"/>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it-IT" b="1" dirty="0">
                <a:solidFill>
                  <a:schemeClr val="bg1"/>
                </a:solidFill>
              </a:rPr>
              <a:t>L’accertamento della disabilità</a:t>
            </a:r>
            <a:endParaRPr lang="it-IT" dirty="0">
              <a:solidFill>
                <a:schemeClr val="bg1"/>
              </a:solidFill>
            </a:endParaRPr>
          </a:p>
          <a:p>
            <a:pPr algn="ctr"/>
            <a:r>
              <a:rPr lang="it-IT" sz="1200" i="1" dirty="0">
                <a:solidFill>
                  <a:schemeClr val="bg1"/>
                </a:solidFill>
              </a:rPr>
              <a:t>«La certificazione medica»</a:t>
            </a:r>
            <a:endParaRPr lang="it-IT" sz="1200" dirty="0">
              <a:solidFill>
                <a:schemeClr val="bg1"/>
              </a:solidFill>
            </a:endParaRPr>
          </a:p>
        </p:txBody>
      </p:sp>
    </p:spTree>
    <p:extLst>
      <p:ext uri="{BB962C8B-B14F-4D97-AF65-F5344CB8AC3E}">
        <p14:creationId xmlns:p14="http://schemas.microsoft.com/office/powerpoint/2010/main" val="3755210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9BD9DDA-2986-4B8E-AB11-919392DBF76A}" type="datetimeFigureOut">
              <a:rPr lang="it-IT" smtClean="0"/>
              <a:t>28/09/2018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E68E513-DB59-4605-8447-DD50DEE14B06}" type="slidenum">
              <a:rPr lang="it-IT" smtClean="0"/>
              <a:t>‹N›</a:t>
            </a:fld>
            <a:endParaRPr lang="it-IT"/>
          </a:p>
        </p:txBody>
      </p:sp>
    </p:spTree>
    <p:extLst>
      <p:ext uri="{BB962C8B-B14F-4D97-AF65-F5344CB8AC3E}">
        <p14:creationId xmlns:p14="http://schemas.microsoft.com/office/powerpoint/2010/main" val="3243220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9BD9DDA-2986-4B8E-AB11-919392DBF76A}" type="datetimeFigureOut">
              <a:rPr lang="it-IT" smtClean="0"/>
              <a:t>28/09/2018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E68E513-DB59-4605-8447-DD50DEE14B06}" type="slidenum">
              <a:rPr lang="it-IT" smtClean="0"/>
              <a:t>‹N›</a:t>
            </a:fld>
            <a:endParaRPr lang="it-IT"/>
          </a:p>
        </p:txBody>
      </p:sp>
    </p:spTree>
    <p:extLst>
      <p:ext uri="{BB962C8B-B14F-4D97-AF65-F5344CB8AC3E}">
        <p14:creationId xmlns:p14="http://schemas.microsoft.com/office/powerpoint/2010/main" val="1370290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E9BD9DDA-2986-4B8E-AB11-919392DBF76A}" type="datetimeFigureOut">
              <a:rPr lang="it-IT" smtClean="0"/>
              <a:t>28/09/2018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E68E513-DB59-4605-8447-DD50DEE14B06}" type="slidenum">
              <a:rPr lang="it-IT" smtClean="0"/>
              <a:t>‹N›</a:t>
            </a:fld>
            <a:endParaRPr lang="it-IT"/>
          </a:p>
        </p:txBody>
      </p:sp>
    </p:spTree>
    <p:extLst>
      <p:ext uri="{BB962C8B-B14F-4D97-AF65-F5344CB8AC3E}">
        <p14:creationId xmlns:p14="http://schemas.microsoft.com/office/powerpoint/2010/main" val="1206839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E9BD9DDA-2986-4B8E-AB11-919392DBF76A}" type="datetimeFigureOut">
              <a:rPr lang="it-IT" smtClean="0"/>
              <a:t>28/09/2018</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FE68E513-DB59-4605-8447-DD50DEE14B06}" type="slidenum">
              <a:rPr lang="it-IT" smtClean="0"/>
              <a:t>‹N›</a:t>
            </a:fld>
            <a:endParaRPr lang="it-IT"/>
          </a:p>
        </p:txBody>
      </p:sp>
    </p:spTree>
    <p:extLst>
      <p:ext uri="{BB962C8B-B14F-4D97-AF65-F5344CB8AC3E}">
        <p14:creationId xmlns:p14="http://schemas.microsoft.com/office/powerpoint/2010/main" val="986981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E9BD9DDA-2986-4B8E-AB11-919392DBF76A}" type="datetimeFigureOut">
              <a:rPr lang="it-IT" smtClean="0"/>
              <a:t>28/09/2018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E68E513-DB59-4605-8447-DD50DEE14B06}" type="slidenum">
              <a:rPr lang="it-IT" smtClean="0"/>
              <a:t>‹N›</a:t>
            </a:fld>
            <a:endParaRPr lang="it-IT"/>
          </a:p>
        </p:txBody>
      </p:sp>
    </p:spTree>
    <p:extLst>
      <p:ext uri="{BB962C8B-B14F-4D97-AF65-F5344CB8AC3E}">
        <p14:creationId xmlns:p14="http://schemas.microsoft.com/office/powerpoint/2010/main" val="1204647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E9BD9DDA-2986-4B8E-AB11-919392DBF76A}" type="datetimeFigureOut">
              <a:rPr lang="it-IT" smtClean="0"/>
              <a:t>28/09/2018</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FE68E513-DB59-4605-8447-DD50DEE14B06}" type="slidenum">
              <a:rPr lang="it-IT" smtClean="0"/>
              <a:t>‹N›</a:t>
            </a:fld>
            <a:endParaRPr lang="it-IT"/>
          </a:p>
        </p:txBody>
      </p:sp>
    </p:spTree>
    <p:extLst>
      <p:ext uri="{BB962C8B-B14F-4D97-AF65-F5344CB8AC3E}">
        <p14:creationId xmlns:p14="http://schemas.microsoft.com/office/powerpoint/2010/main" val="3987040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E9BD9DDA-2986-4B8E-AB11-919392DBF76A}" type="datetimeFigureOut">
              <a:rPr lang="it-IT" smtClean="0"/>
              <a:t>28/09/2018</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FE68E513-DB59-4605-8447-DD50DEE14B06}" type="slidenum">
              <a:rPr lang="it-IT" smtClean="0"/>
              <a:t>‹N›</a:t>
            </a:fld>
            <a:endParaRPr lang="it-IT"/>
          </a:p>
        </p:txBody>
      </p:sp>
    </p:spTree>
    <p:extLst>
      <p:ext uri="{BB962C8B-B14F-4D97-AF65-F5344CB8AC3E}">
        <p14:creationId xmlns:p14="http://schemas.microsoft.com/office/powerpoint/2010/main" val="2831182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9BD9DDA-2986-4B8E-AB11-919392DBF76A}" type="datetimeFigureOut">
              <a:rPr lang="it-IT" smtClean="0"/>
              <a:t>28/09/2018</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FE68E513-DB59-4605-8447-DD50DEE14B06}" type="slidenum">
              <a:rPr lang="it-IT" smtClean="0"/>
              <a:t>‹N›</a:t>
            </a:fld>
            <a:endParaRPr lang="it-IT"/>
          </a:p>
        </p:txBody>
      </p:sp>
    </p:spTree>
    <p:extLst>
      <p:ext uri="{BB962C8B-B14F-4D97-AF65-F5344CB8AC3E}">
        <p14:creationId xmlns:p14="http://schemas.microsoft.com/office/powerpoint/2010/main" val="2924839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E9BD9DDA-2986-4B8E-AB11-919392DBF76A}" type="datetimeFigureOut">
              <a:rPr lang="it-IT" smtClean="0"/>
              <a:t>28/09/2018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E68E513-DB59-4605-8447-DD50DEE14B06}" type="slidenum">
              <a:rPr lang="it-IT" smtClean="0"/>
              <a:t>‹N›</a:t>
            </a:fld>
            <a:endParaRPr lang="it-IT"/>
          </a:p>
        </p:txBody>
      </p:sp>
    </p:spTree>
    <p:extLst>
      <p:ext uri="{BB962C8B-B14F-4D97-AF65-F5344CB8AC3E}">
        <p14:creationId xmlns:p14="http://schemas.microsoft.com/office/powerpoint/2010/main" val="1772909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E9BD9DDA-2986-4B8E-AB11-919392DBF76A}" type="datetimeFigureOut">
              <a:rPr lang="it-IT" smtClean="0"/>
              <a:t>28/09/2018</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FE68E513-DB59-4605-8447-DD50DEE14B06}" type="slidenum">
              <a:rPr lang="it-IT" smtClean="0"/>
              <a:t>‹N›</a:t>
            </a:fld>
            <a:endParaRPr lang="it-IT"/>
          </a:p>
        </p:txBody>
      </p:sp>
    </p:spTree>
    <p:extLst>
      <p:ext uri="{BB962C8B-B14F-4D97-AF65-F5344CB8AC3E}">
        <p14:creationId xmlns:p14="http://schemas.microsoft.com/office/powerpoint/2010/main" val="7730652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BD9DDA-2986-4B8E-AB11-919392DBF76A}" type="datetimeFigureOut">
              <a:rPr lang="it-IT" smtClean="0"/>
              <a:t>28/09/2018</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68E513-DB59-4605-8447-DD50DEE14B06}" type="slidenum">
              <a:rPr lang="it-IT" smtClean="0"/>
              <a:t>‹N›</a:t>
            </a:fld>
            <a:endParaRPr lang="it-IT"/>
          </a:p>
        </p:txBody>
      </p:sp>
    </p:spTree>
    <p:extLst>
      <p:ext uri="{BB962C8B-B14F-4D97-AF65-F5344CB8AC3E}">
        <p14:creationId xmlns:p14="http://schemas.microsoft.com/office/powerpoint/2010/main" val="3353777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slide" Target="slide67.xml"/><Relationship Id="rId2" Type="http://schemas.openxmlformats.org/officeDocument/2006/relationships/slide" Target="slide65.xml"/><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slide" Target="slide6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image" Target="../media/image35.jpg"/><Relationship Id="rId1" Type="http://schemas.openxmlformats.org/officeDocument/2006/relationships/slideLayout" Target="../slideLayouts/slideLayout1.xml"/><Relationship Id="rId5" Type="http://schemas.openxmlformats.org/officeDocument/2006/relationships/image" Target="../media/image38.jpeg"/><Relationship Id="rId4" Type="http://schemas.openxmlformats.org/officeDocument/2006/relationships/image" Target="../media/image37.jpg"/></Relationships>
</file>

<file path=ppt/slides/_rels/slide53.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jp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jp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7.jpeg"/><Relationship Id="rId1" Type="http://schemas.openxmlformats.org/officeDocument/2006/relationships/slideLayout" Target="../slideLayouts/slideLayout1.xml"/><Relationship Id="rId4" Type="http://schemas.openxmlformats.org/officeDocument/2006/relationships/image" Target="../media/image48.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cid:image010.jpg@01D2E8F7.BB19EBD0" TargetMode="External"/><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827584" y="1257141"/>
            <a:ext cx="7488832" cy="3323987"/>
          </a:xfrm>
          <a:prstGeom prst="rect">
            <a:avLst/>
          </a:prstGeom>
          <a:noFill/>
          <a:ln>
            <a:no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endParaRPr lang="it-IT" b="1" dirty="0">
              <a:solidFill>
                <a:srgbClr val="002060"/>
              </a:solidFill>
            </a:endParaRPr>
          </a:p>
          <a:p>
            <a:pPr algn="ctr"/>
            <a:endParaRPr lang="it-IT" b="1" dirty="0">
              <a:solidFill>
                <a:srgbClr val="002060"/>
              </a:solidFill>
            </a:endParaRPr>
          </a:p>
          <a:p>
            <a:pPr algn="ctr"/>
            <a:endParaRPr lang="it-IT" b="1" dirty="0">
              <a:solidFill>
                <a:srgbClr val="002060"/>
              </a:solidFill>
            </a:endParaRPr>
          </a:p>
          <a:p>
            <a:pPr algn="ctr"/>
            <a:r>
              <a:rPr lang="it-IT" sz="2800" b="1" dirty="0">
                <a:solidFill>
                  <a:srgbClr val="002060"/>
                </a:solidFill>
              </a:rPr>
              <a:t>Invalidità civile, legge 104/92, legge 68/99:</a:t>
            </a:r>
          </a:p>
          <a:p>
            <a:pPr algn="ctr"/>
            <a:r>
              <a:rPr lang="it-IT" sz="2400" b="1" dirty="0">
                <a:solidFill>
                  <a:srgbClr val="002060"/>
                </a:solidFill>
              </a:rPr>
              <a:t>Il certificato medico online e la documentazione sanitaria.</a:t>
            </a:r>
          </a:p>
          <a:p>
            <a:pPr algn="ctr"/>
            <a:endParaRPr lang="it-IT" sz="1600" b="1" dirty="0">
              <a:solidFill>
                <a:srgbClr val="002060"/>
              </a:solidFill>
            </a:endParaRPr>
          </a:p>
          <a:p>
            <a:pPr algn="ctr"/>
            <a:endParaRPr lang="it-IT" sz="1600" b="1" dirty="0">
              <a:solidFill>
                <a:srgbClr val="002060"/>
              </a:solidFill>
            </a:endParaRPr>
          </a:p>
          <a:p>
            <a:pPr algn="ctr"/>
            <a:endParaRPr lang="it-IT" sz="1600" b="1" dirty="0">
              <a:solidFill>
                <a:srgbClr val="002060"/>
              </a:solidFill>
            </a:endParaRPr>
          </a:p>
          <a:p>
            <a:pPr algn="ctr"/>
            <a:endParaRPr lang="it-IT" sz="1600" b="1" dirty="0">
              <a:solidFill>
                <a:srgbClr val="002060"/>
              </a:solidFill>
            </a:endParaRPr>
          </a:p>
          <a:p>
            <a:pPr algn="ctr"/>
            <a:endParaRPr lang="it-IT" sz="1600" b="1" dirty="0">
              <a:solidFill>
                <a:srgbClr val="002060"/>
              </a:solidFill>
            </a:endParaRPr>
          </a:p>
        </p:txBody>
      </p:sp>
    </p:spTree>
    <p:extLst>
      <p:ext uri="{BB962C8B-B14F-4D97-AF65-F5344CB8AC3E}">
        <p14:creationId xmlns:p14="http://schemas.microsoft.com/office/powerpoint/2010/main" val="26558814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827584" y="1329730"/>
            <a:ext cx="7488832" cy="3539430"/>
          </a:xfrm>
          <a:prstGeom prst="rect">
            <a:avLst/>
          </a:prstGeom>
          <a:noFill/>
          <a:ln>
            <a:no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it-IT"/>
            </a:defPPr>
            <a:lvl1pPr algn="ctr">
              <a:defRPr b="1">
                <a:solidFill>
                  <a:srgbClr val="002060"/>
                </a:solidFill>
              </a:defRPr>
            </a:lvl1pPr>
          </a:lstStyle>
          <a:p>
            <a:endParaRPr lang="it-IT" sz="3200" dirty="0"/>
          </a:p>
          <a:p>
            <a:endParaRPr lang="it-IT" sz="3200" dirty="0"/>
          </a:p>
          <a:p>
            <a:r>
              <a:rPr lang="it-IT" sz="3200" dirty="0"/>
              <a:t>Le opzioni</a:t>
            </a:r>
          </a:p>
          <a:p>
            <a:r>
              <a:rPr lang="it-IT" sz="3200" dirty="0"/>
              <a:t>sul certificato introduttivo</a:t>
            </a:r>
          </a:p>
          <a:p>
            <a:endParaRPr lang="it-IT" sz="3200" dirty="0"/>
          </a:p>
          <a:p>
            <a:endParaRPr lang="it-IT" sz="3200" dirty="0"/>
          </a:p>
          <a:p>
            <a:endParaRPr lang="it-IT" sz="3200" dirty="0"/>
          </a:p>
        </p:txBody>
      </p:sp>
    </p:spTree>
    <p:extLst>
      <p:ext uri="{BB962C8B-B14F-4D97-AF65-F5344CB8AC3E}">
        <p14:creationId xmlns:p14="http://schemas.microsoft.com/office/powerpoint/2010/main" val="1291857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2975" y="973038"/>
            <a:ext cx="7258050" cy="5048250"/>
          </a:xfrm>
          <a:prstGeom prst="rect">
            <a:avLst/>
          </a:prstGeom>
          <a:ln>
            <a:solidFill>
              <a:srgbClr val="002060"/>
            </a:solidFill>
          </a:ln>
          <a:effectLst>
            <a:outerShdw blurRad="50800" dist="38100" dir="2700000" algn="tl" rotWithShape="0">
              <a:prstClr val="black">
                <a:alpha val="40000"/>
              </a:prstClr>
            </a:outerShdw>
          </a:effectLst>
        </p:spPr>
      </p:pic>
      <p:sp>
        <p:nvSpPr>
          <p:cNvPr id="3" name="Rettangolo arrotondato 2"/>
          <p:cNvSpPr/>
          <p:nvPr/>
        </p:nvSpPr>
        <p:spPr>
          <a:xfrm>
            <a:off x="1187623" y="1556792"/>
            <a:ext cx="6768753" cy="50405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94626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a:extLst>
              <a:ext uri="{28A0092B-C50C-407E-A947-70E740481C1C}">
                <a14:useLocalDpi xmlns:a14="http://schemas.microsoft.com/office/drawing/2010/main" val="0"/>
              </a:ext>
            </a:extLst>
          </a:blip>
          <a:srcRect t="12191" b="78417"/>
          <a:stretch/>
        </p:blipFill>
        <p:spPr>
          <a:xfrm>
            <a:off x="942975" y="2127047"/>
            <a:ext cx="7258050" cy="474134"/>
          </a:xfrm>
          <a:prstGeom prst="rect">
            <a:avLst/>
          </a:prstGeom>
          <a:solidFill>
            <a:srgbClr val="FFFF00"/>
          </a:solidFill>
          <a:ln w="38100">
            <a:noFill/>
          </a:ln>
          <a:effectLst/>
        </p:spPr>
      </p:pic>
      <p:sp>
        <p:nvSpPr>
          <p:cNvPr id="3" name="CasellaDiTesto 2"/>
          <p:cNvSpPr txBox="1"/>
          <p:nvPr/>
        </p:nvSpPr>
        <p:spPr>
          <a:xfrm>
            <a:off x="942975" y="1200707"/>
            <a:ext cx="7258050" cy="461665"/>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pPr algn="ctr"/>
            <a:r>
              <a:rPr lang="it-IT" sz="2400" b="1" dirty="0">
                <a:solidFill>
                  <a:srgbClr val="002060"/>
                </a:solidFill>
              </a:rPr>
              <a:t>La richiesta di «accompagno»</a:t>
            </a:r>
            <a:endParaRPr lang="it-IT" sz="2400" dirty="0">
              <a:solidFill>
                <a:srgbClr val="002060"/>
              </a:solidFill>
            </a:endParaRPr>
          </a:p>
        </p:txBody>
      </p:sp>
      <p:sp>
        <p:nvSpPr>
          <p:cNvPr id="6" name="CasellaDiTesto 5"/>
          <p:cNvSpPr txBox="1"/>
          <p:nvPr/>
        </p:nvSpPr>
        <p:spPr>
          <a:xfrm>
            <a:off x="942975" y="3207167"/>
            <a:ext cx="7258050" cy="1661993"/>
          </a:xfrm>
          <a:prstGeom prst="rect">
            <a:avLst/>
          </a:prstGeom>
          <a:noFill/>
          <a:ln>
            <a:solidFill>
              <a:schemeClr val="tx1"/>
            </a:solidFill>
          </a:ln>
        </p:spPr>
        <p:txBody>
          <a:bodyPr wrap="square" rtlCol="0">
            <a:spAutoFit/>
          </a:bodyPr>
          <a:lstStyle/>
          <a:p>
            <a:pPr algn="just"/>
            <a:r>
              <a:rPr lang="it-IT" sz="1600" b="1" dirty="0"/>
              <a:t>Decreto Legislativo 30 maggio 1988, n. 173</a:t>
            </a:r>
          </a:p>
          <a:p>
            <a:pPr algn="just"/>
            <a:r>
              <a:rPr lang="it-IT" sz="1400" i="1" dirty="0"/>
              <a:t>Art. 3 - Norme per il riconoscimento della invalidità civile</a:t>
            </a:r>
          </a:p>
          <a:p>
            <a:pPr algn="just"/>
            <a:r>
              <a:rPr lang="it-IT" sz="1400" dirty="0"/>
              <a:t>…</a:t>
            </a:r>
          </a:p>
          <a:p>
            <a:pPr algn="just"/>
            <a:r>
              <a:rPr lang="it-IT" sz="1400" dirty="0"/>
              <a:t>La certificazione medica da allegare alla domanda presentata ai sensi della legge 11 febbraio 1980, n. 18, e successive modificazioni, dovrà contenere la dicitura: "Persona impossibilitata a deambulare senza l'aiuto di un accompagnatore" oppure "Persona che necessita di assistenza continua non essendo in grado di compiere gli atti quotidiani della vita".</a:t>
            </a:r>
          </a:p>
        </p:txBody>
      </p:sp>
      <p:sp>
        <p:nvSpPr>
          <p:cNvPr id="5" name="Rettangolo arrotondato 4"/>
          <p:cNvSpPr/>
          <p:nvPr/>
        </p:nvSpPr>
        <p:spPr>
          <a:xfrm>
            <a:off x="942975" y="2093947"/>
            <a:ext cx="7258050" cy="54033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84601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2975" y="973038"/>
            <a:ext cx="7258050" cy="5048250"/>
          </a:xfrm>
          <a:prstGeom prst="rect">
            <a:avLst/>
          </a:prstGeom>
          <a:ln>
            <a:solidFill>
              <a:srgbClr val="002060"/>
            </a:solidFill>
          </a:ln>
          <a:effectLst>
            <a:outerShdw blurRad="50800" dist="38100" dir="2700000" algn="tl" rotWithShape="0">
              <a:prstClr val="black">
                <a:alpha val="40000"/>
              </a:prstClr>
            </a:outerShdw>
          </a:effectLst>
        </p:spPr>
      </p:pic>
      <p:sp>
        <p:nvSpPr>
          <p:cNvPr id="3" name="Rettangolo arrotondato 2"/>
          <p:cNvSpPr/>
          <p:nvPr/>
        </p:nvSpPr>
        <p:spPr>
          <a:xfrm>
            <a:off x="1187623" y="1988840"/>
            <a:ext cx="2592289" cy="288032"/>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42439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a:extLst>
              <a:ext uri="{28A0092B-C50C-407E-A947-70E740481C1C}">
                <a14:useLocalDpi xmlns:a14="http://schemas.microsoft.com/office/drawing/2010/main" val="0"/>
              </a:ext>
            </a:extLst>
          </a:blip>
          <a:srcRect t="20241" b="73721"/>
          <a:stretch/>
        </p:blipFill>
        <p:spPr>
          <a:xfrm>
            <a:off x="942975" y="1642532"/>
            <a:ext cx="7258050" cy="304801"/>
          </a:xfrm>
          <a:prstGeom prst="rect">
            <a:avLst/>
          </a:prstGeom>
          <a:solidFill>
            <a:srgbClr val="FFFF00"/>
          </a:solidFill>
          <a:ln w="38100">
            <a:noFill/>
          </a:ln>
          <a:effectLst/>
        </p:spPr>
      </p:pic>
      <p:sp>
        <p:nvSpPr>
          <p:cNvPr id="3" name="CasellaDiTesto 2"/>
          <p:cNvSpPr txBox="1"/>
          <p:nvPr/>
        </p:nvSpPr>
        <p:spPr>
          <a:xfrm>
            <a:off x="942975" y="774468"/>
            <a:ext cx="7258050" cy="461665"/>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pPr algn="ctr"/>
            <a:r>
              <a:rPr lang="it-IT" sz="2400" b="1" dirty="0">
                <a:solidFill>
                  <a:srgbClr val="002060"/>
                </a:solidFill>
              </a:rPr>
              <a:t>La malattia neoplastica in atto</a:t>
            </a:r>
            <a:endParaRPr lang="it-IT" sz="2400" dirty="0">
              <a:solidFill>
                <a:srgbClr val="002060"/>
              </a:solidFill>
            </a:endParaRPr>
          </a:p>
        </p:txBody>
      </p:sp>
      <p:sp>
        <p:nvSpPr>
          <p:cNvPr id="5" name="CasellaDiTesto 4"/>
          <p:cNvSpPr txBox="1"/>
          <p:nvPr/>
        </p:nvSpPr>
        <p:spPr>
          <a:xfrm>
            <a:off x="942975" y="2276872"/>
            <a:ext cx="7258049" cy="1477328"/>
          </a:xfrm>
          <a:prstGeom prst="rect">
            <a:avLst/>
          </a:prstGeom>
          <a:noFill/>
          <a:ln>
            <a:solidFill>
              <a:srgbClr val="002060"/>
            </a:solidFill>
          </a:ln>
        </p:spPr>
        <p:txBody>
          <a:bodyPr wrap="square" rtlCol="0">
            <a:spAutoFit/>
          </a:bodyPr>
          <a:lstStyle/>
          <a:p>
            <a:pPr algn="just"/>
            <a:r>
              <a:rPr lang="it-IT" sz="1600" b="1" dirty="0"/>
              <a:t>Legge 9 marzo 2006, n. 80</a:t>
            </a:r>
          </a:p>
          <a:p>
            <a:pPr algn="just"/>
            <a:r>
              <a:rPr lang="it-IT" sz="1600" dirty="0"/>
              <a:t>…</a:t>
            </a:r>
          </a:p>
          <a:p>
            <a:pPr algn="just"/>
            <a:r>
              <a:rPr lang="it-IT" sz="1400" dirty="0"/>
              <a:t>3-</a:t>
            </a:r>
            <a:r>
              <a:rPr lang="it-IT" sz="1400" i="1" dirty="0"/>
              <a:t>bis</a:t>
            </a:r>
          </a:p>
          <a:p>
            <a:pPr algn="just"/>
            <a:r>
              <a:rPr lang="it-IT" sz="1400" dirty="0"/>
              <a:t>L'accertamento dell'invalidità civile ovvero dell'</a:t>
            </a:r>
            <a:r>
              <a:rPr lang="it-IT" sz="1400" i="1" dirty="0"/>
              <a:t>handicap</a:t>
            </a:r>
            <a:r>
              <a:rPr lang="it-IT" sz="1400" dirty="0"/>
              <a:t>, riguardante soggetti con patologie oncologiche, è effettuato… </a:t>
            </a:r>
            <a:r>
              <a:rPr lang="it-IT" sz="1400" u="sng" dirty="0">
                <a:solidFill>
                  <a:srgbClr val="002060"/>
                </a:solidFill>
              </a:rPr>
              <a:t>entro quindici giorni dalla domanda dell'interessato</a:t>
            </a:r>
            <a:r>
              <a:rPr lang="it-IT" sz="1400" dirty="0"/>
              <a:t>.</a:t>
            </a:r>
            <a:endParaRPr lang="it-IT" sz="1400" b="1" dirty="0"/>
          </a:p>
          <a:p>
            <a:pPr algn="just"/>
            <a:endParaRPr lang="it-IT" sz="1600" i="1" dirty="0"/>
          </a:p>
        </p:txBody>
      </p:sp>
      <p:sp>
        <p:nvSpPr>
          <p:cNvPr id="6" name="CasellaDiTesto 5"/>
          <p:cNvSpPr txBox="1"/>
          <p:nvPr/>
        </p:nvSpPr>
        <p:spPr>
          <a:xfrm>
            <a:off x="942975" y="3933056"/>
            <a:ext cx="7258050" cy="830997"/>
          </a:xfrm>
          <a:prstGeom prst="rect">
            <a:avLst/>
          </a:prstGeom>
          <a:noFill/>
          <a:ln>
            <a:solidFill>
              <a:srgbClr val="002060"/>
            </a:solidFill>
          </a:ln>
        </p:spPr>
        <p:txBody>
          <a:bodyPr wrap="square" rtlCol="0">
            <a:spAutoFit/>
          </a:bodyPr>
          <a:lstStyle/>
          <a:p>
            <a:pPr algn="just"/>
            <a:r>
              <a:rPr lang="it-IT" sz="1600" dirty="0"/>
              <a:t>Lo spirito della norma è quello di assicurare al malato neoplastico la possibilità di accedere ai benefici previsti in tema di invalidità civile e legge 104/92 in tempi rapidi.</a:t>
            </a:r>
          </a:p>
          <a:p>
            <a:pPr algn="just"/>
            <a:r>
              <a:rPr lang="it-IT" sz="1600" dirty="0"/>
              <a:t>La malattia neoplastica deve quindi essere «in atto», non pregressa.</a:t>
            </a:r>
          </a:p>
        </p:txBody>
      </p:sp>
      <p:sp>
        <p:nvSpPr>
          <p:cNvPr id="7" name="Rettangolo arrotondato 6"/>
          <p:cNvSpPr/>
          <p:nvPr/>
        </p:nvSpPr>
        <p:spPr>
          <a:xfrm>
            <a:off x="1259632" y="1624772"/>
            <a:ext cx="2592289" cy="288032"/>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991217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2975" y="973038"/>
            <a:ext cx="7258050" cy="5048250"/>
          </a:xfrm>
          <a:prstGeom prst="rect">
            <a:avLst/>
          </a:prstGeom>
          <a:ln>
            <a:solidFill>
              <a:srgbClr val="002060"/>
            </a:solidFill>
          </a:ln>
          <a:effectLst>
            <a:outerShdw blurRad="50800" dist="38100" dir="2700000" algn="tl" rotWithShape="0">
              <a:prstClr val="black">
                <a:alpha val="40000"/>
              </a:prstClr>
            </a:outerShdw>
          </a:effectLst>
        </p:spPr>
      </p:pic>
      <p:sp>
        <p:nvSpPr>
          <p:cNvPr id="3" name="Rettangolo arrotondato 2"/>
          <p:cNvSpPr/>
          <p:nvPr/>
        </p:nvSpPr>
        <p:spPr>
          <a:xfrm>
            <a:off x="1187623" y="2204864"/>
            <a:ext cx="4680521" cy="288032"/>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716163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a:extLst>
              <a:ext uri="{28A0092B-C50C-407E-A947-70E740481C1C}">
                <a14:useLocalDpi xmlns:a14="http://schemas.microsoft.com/office/drawing/2010/main" val="0"/>
              </a:ext>
            </a:extLst>
          </a:blip>
          <a:srcRect t="24435" b="70366"/>
          <a:stretch/>
        </p:blipFill>
        <p:spPr>
          <a:xfrm>
            <a:off x="942975" y="1940640"/>
            <a:ext cx="7258050" cy="262467"/>
          </a:xfrm>
          <a:prstGeom prst="rect">
            <a:avLst/>
          </a:prstGeom>
          <a:solidFill>
            <a:srgbClr val="FFFF00"/>
          </a:solidFill>
          <a:ln w="38100">
            <a:noFill/>
          </a:ln>
          <a:effectLst/>
        </p:spPr>
      </p:pic>
      <p:sp>
        <p:nvSpPr>
          <p:cNvPr id="3" name="CasellaDiTesto 2"/>
          <p:cNvSpPr txBox="1"/>
          <p:nvPr/>
        </p:nvSpPr>
        <p:spPr>
          <a:xfrm>
            <a:off x="942975" y="1158316"/>
            <a:ext cx="7258050" cy="461665"/>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pPr algn="ctr"/>
            <a:r>
              <a:rPr lang="it-IT" sz="2400" b="1" dirty="0">
                <a:solidFill>
                  <a:srgbClr val="002060"/>
                </a:solidFill>
              </a:rPr>
              <a:t>Patologia in situazione di gravità</a:t>
            </a:r>
            <a:endParaRPr lang="it-IT" sz="2400" dirty="0">
              <a:solidFill>
                <a:srgbClr val="002060"/>
              </a:solidFill>
            </a:endParaRPr>
          </a:p>
        </p:txBody>
      </p:sp>
      <p:sp>
        <p:nvSpPr>
          <p:cNvPr id="4" name="CasellaDiTesto 3"/>
          <p:cNvSpPr txBox="1"/>
          <p:nvPr/>
        </p:nvSpPr>
        <p:spPr>
          <a:xfrm>
            <a:off x="899302" y="2540511"/>
            <a:ext cx="7344816" cy="2400657"/>
          </a:xfrm>
          <a:prstGeom prst="rect">
            <a:avLst/>
          </a:prstGeom>
          <a:noFill/>
          <a:ln>
            <a:solidFill>
              <a:srgbClr val="002060"/>
            </a:solidFill>
          </a:ln>
          <a:effectLst/>
        </p:spPr>
        <p:txBody>
          <a:bodyPr wrap="square" rtlCol="0">
            <a:spAutoFit/>
          </a:bodyPr>
          <a:lstStyle/>
          <a:p>
            <a:r>
              <a:rPr lang="it-IT" sz="1600" b="1" dirty="0"/>
              <a:t>Decreto ministeriale - Ministero dell'economia e delle finanze, 2 agosto 2007</a:t>
            </a:r>
            <a:br>
              <a:rPr lang="it-IT" sz="1600" dirty="0"/>
            </a:br>
            <a:r>
              <a:rPr lang="it-IT" sz="1600" i="1" dirty="0"/>
              <a:t>"Individuazione delle patologie rispetto alle quali sono escluse visite di controllo sulla permanenza dello stato invalidante.«</a:t>
            </a:r>
          </a:p>
          <a:p>
            <a:endParaRPr lang="it-IT" sz="1600" i="1" dirty="0"/>
          </a:p>
          <a:p>
            <a:r>
              <a:rPr lang="it-IT" sz="1400" b="1" dirty="0"/>
              <a:t>Art. 1. - </a:t>
            </a:r>
            <a:r>
              <a:rPr lang="it-IT" sz="1400" dirty="0"/>
              <a:t>1. In attuazione dell'art. 6, comma 3, della legge 9 marzo 2006, n. 80, di conversione in legge, con modificazioni, del decreto-legge 10 gennaio 2006, n. 4, è approvato </a:t>
            </a:r>
            <a:r>
              <a:rPr lang="it-IT" sz="1400" b="1" dirty="0">
                <a:solidFill>
                  <a:srgbClr val="002060"/>
                </a:solidFill>
              </a:rPr>
              <a:t>l'elenco delle patologie </a:t>
            </a:r>
            <a:r>
              <a:rPr lang="it-IT" sz="1400" dirty="0"/>
              <a:t>rispetto alle quali sono escluse visite di controllo sulla permanenza dello stato invalidante e indicazione della relativa documentazione sanitaria, che costituisce parte integrante del presente decreto.</a:t>
            </a:r>
          </a:p>
          <a:p>
            <a:endParaRPr lang="it-IT" sz="1600" dirty="0"/>
          </a:p>
        </p:txBody>
      </p:sp>
      <p:sp>
        <p:nvSpPr>
          <p:cNvPr id="5" name="Rettangolo arrotondato 4"/>
          <p:cNvSpPr/>
          <p:nvPr/>
        </p:nvSpPr>
        <p:spPr>
          <a:xfrm>
            <a:off x="1202986" y="1927237"/>
            <a:ext cx="4680521" cy="288032"/>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362166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43218" y="116632"/>
            <a:ext cx="8856984" cy="553998"/>
          </a:xfrm>
          <a:prstGeom prst="rect">
            <a:avLst/>
          </a:prstGeom>
          <a:solidFill>
            <a:srgbClr val="002060"/>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it-IT" b="1" dirty="0">
                <a:solidFill>
                  <a:schemeClr val="bg1"/>
                </a:solidFill>
              </a:rPr>
              <a:t>L’accertamento della disabilità</a:t>
            </a:r>
            <a:endParaRPr lang="it-IT" dirty="0">
              <a:solidFill>
                <a:schemeClr val="bg1"/>
              </a:solidFill>
            </a:endParaRPr>
          </a:p>
          <a:p>
            <a:pPr algn="ctr"/>
            <a:r>
              <a:rPr lang="it-IT" sz="1200" i="1" dirty="0">
                <a:solidFill>
                  <a:schemeClr val="bg1"/>
                </a:solidFill>
              </a:rPr>
              <a:t>«Il certificato medico»</a:t>
            </a:r>
            <a:endParaRPr lang="it-IT" sz="1200" dirty="0">
              <a:solidFill>
                <a:schemeClr val="bg1"/>
              </a:solidFill>
            </a:endParaRPr>
          </a:p>
        </p:txBody>
      </p:sp>
      <p:sp>
        <p:nvSpPr>
          <p:cNvPr id="6" name="CasellaDiTesto 5"/>
          <p:cNvSpPr txBox="1"/>
          <p:nvPr/>
        </p:nvSpPr>
        <p:spPr>
          <a:xfrm>
            <a:off x="827584" y="1412776"/>
            <a:ext cx="7344816" cy="4616648"/>
          </a:xfrm>
          <a:prstGeom prst="rect">
            <a:avLst/>
          </a:prstGeom>
          <a:noFill/>
          <a:ln>
            <a:solidFill>
              <a:srgbClr val="002060"/>
            </a:solidFill>
          </a:ln>
          <a:effectLst/>
        </p:spPr>
        <p:txBody>
          <a:bodyPr wrap="square" rtlCol="0">
            <a:spAutoFit/>
          </a:bodyPr>
          <a:lstStyle/>
          <a:p>
            <a:r>
              <a:rPr lang="it-IT" sz="1400" b="1" dirty="0"/>
              <a:t>1) Insufficienza cardiaca in IV classe NHYA refrattaria a terapia.</a:t>
            </a:r>
            <a:br>
              <a:rPr lang="it-IT" sz="1400" dirty="0"/>
            </a:br>
            <a:r>
              <a:rPr lang="it-IT" sz="1400" dirty="0"/>
              <a:t>Diagnosi della specifica condizione patologica causa di grave compromissione dell'autonomia personale.</a:t>
            </a:r>
            <a:br>
              <a:rPr lang="it-IT" sz="1400" dirty="0"/>
            </a:br>
            <a:r>
              <a:rPr lang="it-IT" sz="1400" dirty="0"/>
              <a:t>Valutazione NHYA sulla base degli accertamenti effettuati e risposta ai presidi terapeutici.</a:t>
            </a:r>
          </a:p>
          <a:p>
            <a:r>
              <a:rPr lang="it-IT" sz="1400" b="1" dirty="0"/>
              <a:t>2) Insufficienza respiratoria in trattamento continuo di ossigenoterapia o ventilazione meccanica.</a:t>
            </a:r>
            <a:br>
              <a:rPr lang="it-IT" sz="1400" dirty="0"/>
            </a:br>
            <a:r>
              <a:rPr lang="it-IT" sz="1400" dirty="0"/>
              <a:t>Diagnosi della specifica condizione patologica causa di grave compromissione dell'autonomia personale.</a:t>
            </a:r>
            <a:br>
              <a:rPr lang="it-IT" sz="1400" dirty="0"/>
            </a:br>
            <a:r>
              <a:rPr lang="it-IT" sz="1400" dirty="0"/>
              <a:t>Valutazione prognostica.</a:t>
            </a:r>
            <a:br>
              <a:rPr lang="it-IT" sz="1400" dirty="0"/>
            </a:br>
            <a:r>
              <a:rPr lang="it-IT" sz="1400" dirty="0"/>
              <a:t>Valutazione della funzionalità respiratoria sulla base degli accertamenti eseguiti.</a:t>
            </a:r>
            <a:br>
              <a:rPr lang="it-IT" sz="1400" dirty="0"/>
            </a:br>
            <a:r>
              <a:rPr lang="it-IT" sz="1400" dirty="0"/>
              <a:t>Indicazione di trattamento con ossigenoterapia o ventilazione meccanica in corso.</a:t>
            </a:r>
          </a:p>
          <a:p>
            <a:r>
              <a:rPr lang="it-IT" sz="1400" b="1" dirty="0"/>
              <a:t>3) Perdita della funzione </a:t>
            </a:r>
            <a:r>
              <a:rPr lang="it-IT" sz="1400" b="1" dirty="0" err="1"/>
              <a:t>emuntoria</a:t>
            </a:r>
            <a:r>
              <a:rPr lang="it-IT" sz="1400" b="1" dirty="0"/>
              <a:t> del rene, in trattamento dialitico, non trapiantabile.</a:t>
            </a:r>
            <a:br>
              <a:rPr lang="it-IT" sz="1400" dirty="0"/>
            </a:br>
            <a:r>
              <a:rPr lang="it-IT" sz="1400" dirty="0"/>
              <a:t>Diagnosi della specifica condizione patologica causa di grave compromissione dell'autonomia personale.</a:t>
            </a:r>
            <a:br>
              <a:rPr lang="it-IT" sz="1400" dirty="0"/>
            </a:br>
            <a:r>
              <a:rPr lang="it-IT" sz="1400" dirty="0"/>
              <a:t>Valutazione prognostica.</a:t>
            </a:r>
            <a:br>
              <a:rPr lang="it-IT" sz="1400" dirty="0"/>
            </a:br>
            <a:r>
              <a:rPr lang="it-IT" sz="1400" dirty="0"/>
              <a:t>Indicazione di trattamento dialitico in corso.</a:t>
            </a:r>
          </a:p>
          <a:p>
            <a:r>
              <a:rPr lang="it-IT" sz="1400" b="1" dirty="0"/>
              <a:t>4) Perdita anatomica o funzionale bilaterale degli arti superiori e/o degli arti inferiori, ivi comprese le menomazioni da sindrome da </a:t>
            </a:r>
            <a:r>
              <a:rPr lang="it-IT" sz="1400" b="1" dirty="0" err="1"/>
              <a:t>talidomide</a:t>
            </a:r>
            <a:r>
              <a:rPr lang="it-IT" sz="1400" b="1" dirty="0"/>
              <a:t>.</a:t>
            </a:r>
            <a:br>
              <a:rPr lang="it-IT" sz="1400" dirty="0"/>
            </a:br>
            <a:r>
              <a:rPr lang="it-IT" sz="1400" dirty="0"/>
              <a:t>Diagnosi della specifica condizione patologica causa di grave compromissione dell'autonomia personale.</a:t>
            </a:r>
            <a:br>
              <a:rPr lang="it-IT" sz="1400" dirty="0"/>
            </a:br>
            <a:r>
              <a:rPr lang="it-IT" sz="1400" dirty="0"/>
              <a:t>Valutazione funzionale della menomazione con descrizione della concreta possibilità o impossibilità motivata di utilizzo di protesi, ortesi e/o ausili.</a:t>
            </a:r>
          </a:p>
        </p:txBody>
      </p:sp>
      <p:sp>
        <p:nvSpPr>
          <p:cNvPr id="5" name="CasellaDiTesto 4"/>
          <p:cNvSpPr txBox="1"/>
          <p:nvPr/>
        </p:nvSpPr>
        <p:spPr>
          <a:xfrm>
            <a:off x="827584" y="836712"/>
            <a:ext cx="7344816" cy="369332"/>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defPPr>
              <a:defRPr lang="it-IT"/>
            </a:defPPr>
            <a:lvl1pPr algn="ctr">
              <a:defRPr b="1">
                <a:solidFill>
                  <a:srgbClr val="002060"/>
                </a:solidFill>
              </a:defRPr>
            </a:lvl1pPr>
          </a:lstStyle>
          <a:p>
            <a:r>
              <a:rPr lang="it-IT" dirty="0"/>
              <a:t>Patologia in situazione di gravità</a:t>
            </a:r>
          </a:p>
        </p:txBody>
      </p:sp>
    </p:spTree>
    <p:extLst>
      <p:ext uri="{BB962C8B-B14F-4D97-AF65-F5344CB8AC3E}">
        <p14:creationId xmlns:p14="http://schemas.microsoft.com/office/powerpoint/2010/main" val="1038729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43218" y="116632"/>
            <a:ext cx="8856984" cy="553998"/>
          </a:xfrm>
          <a:prstGeom prst="rect">
            <a:avLst/>
          </a:prstGeom>
          <a:solidFill>
            <a:srgbClr val="002060"/>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it-IT" b="1" dirty="0">
                <a:solidFill>
                  <a:schemeClr val="bg1"/>
                </a:solidFill>
              </a:rPr>
              <a:t>L’accertamento della disabilità</a:t>
            </a:r>
            <a:endParaRPr lang="it-IT" dirty="0">
              <a:solidFill>
                <a:schemeClr val="bg1"/>
              </a:solidFill>
            </a:endParaRPr>
          </a:p>
          <a:p>
            <a:pPr algn="ctr"/>
            <a:r>
              <a:rPr lang="it-IT" sz="1200" i="1" dirty="0">
                <a:solidFill>
                  <a:schemeClr val="bg1"/>
                </a:solidFill>
              </a:rPr>
              <a:t>«Il certificato medico»</a:t>
            </a:r>
            <a:endParaRPr lang="it-IT" sz="1200" dirty="0">
              <a:solidFill>
                <a:schemeClr val="bg1"/>
              </a:solidFill>
            </a:endParaRPr>
          </a:p>
        </p:txBody>
      </p:sp>
      <p:sp>
        <p:nvSpPr>
          <p:cNvPr id="6" name="CasellaDiTesto 5"/>
          <p:cNvSpPr txBox="1"/>
          <p:nvPr/>
        </p:nvSpPr>
        <p:spPr>
          <a:xfrm>
            <a:off x="827584" y="1412776"/>
            <a:ext cx="7344816" cy="3539430"/>
          </a:xfrm>
          <a:prstGeom prst="rect">
            <a:avLst/>
          </a:prstGeom>
          <a:noFill/>
          <a:ln>
            <a:solidFill>
              <a:srgbClr val="002060"/>
            </a:solidFill>
          </a:ln>
          <a:effectLst/>
        </p:spPr>
        <p:txBody>
          <a:bodyPr wrap="square" rtlCol="0">
            <a:spAutoFit/>
          </a:bodyPr>
          <a:lstStyle/>
          <a:p>
            <a:r>
              <a:rPr lang="it-IT" sz="1400" b="1" dirty="0"/>
              <a:t>5) Menomazioni dell'apparato </a:t>
            </a:r>
            <a:r>
              <a:rPr lang="it-IT" sz="1400" b="1" dirty="0" err="1"/>
              <a:t>osteo</a:t>
            </a:r>
            <a:r>
              <a:rPr lang="it-IT" sz="1400" b="1" dirty="0"/>
              <a:t>-articolare, non emendabili, con perdita o gravi limitazioni funzionali analoghe a quelle delle voci 2 e/o 4 e/o 8.</a:t>
            </a:r>
            <a:br>
              <a:rPr lang="it-IT" sz="1400" dirty="0"/>
            </a:br>
            <a:r>
              <a:rPr lang="it-IT" sz="1400" dirty="0"/>
              <a:t>Diagnosi della specifica condizione patologica causa di grave compromissione dell'autonomia personale.</a:t>
            </a:r>
            <a:br>
              <a:rPr lang="it-IT" sz="1400" dirty="0"/>
            </a:br>
            <a:r>
              <a:rPr lang="it-IT" sz="1400" dirty="0"/>
              <a:t>Valutazione funzionale, sulla base degli accertamenti effettuati come alle voci 2 e/o 4 e/o 8.</a:t>
            </a:r>
          </a:p>
          <a:p>
            <a:r>
              <a:rPr lang="it-IT" sz="1400" b="1" dirty="0"/>
              <a:t>6) Epatopatie con compromissione persistente del sistema nervoso centrale e/o periferico, non emendabile con terapia farmacologia e/o chirurgica.</a:t>
            </a:r>
            <a:br>
              <a:rPr lang="it-IT" sz="1400" dirty="0"/>
            </a:br>
            <a:r>
              <a:rPr lang="it-IT" sz="1400" dirty="0"/>
              <a:t>Diagnosi della specifica condizione patologica causa di grave compromissione dell'autonomia personale.</a:t>
            </a:r>
            <a:br>
              <a:rPr lang="it-IT" sz="1400" dirty="0"/>
            </a:br>
            <a:r>
              <a:rPr lang="it-IT" sz="1400" dirty="0"/>
              <a:t>Persistente compromissione neurologica.</a:t>
            </a:r>
            <a:br>
              <a:rPr lang="it-IT" sz="1400" dirty="0"/>
            </a:br>
            <a:r>
              <a:rPr lang="it-IT" sz="1400" dirty="0"/>
              <a:t>Referti di esami specialistici.</a:t>
            </a:r>
          </a:p>
          <a:p>
            <a:r>
              <a:rPr lang="it-IT" sz="1400" b="1" dirty="0"/>
              <a:t>7) Patologia oncologica con compromissione secondaria di organi o apparati.</a:t>
            </a:r>
            <a:br>
              <a:rPr lang="it-IT" sz="1400" dirty="0"/>
            </a:br>
            <a:r>
              <a:rPr lang="it-IT" sz="1400" dirty="0"/>
              <a:t>Diagnosi della specifica condizione patologica causa di grave compromissione dell'autonomia personale.</a:t>
            </a:r>
            <a:br>
              <a:rPr lang="it-IT" sz="1400" dirty="0"/>
            </a:br>
            <a:r>
              <a:rPr lang="it-IT" sz="1400" dirty="0" err="1"/>
              <a:t>Stadiazione</a:t>
            </a:r>
            <a:r>
              <a:rPr lang="it-IT" sz="1400" dirty="0"/>
              <a:t> internazionale della specifica patologia.</a:t>
            </a:r>
            <a:br>
              <a:rPr lang="it-IT" sz="1400" dirty="0"/>
            </a:br>
            <a:r>
              <a:rPr lang="it-IT" sz="1400" dirty="0"/>
              <a:t>Compromissione funzionale secondaria di organi od apparati.</a:t>
            </a:r>
          </a:p>
        </p:txBody>
      </p:sp>
      <p:sp>
        <p:nvSpPr>
          <p:cNvPr id="5" name="CasellaDiTesto 4"/>
          <p:cNvSpPr txBox="1"/>
          <p:nvPr/>
        </p:nvSpPr>
        <p:spPr>
          <a:xfrm>
            <a:off x="830701" y="836712"/>
            <a:ext cx="7341699" cy="369332"/>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defPPr>
              <a:defRPr lang="it-IT"/>
            </a:defPPr>
            <a:lvl1pPr algn="ctr">
              <a:defRPr b="1">
                <a:solidFill>
                  <a:srgbClr val="002060"/>
                </a:solidFill>
              </a:defRPr>
            </a:lvl1pPr>
          </a:lstStyle>
          <a:p>
            <a:r>
              <a:rPr lang="it-IT" dirty="0"/>
              <a:t>Patologia in situazione di gravità</a:t>
            </a:r>
          </a:p>
        </p:txBody>
      </p:sp>
    </p:spTree>
    <p:extLst>
      <p:ext uri="{BB962C8B-B14F-4D97-AF65-F5344CB8AC3E}">
        <p14:creationId xmlns:p14="http://schemas.microsoft.com/office/powerpoint/2010/main" val="14277155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43218" y="116632"/>
            <a:ext cx="8856984" cy="553998"/>
          </a:xfrm>
          <a:prstGeom prst="rect">
            <a:avLst/>
          </a:prstGeom>
          <a:solidFill>
            <a:srgbClr val="002060"/>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it-IT" b="1" dirty="0">
                <a:solidFill>
                  <a:schemeClr val="bg1"/>
                </a:solidFill>
              </a:rPr>
              <a:t>L’accertamento della disabilità</a:t>
            </a:r>
            <a:endParaRPr lang="it-IT" dirty="0">
              <a:solidFill>
                <a:schemeClr val="bg1"/>
              </a:solidFill>
            </a:endParaRPr>
          </a:p>
          <a:p>
            <a:pPr algn="ctr"/>
            <a:r>
              <a:rPr lang="it-IT" sz="1200" i="1" dirty="0">
                <a:solidFill>
                  <a:schemeClr val="bg1"/>
                </a:solidFill>
              </a:rPr>
              <a:t>«Il certificato medico»</a:t>
            </a:r>
            <a:endParaRPr lang="it-IT" sz="1200" dirty="0">
              <a:solidFill>
                <a:schemeClr val="bg1"/>
              </a:solidFill>
            </a:endParaRPr>
          </a:p>
        </p:txBody>
      </p:sp>
      <p:sp>
        <p:nvSpPr>
          <p:cNvPr id="6" name="CasellaDiTesto 5"/>
          <p:cNvSpPr txBox="1"/>
          <p:nvPr/>
        </p:nvSpPr>
        <p:spPr>
          <a:xfrm>
            <a:off x="827584" y="1412776"/>
            <a:ext cx="7344816" cy="5047536"/>
          </a:xfrm>
          <a:prstGeom prst="rect">
            <a:avLst/>
          </a:prstGeom>
          <a:noFill/>
          <a:ln>
            <a:solidFill>
              <a:srgbClr val="002060"/>
            </a:solidFill>
          </a:ln>
          <a:effectLst/>
        </p:spPr>
        <p:txBody>
          <a:bodyPr wrap="square" rtlCol="0">
            <a:spAutoFit/>
          </a:bodyPr>
          <a:lstStyle/>
          <a:p>
            <a:r>
              <a:rPr lang="it-IT" sz="1400" b="1" dirty="0"/>
              <a:t>8) Patologie e sindromi neurologiche di origine centrale o periferica, (come al punto 4). Atrofia muscolare progressiva; atassie; afasie; lesione bilaterale combinate dei nervi cranici con deficit della visione, deglutizione, fonazione o articolazione del linguaggio; stato comiziale con crisi plurisettimanali refrattarie al trattamento.</a:t>
            </a:r>
            <a:br>
              <a:rPr lang="it-IT" sz="1400" dirty="0"/>
            </a:br>
            <a:r>
              <a:rPr lang="it-IT" sz="1400" dirty="0"/>
              <a:t>Diagnosi della specifica condizione patologica causa di grave compromissione dell'autonomia personale.</a:t>
            </a:r>
            <a:br>
              <a:rPr lang="it-IT" sz="1400" dirty="0"/>
            </a:br>
            <a:r>
              <a:rPr lang="it-IT" sz="1400" dirty="0"/>
              <a:t>Valutazione prognostica.</a:t>
            </a:r>
            <a:br>
              <a:rPr lang="it-IT" sz="1400" dirty="0"/>
            </a:br>
            <a:r>
              <a:rPr lang="it-IT" sz="1400" dirty="0"/>
              <a:t>Valutazione funzionale: tono muscolare; forza muscolare; equilibrio e coordinazione; ampiezza e qualità del movimento; prassie, </a:t>
            </a:r>
            <a:r>
              <a:rPr lang="it-IT" sz="1400" dirty="0" err="1"/>
              <a:t>gnosie</a:t>
            </a:r>
            <a:r>
              <a:rPr lang="it-IT" sz="1400" dirty="0"/>
              <a:t>; funzioni dei nervi cranici e spinali; linguaggio; utilizzo di protesi, ortesi e/o ausili.</a:t>
            </a:r>
          </a:p>
          <a:p>
            <a:r>
              <a:rPr lang="it-IT" sz="1400" b="1" dirty="0"/>
              <a:t>9) Patologie cromosomiche e/o genetiche e/o congenite con compromissione d'organo e/o d'apparato che determinino una o più menomazioni contemplate nel presente elenco.</a:t>
            </a:r>
            <a:br>
              <a:rPr lang="it-IT" sz="1400" dirty="0"/>
            </a:br>
            <a:r>
              <a:rPr lang="it-IT" sz="1400" dirty="0"/>
              <a:t>Diagnosi della specifica condizione patologica causa di grave compromissione dell'autonomia personale.</a:t>
            </a:r>
            <a:br>
              <a:rPr lang="it-IT" sz="1400" dirty="0"/>
            </a:br>
            <a:r>
              <a:rPr lang="it-IT" sz="1400" dirty="0"/>
              <a:t>Valutazione prognostica</a:t>
            </a:r>
            <a:br>
              <a:rPr lang="it-IT" sz="1400" dirty="0"/>
            </a:br>
            <a:r>
              <a:rPr lang="it-IT" sz="1400" dirty="0"/>
              <a:t>Compromissione funzionale di organo e/o di apparato, sulla base degli accertamenti effettuati.</a:t>
            </a:r>
          </a:p>
          <a:p>
            <a:r>
              <a:rPr lang="it-IT" sz="1400" b="1" dirty="0"/>
              <a:t>10) Patologie mentali dell'età evolutiva e adulta con gravi deficit neuropsichici e della vita di relazione.</a:t>
            </a:r>
            <a:br>
              <a:rPr lang="it-IT" sz="1400" dirty="0"/>
            </a:br>
            <a:r>
              <a:rPr lang="it-IT" sz="1400" dirty="0"/>
              <a:t>Diagnosi della specifica condizione patologica causa di grave compromissione dell'autonomia personale.</a:t>
            </a:r>
            <a:br>
              <a:rPr lang="it-IT" sz="1400" dirty="0"/>
            </a:br>
            <a:r>
              <a:rPr lang="it-IT" sz="1400" dirty="0"/>
              <a:t>Valutazione prognostica.</a:t>
            </a:r>
            <a:br>
              <a:rPr lang="it-IT" sz="1400" dirty="0"/>
            </a:br>
            <a:r>
              <a:rPr lang="it-IT" sz="1400" dirty="0"/>
              <a:t>Valutazione e descrizione funzionale: funzioni intellettive; abilità cognitive; abilità e competenze affettive e relazionali; autonomia personale; abilità e competenze di adattamento sociale.</a:t>
            </a:r>
          </a:p>
        </p:txBody>
      </p:sp>
      <p:sp>
        <p:nvSpPr>
          <p:cNvPr id="5" name="CasellaDiTesto 4"/>
          <p:cNvSpPr txBox="1"/>
          <p:nvPr/>
        </p:nvSpPr>
        <p:spPr>
          <a:xfrm>
            <a:off x="827584" y="836712"/>
            <a:ext cx="7344816" cy="369332"/>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defPPr>
              <a:defRPr lang="it-IT"/>
            </a:defPPr>
            <a:lvl1pPr algn="ctr">
              <a:defRPr b="1">
                <a:solidFill>
                  <a:srgbClr val="002060"/>
                </a:solidFill>
              </a:defRPr>
            </a:lvl1pPr>
          </a:lstStyle>
          <a:p>
            <a:r>
              <a:rPr lang="it-IT" dirty="0"/>
              <a:t>Patologia in situazione di gravità</a:t>
            </a:r>
          </a:p>
        </p:txBody>
      </p:sp>
    </p:spTree>
    <p:extLst>
      <p:ext uri="{BB962C8B-B14F-4D97-AF65-F5344CB8AC3E}">
        <p14:creationId xmlns:p14="http://schemas.microsoft.com/office/powerpoint/2010/main" val="2539258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827584" y="1246108"/>
            <a:ext cx="7488832" cy="3046988"/>
          </a:xfrm>
          <a:prstGeom prst="rect">
            <a:avLst/>
          </a:prstGeom>
          <a:noFill/>
          <a:ln>
            <a:no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it-IT"/>
            </a:defPPr>
            <a:lvl1pPr algn="ctr">
              <a:defRPr b="1">
                <a:solidFill>
                  <a:srgbClr val="002060"/>
                </a:solidFill>
              </a:defRPr>
            </a:lvl1pPr>
          </a:lstStyle>
          <a:p>
            <a:endParaRPr lang="it-IT" sz="3200" dirty="0"/>
          </a:p>
          <a:p>
            <a:endParaRPr lang="it-IT" sz="3200" dirty="0"/>
          </a:p>
          <a:p>
            <a:r>
              <a:rPr lang="it-IT" sz="3200" dirty="0"/>
              <a:t>Il certificato medico online</a:t>
            </a:r>
          </a:p>
          <a:p>
            <a:endParaRPr lang="it-IT" sz="3200" dirty="0"/>
          </a:p>
          <a:p>
            <a:endParaRPr lang="it-IT" sz="3200" dirty="0"/>
          </a:p>
          <a:p>
            <a:endParaRPr lang="it-IT" sz="3200" dirty="0"/>
          </a:p>
        </p:txBody>
      </p:sp>
    </p:spTree>
    <p:extLst>
      <p:ext uri="{BB962C8B-B14F-4D97-AF65-F5344CB8AC3E}">
        <p14:creationId xmlns:p14="http://schemas.microsoft.com/office/powerpoint/2010/main" val="19546410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43218" y="116632"/>
            <a:ext cx="8856984" cy="553998"/>
          </a:xfrm>
          <a:prstGeom prst="rect">
            <a:avLst/>
          </a:prstGeom>
          <a:solidFill>
            <a:srgbClr val="002060"/>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it-IT" b="1" dirty="0">
                <a:solidFill>
                  <a:schemeClr val="bg1"/>
                </a:solidFill>
              </a:rPr>
              <a:t>L’accertamento della disabilità</a:t>
            </a:r>
            <a:endParaRPr lang="it-IT" dirty="0">
              <a:solidFill>
                <a:schemeClr val="bg1"/>
              </a:solidFill>
            </a:endParaRPr>
          </a:p>
          <a:p>
            <a:pPr algn="ctr"/>
            <a:r>
              <a:rPr lang="it-IT" sz="1200" i="1" dirty="0">
                <a:solidFill>
                  <a:schemeClr val="bg1"/>
                </a:solidFill>
              </a:rPr>
              <a:t>«Il certificato medico»</a:t>
            </a:r>
            <a:endParaRPr lang="it-IT" sz="1200" dirty="0">
              <a:solidFill>
                <a:schemeClr val="bg1"/>
              </a:solidFill>
            </a:endParaRPr>
          </a:p>
        </p:txBody>
      </p:sp>
      <p:sp>
        <p:nvSpPr>
          <p:cNvPr id="6" name="CasellaDiTesto 5"/>
          <p:cNvSpPr txBox="1"/>
          <p:nvPr/>
        </p:nvSpPr>
        <p:spPr>
          <a:xfrm>
            <a:off x="827584" y="1412776"/>
            <a:ext cx="7344816" cy="2246769"/>
          </a:xfrm>
          <a:prstGeom prst="rect">
            <a:avLst/>
          </a:prstGeom>
          <a:noFill/>
          <a:ln>
            <a:solidFill>
              <a:srgbClr val="002060"/>
            </a:solidFill>
          </a:ln>
          <a:effectLst/>
        </p:spPr>
        <p:txBody>
          <a:bodyPr wrap="square" rtlCol="0">
            <a:spAutoFit/>
          </a:bodyPr>
          <a:lstStyle/>
          <a:p>
            <a:r>
              <a:rPr lang="it-IT" sz="1400" b="1" dirty="0"/>
              <a:t>11) Deficit totale della visione.</a:t>
            </a:r>
            <a:br>
              <a:rPr lang="it-IT" sz="1400" dirty="0"/>
            </a:br>
            <a:r>
              <a:rPr lang="it-IT" sz="1400" dirty="0"/>
              <a:t>Diagnosi della specifica condizione patologica causa di cecità e conseguente grave compromissione dell'autonomia personale.</a:t>
            </a:r>
            <a:br>
              <a:rPr lang="it-IT" sz="1400" dirty="0"/>
            </a:br>
            <a:r>
              <a:rPr lang="it-IT" sz="1400" dirty="0"/>
              <a:t>Valutazione funzionale: visus naturale e corretto in OO (spento, </a:t>
            </a:r>
            <a:r>
              <a:rPr lang="it-IT" sz="1400" dirty="0" err="1"/>
              <a:t>motu</a:t>
            </a:r>
            <a:r>
              <a:rPr lang="it-IT" sz="1400" dirty="0"/>
              <a:t> </a:t>
            </a:r>
            <a:r>
              <a:rPr lang="it-IT" sz="1400" dirty="0" err="1"/>
              <a:t>manu</a:t>
            </a:r>
            <a:r>
              <a:rPr lang="it-IT" sz="1400" dirty="0"/>
              <a:t>, ombra luce); ERG e PEV destrutturati; campo visivo binoculare inferiore al 3%, indipendentemente dal residuo visivo in OO o diagnostica con </a:t>
            </a:r>
            <a:r>
              <a:rPr lang="it-IT" sz="1400" dirty="0" err="1"/>
              <a:t>neuroimmagini</a:t>
            </a:r>
            <a:r>
              <a:rPr lang="it-IT" sz="1400" dirty="0"/>
              <a:t>.</a:t>
            </a:r>
          </a:p>
          <a:p>
            <a:r>
              <a:rPr lang="it-IT" sz="1400" b="1" dirty="0"/>
              <a:t>12) Deficit totale dell'udito, congenito o insorto nella prima infanzia.</a:t>
            </a:r>
            <a:br>
              <a:rPr lang="it-IT" sz="1400" dirty="0"/>
            </a:br>
            <a:r>
              <a:rPr lang="it-IT" sz="1400" dirty="0"/>
              <a:t>Diagnosi della specifica condizione patologica causa di sordità </a:t>
            </a:r>
            <a:r>
              <a:rPr lang="it-IT" sz="1400" dirty="0" err="1"/>
              <a:t>prelinguale</a:t>
            </a:r>
            <a:r>
              <a:rPr lang="it-IT" sz="1400" dirty="0"/>
              <a:t> e conseguente grave compromissione dell'autonomia personale.</a:t>
            </a:r>
            <a:br>
              <a:rPr lang="it-IT" sz="1400" dirty="0"/>
            </a:br>
            <a:r>
              <a:rPr lang="it-IT" sz="1400" dirty="0"/>
              <a:t>Valutazione funzionale: esame audiometrico; </a:t>
            </a:r>
            <a:r>
              <a:rPr lang="it-IT" sz="1400" dirty="0" err="1"/>
              <a:t>impedenziometria</a:t>
            </a:r>
            <a:r>
              <a:rPr lang="it-IT" sz="1400" dirty="0"/>
              <a:t>; potenziali evocati uditivi.</a:t>
            </a:r>
          </a:p>
        </p:txBody>
      </p:sp>
      <p:sp>
        <p:nvSpPr>
          <p:cNvPr id="5" name="CasellaDiTesto 4"/>
          <p:cNvSpPr txBox="1"/>
          <p:nvPr/>
        </p:nvSpPr>
        <p:spPr>
          <a:xfrm>
            <a:off x="831032" y="836712"/>
            <a:ext cx="7341368" cy="369332"/>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defPPr>
              <a:defRPr lang="it-IT"/>
            </a:defPPr>
            <a:lvl1pPr algn="ctr">
              <a:defRPr b="1">
                <a:solidFill>
                  <a:srgbClr val="002060"/>
                </a:solidFill>
              </a:defRPr>
            </a:lvl1pPr>
          </a:lstStyle>
          <a:p>
            <a:r>
              <a:rPr lang="it-IT" dirty="0"/>
              <a:t>Patologia in situazione di gravità</a:t>
            </a:r>
          </a:p>
        </p:txBody>
      </p:sp>
    </p:spTree>
    <p:extLst>
      <p:ext uri="{BB962C8B-B14F-4D97-AF65-F5344CB8AC3E}">
        <p14:creationId xmlns:p14="http://schemas.microsoft.com/office/powerpoint/2010/main" val="29121776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2975" y="973038"/>
            <a:ext cx="7258050" cy="5048250"/>
          </a:xfrm>
          <a:prstGeom prst="rect">
            <a:avLst/>
          </a:prstGeom>
          <a:ln>
            <a:solidFill>
              <a:srgbClr val="002060"/>
            </a:solidFill>
          </a:ln>
          <a:effectLst>
            <a:outerShdw blurRad="50800" dist="38100" dir="2700000" algn="tl" rotWithShape="0">
              <a:prstClr val="black">
                <a:alpha val="40000"/>
              </a:prstClr>
            </a:outerShdw>
          </a:effectLst>
        </p:spPr>
      </p:pic>
      <p:sp>
        <p:nvSpPr>
          <p:cNvPr id="3" name="Rettangolo arrotondato 2"/>
          <p:cNvSpPr/>
          <p:nvPr/>
        </p:nvSpPr>
        <p:spPr>
          <a:xfrm>
            <a:off x="1187623" y="2420888"/>
            <a:ext cx="6336705" cy="50405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820745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2">
            <a:extLst>
              <a:ext uri="{28A0092B-C50C-407E-A947-70E740481C1C}">
                <a14:useLocalDpi xmlns:a14="http://schemas.microsoft.com/office/drawing/2010/main" val="0"/>
              </a:ext>
            </a:extLst>
          </a:blip>
          <a:srcRect t="29634" b="61477"/>
          <a:stretch/>
        </p:blipFill>
        <p:spPr>
          <a:xfrm>
            <a:off x="942975" y="2102658"/>
            <a:ext cx="7258050" cy="448733"/>
          </a:xfrm>
          <a:prstGeom prst="rect">
            <a:avLst/>
          </a:prstGeom>
          <a:ln>
            <a:noFill/>
          </a:ln>
          <a:effectLst/>
        </p:spPr>
      </p:pic>
      <p:sp>
        <p:nvSpPr>
          <p:cNvPr id="3" name="CasellaDiTesto 2"/>
          <p:cNvSpPr txBox="1"/>
          <p:nvPr/>
        </p:nvSpPr>
        <p:spPr>
          <a:xfrm>
            <a:off x="942975" y="1392342"/>
            <a:ext cx="7258050" cy="461665"/>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pPr algn="ctr"/>
            <a:r>
              <a:rPr lang="it-IT" sz="2400" b="1" dirty="0">
                <a:solidFill>
                  <a:srgbClr val="002060"/>
                </a:solidFill>
              </a:rPr>
              <a:t>La richiesta di visita domiciliare</a:t>
            </a:r>
            <a:endParaRPr lang="it-IT" sz="2400" dirty="0">
              <a:solidFill>
                <a:srgbClr val="002060"/>
              </a:solidFill>
            </a:endParaRPr>
          </a:p>
        </p:txBody>
      </p:sp>
      <p:sp>
        <p:nvSpPr>
          <p:cNvPr id="4" name="CasellaDiTesto 3"/>
          <p:cNvSpPr txBox="1"/>
          <p:nvPr/>
        </p:nvSpPr>
        <p:spPr>
          <a:xfrm>
            <a:off x="942975" y="2909262"/>
            <a:ext cx="7258050" cy="1815882"/>
          </a:xfrm>
          <a:prstGeom prst="rect">
            <a:avLst/>
          </a:prstGeom>
          <a:noFill/>
          <a:ln>
            <a:solidFill>
              <a:srgbClr val="002060"/>
            </a:solidFill>
          </a:ln>
        </p:spPr>
        <p:txBody>
          <a:bodyPr wrap="square" rtlCol="0">
            <a:spAutoFit/>
          </a:bodyPr>
          <a:lstStyle/>
          <a:p>
            <a:pPr algn="just"/>
            <a:r>
              <a:rPr lang="it-IT" sz="1600" dirty="0"/>
              <a:t>In caso di richiesta di visita domiciliare il certificato medico allegato alla istanza dovrà dichiarare </a:t>
            </a:r>
            <a:r>
              <a:rPr lang="it-IT" sz="1600" b="1" u="sng" dirty="0">
                <a:solidFill>
                  <a:srgbClr val="002060"/>
                </a:solidFill>
              </a:rPr>
              <a:t>l’assoluta intrasportabilità del richiedente</a:t>
            </a:r>
            <a:r>
              <a:rPr lang="it-IT" sz="1600" u="sng" dirty="0"/>
              <a:t>.</a:t>
            </a:r>
          </a:p>
          <a:p>
            <a:pPr algn="just"/>
            <a:r>
              <a:rPr lang="it-IT" sz="1600" dirty="0"/>
              <a:t>Il parametro dell’intrasportabilità, così come precisato dalle indicazioni ministeriali, deve essere riferito al complesso e alla gravità delle situazioni cliniche in atto, che rendono rischioso e pericoloso per il paziente o per gli altri lo spostamento dello stesso e non deve essere inteso come puro fatto fisico legato alla capacità di deambulare.</a:t>
            </a:r>
          </a:p>
        </p:txBody>
      </p:sp>
      <p:cxnSp>
        <p:nvCxnSpPr>
          <p:cNvPr id="7" name="Connettore 1 6"/>
          <p:cNvCxnSpPr/>
          <p:nvPr/>
        </p:nvCxnSpPr>
        <p:spPr>
          <a:xfrm>
            <a:off x="2602383" y="2289009"/>
            <a:ext cx="144016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ttangolo arrotondato 5"/>
          <p:cNvSpPr/>
          <p:nvPr/>
        </p:nvSpPr>
        <p:spPr>
          <a:xfrm>
            <a:off x="1219836" y="2036981"/>
            <a:ext cx="6336705" cy="50405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7122195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2975" y="973038"/>
            <a:ext cx="7258050" cy="5048250"/>
          </a:xfrm>
          <a:prstGeom prst="rect">
            <a:avLst/>
          </a:prstGeom>
          <a:ln>
            <a:solidFill>
              <a:srgbClr val="002060"/>
            </a:solidFill>
          </a:ln>
          <a:effectLst>
            <a:outerShdw blurRad="50800" dist="38100" dir="2700000" algn="tl" rotWithShape="0">
              <a:prstClr val="black">
                <a:alpha val="40000"/>
              </a:prstClr>
            </a:outerShdw>
          </a:effectLst>
        </p:spPr>
      </p:pic>
      <p:sp>
        <p:nvSpPr>
          <p:cNvPr id="3" name="Rettangolo arrotondato 2"/>
          <p:cNvSpPr/>
          <p:nvPr/>
        </p:nvSpPr>
        <p:spPr>
          <a:xfrm>
            <a:off x="942976" y="3212976"/>
            <a:ext cx="6869384" cy="936104"/>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492133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872567" y="1905294"/>
            <a:ext cx="3654576" cy="1200329"/>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just"/>
            <a:r>
              <a:rPr lang="it-IT" sz="1200" b="1" dirty="0">
                <a:solidFill>
                  <a:srgbClr val="002060"/>
                </a:solidFill>
              </a:rPr>
              <a:t>Legge 118/1971 </a:t>
            </a:r>
            <a:r>
              <a:rPr lang="it-IT" sz="1200" dirty="0"/>
              <a:t>- </a:t>
            </a:r>
            <a:r>
              <a:rPr lang="it-IT" sz="1200" i="1" dirty="0"/>
              <a:t>si considerano mutilati e invalidi civili i cittadini affetti da minorazione congenita e/o acquisita … che abbiano subito </a:t>
            </a:r>
            <a:r>
              <a:rPr lang="it-IT" sz="1200" b="1" i="1" dirty="0">
                <a:solidFill>
                  <a:srgbClr val="002060"/>
                </a:solidFill>
              </a:rPr>
              <a:t>una riduzione permanente della capacità lavorativa non inferiore a un terzo</a:t>
            </a:r>
            <a:r>
              <a:rPr lang="it-IT" sz="1200" i="1" dirty="0"/>
              <a:t>, o se minori di anni 18, che abbiano difficoltà persistenti a svolgere i compiti e le funzioni proprie dell'età.</a:t>
            </a:r>
          </a:p>
        </p:txBody>
      </p:sp>
      <p:grpSp>
        <p:nvGrpSpPr>
          <p:cNvPr id="12" name="Gruppo 11"/>
          <p:cNvGrpSpPr/>
          <p:nvPr/>
        </p:nvGrpSpPr>
        <p:grpSpPr>
          <a:xfrm>
            <a:off x="541375" y="2320792"/>
            <a:ext cx="297324" cy="369332"/>
            <a:chOff x="539552" y="260648"/>
            <a:chExt cx="297324" cy="369332"/>
          </a:xfrm>
        </p:grpSpPr>
        <p:sp>
          <p:nvSpPr>
            <p:cNvPr id="7" name="Ovale 6"/>
            <p:cNvSpPr/>
            <p:nvPr/>
          </p:nvSpPr>
          <p:spPr>
            <a:xfrm>
              <a:off x="539552" y="296652"/>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hlinkClick r:id="rId2" action="ppaction://hlinksldjump"/>
            </p:cNvPr>
            <p:cNvSpPr txBox="1"/>
            <p:nvPr/>
          </p:nvSpPr>
          <p:spPr>
            <a:xfrm>
              <a:off x="580202" y="260648"/>
              <a:ext cx="216024" cy="369332"/>
            </a:xfrm>
            <a:prstGeom prst="rect">
              <a:avLst/>
            </a:prstGeom>
            <a:noFill/>
          </p:spPr>
          <p:txBody>
            <a:bodyPr wrap="square" rtlCol="0">
              <a:spAutoFit/>
            </a:bodyPr>
            <a:lstStyle/>
            <a:p>
              <a:pPr algn="ctr"/>
              <a:r>
                <a:rPr lang="it-IT" b="1" dirty="0"/>
                <a:t>1</a:t>
              </a:r>
            </a:p>
          </p:txBody>
        </p:sp>
      </p:grpSp>
      <p:sp>
        <p:nvSpPr>
          <p:cNvPr id="4" name="CasellaDiTesto 3"/>
          <p:cNvSpPr txBox="1"/>
          <p:nvPr/>
        </p:nvSpPr>
        <p:spPr>
          <a:xfrm>
            <a:off x="872567" y="3493457"/>
            <a:ext cx="3654576" cy="1015663"/>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defPPr>
              <a:defRPr lang="it-IT"/>
            </a:defPPr>
            <a:lvl1pPr algn="just">
              <a:defRPr sz="1200"/>
            </a:lvl1pPr>
          </a:lstStyle>
          <a:p>
            <a:r>
              <a:rPr lang="it-IT" b="1" dirty="0">
                <a:solidFill>
                  <a:srgbClr val="002060"/>
                </a:solidFill>
              </a:rPr>
              <a:t>La legge 3 aprile 2001, n. 138</a:t>
            </a:r>
            <a:r>
              <a:rPr lang="it-IT" dirty="0"/>
              <a:t> fornisce i criteri per la classificazione dei deficit visivi. La competenza della </a:t>
            </a:r>
            <a:r>
              <a:rPr lang="it-IT" i="1" dirty="0"/>
              <a:t>commissione ciechi riguarda i </a:t>
            </a:r>
            <a:r>
              <a:rPr lang="it-IT" b="1" dirty="0">
                <a:solidFill>
                  <a:srgbClr val="002060"/>
                </a:solidFill>
              </a:rPr>
              <a:t>ciechi totali e parziali.</a:t>
            </a:r>
          </a:p>
          <a:p>
            <a:r>
              <a:rPr lang="it-IT" dirty="0"/>
              <a:t>(I parametri considerati sono il visus ed il residuo perimetrico residuo)</a:t>
            </a:r>
          </a:p>
        </p:txBody>
      </p:sp>
      <p:grpSp>
        <p:nvGrpSpPr>
          <p:cNvPr id="19" name="Gruppo 18"/>
          <p:cNvGrpSpPr/>
          <p:nvPr/>
        </p:nvGrpSpPr>
        <p:grpSpPr>
          <a:xfrm>
            <a:off x="541375" y="3631956"/>
            <a:ext cx="297324" cy="369332"/>
            <a:chOff x="8167157" y="252181"/>
            <a:chExt cx="297324" cy="369332"/>
          </a:xfrm>
        </p:grpSpPr>
        <p:sp>
          <p:nvSpPr>
            <p:cNvPr id="17" name="Ovale 16"/>
            <p:cNvSpPr/>
            <p:nvPr/>
          </p:nvSpPr>
          <p:spPr>
            <a:xfrm>
              <a:off x="8167157" y="288185"/>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CasellaDiTesto 17">
              <a:hlinkClick r:id="rId3" action="ppaction://hlinksldjump"/>
            </p:cNvPr>
            <p:cNvSpPr txBox="1"/>
            <p:nvPr/>
          </p:nvSpPr>
          <p:spPr>
            <a:xfrm>
              <a:off x="8207807" y="252181"/>
              <a:ext cx="216024" cy="369332"/>
            </a:xfrm>
            <a:prstGeom prst="rect">
              <a:avLst/>
            </a:prstGeom>
            <a:noFill/>
          </p:spPr>
          <p:txBody>
            <a:bodyPr wrap="square" rtlCol="0">
              <a:spAutoFit/>
            </a:bodyPr>
            <a:lstStyle/>
            <a:p>
              <a:pPr algn="ctr"/>
              <a:r>
                <a:rPr lang="it-IT" b="1" dirty="0"/>
                <a:t>2</a:t>
              </a:r>
            </a:p>
          </p:txBody>
        </p:sp>
      </p:grpSp>
      <p:sp>
        <p:nvSpPr>
          <p:cNvPr id="5" name="CasellaDiTesto 4"/>
          <p:cNvSpPr txBox="1"/>
          <p:nvPr/>
        </p:nvSpPr>
        <p:spPr>
          <a:xfrm>
            <a:off x="890995" y="4888407"/>
            <a:ext cx="3636148" cy="1384995"/>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defPPr>
              <a:defRPr lang="it-IT"/>
            </a:defPPr>
            <a:lvl1pPr algn="just">
              <a:defRPr sz="1200"/>
            </a:lvl1pPr>
          </a:lstStyle>
          <a:p>
            <a:r>
              <a:rPr lang="it-IT" dirty="0"/>
              <a:t>Legge 26 maggio 1970, n. 381: «… si considera sordo il minorato sensoriale dell'udito affetto da </a:t>
            </a:r>
            <a:r>
              <a:rPr lang="it-IT" b="1" dirty="0">
                <a:solidFill>
                  <a:srgbClr val="002060"/>
                </a:solidFill>
              </a:rPr>
              <a:t>sordità congenita o acquisita durante l'età evolutiva</a:t>
            </a:r>
            <a:r>
              <a:rPr lang="it-IT" dirty="0"/>
              <a:t> che gli abbia compromesso il normale apprendimento del linguaggio parlato, purché la sordità non sia di natura esclusivamente psichica o dipendente da causa di guerra, di lavoro o di servizio».</a:t>
            </a:r>
            <a:endParaRPr lang="it-IT" b="1" dirty="0">
              <a:solidFill>
                <a:srgbClr val="002060"/>
              </a:solidFill>
            </a:endParaRPr>
          </a:p>
        </p:txBody>
      </p:sp>
      <p:grpSp>
        <p:nvGrpSpPr>
          <p:cNvPr id="27" name="Gruppo 26"/>
          <p:cNvGrpSpPr/>
          <p:nvPr/>
        </p:nvGrpSpPr>
        <p:grpSpPr>
          <a:xfrm>
            <a:off x="541375" y="5396238"/>
            <a:ext cx="297324" cy="369332"/>
            <a:chOff x="3923928" y="4581128"/>
            <a:chExt cx="297324" cy="369332"/>
          </a:xfrm>
        </p:grpSpPr>
        <p:sp>
          <p:nvSpPr>
            <p:cNvPr id="28" name="Ovale 27"/>
            <p:cNvSpPr/>
            <p:nvPr/>
          </p:nvSpPr>
          <p:spPr>
            <a:xfrm>
              <a:off x="3923928" y="4617132"/>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CasellaDiTesto 28"/>
            <p:cNvSpPr txBox="1"/>
            <p:nvPr/>
          </p:nvSpPr>
          <p:spPr>
            <a:xfrm>
              <a:off x="3964578" y="4581128"/>
              <a:ext cx="216024" cy="369332"/>
            </a:xfrm>
            <a:prstGeom prst="rect">
              <a:avLst/>
            </a:prstGeom>
            <a:noFill/>
          </p:spPr>
          <p:txBody>
            <a:bodyPr wrap="square" rtlCol="0">
              <a:spAutoFit/>
            </a:bodyPr>
            <a:lstStyle/>
            <a:p>
              <a:pPr algn="ctr"/>
              <a:r>
                <a:rPr lang="it-IT" b="1" dirty="0"/>
                <a:t>3</a:t>
              </a:r>
            </a:p>
          </p:txBody>
        </p:sp>
      </p:grpSp>
      <p:sp>
        <p:nvSpPr>
          <p:cNvPr id="30" name="CasellaDiTesto 29"/>
          <p:cNvSpPr txBox="1"/>
          <p:nvPr/>
        </p:nvSpPr>
        <p:spPr>
          <a:xfrm>
            <a:off x="4657868" y="1917129"/>
            <a:ext cx="3629024" cy="1938992"/>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just"/>
            <a:r>
              <a:rPr lang="it-IT" sz="1200" b="1" dirty="0">
                <a:solidFill>
                  <a:srgbClr val="002060"/>
                </a:solidFill>
              </a:rPr>
              <a:t>Legge 5 febbraio 1992, n. 104 </a:t>
            </a:r>
            <a:r>
              <a:rPr lang="it-IT" sz="1200" dirty="0"/>
              <a:t>– «Legge-quadro per l'assistenza, l'integrazione sociale e i diritti delle persone handicappate.»</a:t>
            </a:r>
          </a:p>
          <a:p>
            <a:pPr algn="just"/>
            <a:r>
              <a:rPr lang="it-IT" sz="1200" dirty="0"/>
              <a:t>…</a:t>
            </a:r>
          </a:p>
          <a:p>
            <a:pPr algn="just"/>
            <a:r>
              <a:rPr lang="it-IT" sz="1200" dirty="0"/>
              <a:t>3. Soggetti aventi diritto. - 1. E' persona handicappata colui che presenta una minorazione fisica, psichica o sensoriale, stabilizzata o progressiva, che è causa di difficoltà di apprendimento, di relazione o di integrazione lavorativa e tale da determinare un processo di svantaggio sociale o di emarginazione.</a:t>
            </a:r>
          </a:p>
        </p:txBody>
      </p:sp>
      <p:grpSp>
        <p:nvGrpSpPr>
          <p:cNvPr id="35" name="Gruppo 34"/>
          <p:cNvGrpSpPr/>
          <p:nvPr/>
        </p:nvGrpSpPr>
        <p:grpSpPr>
          <a:xfrm>
            <a:off x="8329227" y="2701959"/>
            <a:ext cx="297324" cy="369332"/>
            <a:chOff x="5436096" y="4221088"/>
            <a:chExt cx="297324" cy="369332"/>
          </a:xfrm>
        </p:grpSpPr>
        <p:sp>
          <p:nvSpPr>
            <p:cNvPr id="36" name="Ovale 35"/>
            <p:cNvSpPr/>
            <p:nvPr/>
          </p:nvSpPr>
          <p:spPr>
            <a:xfrm>
              <a:off x="5436096" y="4257092"/>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CasellaDiTesto 36">
              <a:hlinkClick r:id="rId4" action="ppaction://hlinksldjump"/>
            </p:cNvPr>
            <p:cNvSpPr txBox="1"/>
            <p:nvPr/>
          </p:nvSpPr>
          <p:spPr>
            <a:xfrm>
              <a:off x="5476746" y="4221088"/>
              <a:ext cx="216024" cy="369332"/>
            </a:xfrm>
            <a:prstGeom prst="rect">
              <a:avLst/>
            </a:prstGeom>
            <a:noFill/>
          </p:spPr>
          <p:txBody>
            <a:bodyPr wrap="square" rtlCol="0">
              <a:spAutoFit/>
            </a:bodyPr>
            <a:lstStyle/>
            <a:p>
              <a:pPr algn="ctr"/>
              <a:r>
                <a:rPr lang="it-IT" b="1" dirty="0"/>
                <a:t>4</a:t>
              </a:r>
            </a:p>
          </p:txBody>
        </p:sp>
      </p:grpSp>
      <p:sp>
        <p:nvSpPr>
          <p:cNvPr id="38" name="CasellaDiTesto 37"/>
          <p:cNvSpPr txBox="1"/>
          <p:nvPr/>
        </p:nvSpPr>
        <p:spPr>
          <a:xfrm>
            <a:off x="4657867" y="4048806"/>
            <a:ext cx="3629025" cy="1384995"/>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just"/>
            <a:r>
              <a:rPr lang="it-IT" sz="1200" b="1" dirty="0"/>
              <a:t>Legge 12 marzo 1999, n. 68 – </a:t>
            </a:r>
            <a:r>
              <a:rPr lang="it-IT" sz="1200" i="1" dirty="0"/>
              <a:t>«Norme per il diritto al lavoro dei disabili»</a:t>
            </a:r>
          </a:p>
          <a:p>
            <a:r>
              <a:rPr lang="it-IT" sz="1200" i="1" dirty="0"/>
              <a:t>…</a:t>
            </a:r>
            <a:br>
              <a:rPr lang="it-IT" sz="1200" i="1" dirty="0"/>
            </a:br>
            <a:r>
              <a:rPr lang="it-IT" sz="1200" dirty="0"/>
              <a:t> 1. La presente legge ha come finalità la promozione dell'inserimento e della integrazione lavorativa delle persone disabili nel mondo del lavoro attraverso servizi di sostegno e di collocamento mirato</a:t>
            </a:r>
          </a:p>
        </p:txBody>
      </p:sp>
      <p:grpSp>
        <p:nvGrpSpPr>
          <p:cNvPr id="43" name="Gruppo 42"/>
          <p:cNvGrpSpPr/>
          <p:nvPr/>
        </p:nvGrpSpPr>
        <p:grpSpPr>
          <a:xfrm>
            <a:off x="8329226" y="4556637"/>
            <a:ext cx="297324" cy="369332"/>
            <a:chOff x="6174380" y="5661248"/>
            <a:chExt cx="297324" cy="369332"/>
          </a:xfrm>
        </p:grpSpPr>
        <p:sp>
          <p:nvSpPr>
            <p:cNvPr id="44" name="Ovale 43"/>
            <p:cNvSpPr/>
            <p:nvPr/>
          </p:nvSpPr>
          <p:spPr>
            <a:xfrm>
              <a:off x="6174380" y="5697252"/>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5" name="CasellaDiTesto 44"/>
            <p:cNvSpPr txBox="1"/>
            <p:nvPr/>
          </p:nvSpPr>
          <p:spPr>
            <a:xfrm>
              <a:off x="6215030" y="5661248"/>
              <a:ext cx="216024" cy="369332"/>
            </a:xfrm>
            <a:prstGeom prst="rect">
              <a:avLst/>
            </a:prstGeom>
            <a:noFill/>
          </p:spPr>
          <p:txBody>
            <a:bodyPr wrap="square" rtlCol="0">
              <a:spAutoFit/>
            </a:bodyPr>
            <a:lstStyle/>
            <a:p>
              <a:pPr algn="ctr"/>
              <a:r>
                <a:rPr lang="it-IT" b="1" dirty="0"/>
                <a:t>5</a:t>
              </a:r>
            </a:p>
          </p:txBody>
        </p:sp>
      </p:grpSp>
      <p:sp>
        <p:nvSpPr>
          <p:cNvPr id="46" name="CasellaDiTesto 45"/>
          <p:cNvSpPr txBox="1"/>
          <p:nvPr/>
        </p:nvSpPr>
        <p:spPr>
          <a:xfrm>
            <a:off x="4657867" y="5626487"/>
            <a:ext cx="3629025" cy="646331"/>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defPPr>
              <a:defRPr lang="it-IT"/>
            </a:defPPr>
            <a:lvl1pPr algn="just">
              <a:defRPr sz="1200"/>
            </a:lvl1pPr>
          </a:lstStyle>
          <a:p>
            <a:r>
              <a:rPr lang="it-IT" b="1" dirty="0">
                <a:solidFill>
                  <a:srgbClr val="002060"/>
                </a:solidFill>
              </a:rPr>
              <a:t>La Legge 107/2010 </a:t>
            </a:r>
            <a:r>
              <a:rPr lang="it-IT" dirty="0"/>
              <a:t>definisce «</a:t>
            </a:r>
            <a:r>
              <a:rPr lang="it-IT" i="1" dirty="0"/>
              <a:t>sordocieche le persone cui siano distintamente riconosciute entrambe le minorazioni…»</a:t>
            </a:r>
            <a:endParaRPr lang="it-IT" b="1" dirty="0">
              <a:solidFill>
                <a:srgbClr val="002060"/>
              </a:solidFill>
            </a:endParaRPr>
          </a:p>
        </p:txBody>
      </p:sp>
      <p:grpSp>
        <p:nvGrpSpPr>
          <p:cNvPr id="50" name="Gruppo 49"/>
          <p:cNvGrpSpPr/>
          <p:nvPr/>
        </p:nvGrpSpPr>
        <p:grpSpPr>
          <a:xfrm>
            <a:off x="8329226" y="5764986"/>
            <a:ext cx="297324" cy="369332"/>
            <a:chOff x="8515007" y="4744598"/>
            <a:chExt cx="297324" cy="369332"/>
          </a:xfrm>
        </p:grpSpPr>
        <p:sp>
          <p:nvSpPr>
            <p:cNvPr id="48" name="Ovale 47"/>
            <p:cNvSpPr/>
            <p:nvPr/>
          </p:nvSpPr>
          <p:spPr>
            <a:xfrm>
              <a:off x="8515007" y="4780602"/>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9" name="CasellaDiTesto 48"/>
            <p:cNvSpPr txBox="1"/>
            <p:nvPr/>
          </p:nvSpPr>
          <p:spPr>
            <a:xfrm>
              <a:off x="8555657" y="4744598"/>
              <a:ext cx="216024" cy="369332"/>
            </a:xfrm>
            <a:prstGeom prst="rect">
              <a:avLst/>
            </a:prstGeom>
            <a:noFill/>
          </p:spPr>
          <p:txBody>
            <a:bodyPr wrap="square" rtlCol="0">
              <a:spAutoFit/>
            </a:bodyPr>
            <a:lstStyle/>
            <a:p>
              <a:pPr algn="ctr"/>
              <a:r>
                <a:rPr lang="it-IT" b="1" dirty="0"/>
                <a:t>6</a:t>
              </a:r>
            </a:p>
          </p:txBody>
        </p:sp>
      </p:grpSp>
      <p:pic>
        <p:nvPicPr>
          <p:cNvPr id="2" name="Immagine 1"/>
          <p:cNvPicPr>
            <a:picLocks noChangeAspect="1"/>
          </p:cNvPicPr>
          <p:nvPr/>
        </p:nvPicPr>
        <p:blipFill rotWithShape="1">
          <a:blip r:embed="rId5">
            <a:extLst>
              <a:ext uri="{28A0092B-C50C-407E-A947-70E740481C1C}">
                <a14:useLocalDpi xmlns:a14="http://schemas.microsoft.com/office/drawing/2010/main" val="0"/>
              </a:ext>
            </a:extLst>
          </a:blip>
          <a:srcRect t="45063" b="37159"/>
          <a:stretch/>
        </p:blipFill>
        <p:spPr>
          <a:xfrm>
            <a:off x="942975" y="764704"/>
            <a:ext cx="7258050" cy="897467"/>
          </a:xfrm>
          <a:prstGeom prst="rect">
            <a:avLst/>
          </a:prstGeom>
          <a:solidFill>
            <a:srgbClr val="FFFF00"/>
          </a:solidFill>
          <a:ln w="38100">
            <a:solidFill>
              <a:srgbClr val="002060"/>
            </a:solidFill>
          </a:ln>
          <a:effectLst>
            <a:outerShdw blurRad="50800" dist="38100" dir="2700000" algn="tl" rotWithShape="0">
              <a:prstClr val="black">
                <a:alpha val="40000"/>
              </a:prstClr>
            </a:outerShdw>
          </a:effectLst>
        </p:spPr>
      </p:pic>
      <p:grpSp>
        <p:nvGrpSpPr>
          <p:cNvPr id="13" name="Gruppo 12"/>
          <p:cNvGrpSpPr/>
          <p:nvPr/>
        </p:nvGrpSpPr>
        <p:grpSpPr>
          <a:xfrm>
            <a:off x="1219933" y="945538"/>
            <a:ext cx="297324" cy="369332"/>
            <a:chOff x="539552" y="260648"/>
            <a:chExt cx="297324" cy="369332"/>
          </a:xfrm>
        </p:grpSpPr>
        <p:sp>
          <p:nvSpPr>
            <p:cNvPr id="14" name="Ovale 13"/>
            <p:cNvSpPr/>
            <p:nvPr/>
          </p:nvSpPr>
          <p:spPr>
            <a:xfrm>
              <a:off x="539552" y="296652"/>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asellaDiTesto 14"/>
            <p:cNvSpPr txBox="1"/>
            <p:nvPr/>
          </p:nvSpPr>
          <p:spPr>
            <a:xfrm>
              <a:off x="580202" y="260648"/>
              <a:ext cx="216024" cy="369332"/>
            </a:xfrm>
            <a:prstGeom prst="rect">
              <a:avLst/>
            </a:prstGeom>
            <a:noFill/>
          </p:spPr>
          <p:txBody>
            <a:bodyPr wrap="square" rtlCol="0">
              <a:spAutoFit/>
            </a:bodyPr>
            <a:lstStyle/>
            <a:p>
              <a:pPr algn="ctr"/>
              <a:r>
                <a:rPr lang="it-IT" b="1" dirty="0"/>
                <a:t>1</a:t>
              </a:r>
            </a:p>
          </p:txBody>
        </p:sp>
      </p:grpSp>
      <p:grpSp>
        <p:nvGrpSpPr>
          <p:cNvPr id="20" name="Gruppo 19"/>
          <p:cNvGrpSpPr/>
          <p:nvPr/>
        </p:nvGrpSpPr>
        <p:grpSpPr>
          <a:xfrm>
            <a:off x="2415955" y="945538"/>
            <a:ext cx="297324" cy="369332"/>
            <a:chOff x="8167157" y="252181"/>
            <a:chExt cx="297324" cy="369332"/>
          </a:xfrm>
        </p:grpSpPr>
        <p:sp>
          <p:nvSpPr>
            <p:cNvPr id="21" name="Ovale 20"/>
            <p:cNvSpPr/>
            <p:nvPr/>
          </p:nvSpPr>
          <p:spPr>
            <a:xfrm>
              <a:off x="8167157" y="288185"/>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CasellaDiTesto 21"/>
            <p:cNvSpPr txBox="1"/>
            <p:nvPr/>
          </p:nvSpPr>
          <p:spPr>
            <a:xfrm>
              <a:off x="8207807" y="252181"/>
              <a:ext cx="216024" cy="369332"/>
            </a:xfrm>
            <a:prstGeom prst="rect">
              <a:avLst/>
            </a:prstGeom>
            <a:noFill/>
          </p:spPr>
          <p:txBody>
            <a:bodyPr wrap="square" rtlCol="0">
              <a:spAutoFit/>
            </a:bodyPr>
            <a:lstStyle/>
            <a:p>
              <a:pPr algn="ctr"/>
              <a:r>
                <a:rPr lang="it-IT" b="1" dirty="0"/>
                <a:t>2</a:t>
              </a:r>
            </a:p>
          </p:txBody>
        </p:sp>
      </p:grpSp>
      <p:grpSp>
        <p:nvGrpSpPr>
          <p:cNvPr id="26" name="Gruppo 25"/>
          <p:cNvGrpSpPr/>
          <p:nvPr/>
        </p:nvGrpSpPr>
        <p:grpSpPr>
          <a:xfrm>
            <a:off x="3424067" y="945538"/>
            <a:ext cx="297324" cy="369332"/>
            <a:chOff x="3923928" y="4581128"/>
            <a:chExt cx="297324" cy="369332"/>
          </a:xfrm>
        </p:grpSpPr>
        <p:sp>
          <p:nvSpPr>
            <p:cNvPr id="24" name="Ovale 23"/>
            <p:cNvSpPr/>
            <p:nvPr/>
          </p:nvSpPr>
          <p:spPr>
            <a:xfrm>
              <a:off x="3923928" y="4617132"/>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CasellaDiTesto 24"/>
            <p:cNvSpPr txBox="1"/>
            <p:nvPr/>
          </p:nvSpPr>
          <p:spPr>
            <a:xfrm>
              <a:off x="3964578" y="4581128"/>
              <a:ext cx="216024" cy="369332"/>
            </a:xfrm>
            <a:prstGeom prst="rect">
              <a:avLst/>
            </a:prstGeom>
            <a:noFill/>
          </p:spPr>
          <p:txBody>
            <a:bodyPr wrap="square" rtlCol="0">
              <a:spAutoFit/>
            </a:bodyPr>
            <a:lstStyle/>
            <a:p>
              <a:pPr algn="ctr"/>
              <a:r>
                <a:rPr lang="it-IT" b="1" dirty="0"/>
                <a:t>3</a:t>
              </a:r>
            </a:p>
          </p:txBody>
        </p:sp>
      </p:grpSp>
      <p:grpSp>
        <p:nvGrpSpPr>
          <p:cNvPr id="34" name="Gruppo 33"/>
          <p:cNvGrpSpPr/>
          <p:nvPr/>
        </p:nvGrpSpPr>
        <p:grpSpPr>
          <a:xfrm>
            <a:off x="1219933" y="1284372"/>
            <a:ext cx="297324" cy="369332"/>
            <a:chOff x="5436096" y="4221088"/>
            <a:chExt cx="297324" cy="369332"/>
          </a:xfrm>
        </p:grpSpPr>
        <p:sp>
          <p:nvSpPr>
            <p:cNvPr id="32" name="Ovale 31"/>
            <p:cNvSpPr/>
            <p:nvPr/>
          </p:nvSpPr>
          <p:spPr>
            <a:xfrm>
              <a:off x="5436096" y="4257092"/>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CasellaDiTesto 32"/>
            <p:cNvSpPr txBox="1"/>
            <p:nvPr/>
          </p:nvSpPr>
          <p:spPr>
            <a:xfrm>
              <a:off x="5476746" y="4221088"/>
              <a:ext cx="216024" cy="369332"/>
            </a:xfrm>
            <a:prstGeom prst="rect">
              <a:avLst/>
            </a:prstGeom>
            <a:noFill/>
          </p:spPr>
          <p:txBody>
            <a:bodyPr wrap="square" rtlCol="0">
              <a:spAutoFit/>
            </a:bodyPr>
            <a:lstStyle/>
            <a:p>
              <a:pPr algn="ctr"/>
              <a:r>
                <a:rPr lang="it-IT" b="1" dirty="0"/>
                <a:t>4</a:t>
              </a:r>
            </a:p>
          </p:txBody>
        </p:sp>
      </p:grpSp>
      <p:grpSp>
        <p:nvGrpSpPr>
          <p:cNvPr id="42" name="Gruppo 41"/>
          <p:cNvGrpSpPr/>
          <p:nvPr/>
        </p:nvGrpSpPr>
        <p:grpSpPr>
          <a:xfrm>
            <a:off x="2415955" y="1284372"/>
            <a:ext cx="297324" cy="369332"/>
            <a:chOff x="6174380" y="5661248"/>
            <a:chExt cx="297324" cy="369332"/>
          </a:xfrm>
        </p:grpSpPr>
        <p:sp>
          <p:nvSpPr>
            <p:cNvPr id="40" name="Ovale 39"/>
            <p:cNvSpPr/>
            <p:nvPr/>
          </p:nvSpPr>
          <p:spPr>
            <a:xfrm>
              <a:off x="6174380" y="5697252"/>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CasellaDiTesto 40"/>
            <p:cNvSpPr txBox="1"/>
            <p:nvPr/>
          </p:nvSpPr>
          <p:spPr>
            <a:xfrm>
              <a:off x="6215030" y="5661248"/>
              <a:ext cx="216024" cy="369332"/>
            </a:xfrm>
            <a:prstGeom prst="rect">
              <a:avLst/>
            </a:prstGeom>
            <a:noFill/>
          </p:spPr>
          <p:txBody>
            <a:bodyPr wrap="square" rtlCol="0">
              <a:spAutoFit/>
            </a:bodyPr>
            <a:lstStyle/>
            <a:p>
              <a:pPr algn="ctr"/>
              <a:r>
                <a:rPr lang="it-IT" b="1" dirty="0"/>
                <a:t>5</a:t>
              </a:r>
            </a:p>
          </p:txBody>
        </p:sp>
      </p:grpSp>
      <p:grpSp>
        <p:nvGrpSpPr>
          <p:cNvPr id="51" name="Gruppo 50"/>
          <p:cNvGrpSpPr/>
          <p:nvPr/>
        </p:nvGrpSpPr>
        <p:grpSpPr>
          <a:xfrm>
            <a:off x="4486493" y="945538"/>
            <a:ext cx="297324" cy="369332"/>
            <a:chOff x="8515007" y="4744598"/>
            <a:chExt cx="297324" cy="369332"/>
          </a:xfrm>
        </p:grpSpPr>
        <p:sp>
          <p:nvSpPr>
            <p:cNvPr id="52" name="Ovale 51"/>
            <p:cNvSpPr/>
            <p:nvPr/>
          </p:nvSpPr>
          <p:spPr>
            <a:xfrm>
              <a:off x="8515007" y="4780602"/>
              <a:ext cx="297324" cy="29732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CasellaDiTesto 52"/>
            <p:cNvSpPr txBox="1"/>
            <p:nvPr/>
          </p:nvSpPr>
          <p:spPr>
            <a:xfrm>
              <a:off x="8555657" y="4744598"/>
              <a:ext cx="216024" cy="369332"/>
            </a:xfrm>
            <a:prstGeom prst="rect">
              <a:avLst/>
            </a:prstGeom>
            <a:noFill/>
          </p:spPr>
          <p:txBody>
            <a:bodyPr wrap="square" rtlCol="0">
              <a:spAutoFit/>
            </a:bodyPr>
            <a:lstStyle/>
            <a:p>
              <a:pPr algn="ctr"/>
              <a:r>
                <a:rPr lang="it-IT" b="1" dirty="0"/>
                <a:t>6</a:t>
              </a:r>
            </a:p>
          </p:txBody>
        </p:sp>
      </p:grpSp>
    </p:spTree>
    <p:extLst>
      <p:ext uri="{BB962C8B-B14F-4D97-AF65-F5344CB8AC3E}">
        <p14:creationId xmlns:p14="http://schemas.microsoft.com/office/powerpoint/2010/main" val="1284768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childTnLst>
                                </p:cTn>
                              </p:par>
                              <p:par>
                                <p:cTn id="33" presetID="10"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500"/>
                                        <p:tgtEl>
                                          <p:spTgt spid="35"/>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fade">
                                      <p:cBhvr>
                                        <p:cTn id="51" dur="500"/>
                                        <p:tgtEl>
                                          <p:spTgt spid="4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childTnLst>
                                </p:cTn>
                              </p:par>
                              <p:par>
                                <p:cTn id="55" presetID="10" presetClass="entr" presetSubtype="0" fill="hold"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500"/>
                                        <p:tgtEl>
                                          <p:spTgt spid="5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fade">
                                      <p:cBhvr>
                                        <p:cTn id="65" dur="500"/>
                                        <p:tgtEl>
                                          <p:spTgt spid="46"/>
                                        </p:tgtEl>
                                      </p:cBhvr>
                                    </p:animEffect>
                                  </p:childTnLst>
                                </p:cTn>
                              </p:par>
                              <p:par>
                                <p:cTn id="66" presetID="10" presetClass="entr" presetSubtype="0" fill="hold"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fade">
                                      <p:cBhvr>
                                        <p:cTn id="6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30" grpId="0" animBg="1"/>
      <p:bldP spid="38" grpId="0" animBg="1"/>
      <p:bldP spid="4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21456"/>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p:cNvSpPr/>
          <p:nvPr/>
        </p:nvSpPr>
        <p:spPr>
          <a:xfrm>
            <a:off x="971600" y="1700808"/>
            <a:ext cx="7200800" cy="2477601"/>
          </a:xfrm>
          <a:prstGeom prst="rect">
            <a:avLst/>
          </a:prstGeom>
          <a:noFill/>
          <a:ln>
            <a:noFill/>
          </a:ln>
          <a:effectLst/>
        </p:spPr>
        <p:txBody>
          <a:bodyPr wrap="square">
            <a:spAutoFit/>
          </a:bodyPr>
          <a:lstStyle/>
          <a:p>
            <a:pPr algn="ctr">
              <a:spcAft>
                <a:spcPts val="600"/>
              </a:spcAft>
            </a:pPr>
            <a:endParaRPr lang="it-IT" sz="2800" dirty="0">
              <a:solidFill>
                <a:srgbClr val="002060"/>
              </a:solidFill>
            </a:endParaRPr>
          </a:p>
          <a:p>
            <a:pPr algn="ctr">
              <a:spcAft>
                <a:spcPts val="600"/>
              </a:spcAft>
            </a:pPr>
            <a:r>
              <a:rPr lang="it-IT" sz="2800" dirty="0">
                <a:solidFill>
                  <a:srgbClr val="002060"/>
                </a:solidFill>
              </a:rPr>
              <a:t>Il certificato che si compila online sul sito dell’INPS è un</a:t>
            </a:r>
          </a:p>
          <a:p>
            <a:pPr algn="ctr">
              <a:spcAft>
                <a:spcPts val="600"/>
              </a:spcAft>
            </a:pPr>
            <a:r>
              <a:rPr lang="it-IT" sz="2800" dirty="0">
                <a:solidFill>
                  <a:srgbClr val="002060"/>
                </a:solidFill>
              </a:rPr>
              <a:t>«</a:t>
            </a:r>
            <a:r>
              <a:rPr lang="it-IT" sz="2800" b="1" dirty="0">
                <a:solidFill>
                  <a:srgbClr val="002060"/>
                </a:solidFill>
              </a:rPr>
              <a:t>certificato medico</a:t>
            </a:r>
            <a:r>
              <a:rPr lang="it-IT" sz="2800" dirty="0">
                <a:solidFill>
                  <a:srgbClr val="002060"/>
                </a:solidFill>
              </a:rPr>
              <a:t>»? </a:t>
            </a:r>
          </a:p>
          <a:p>
            <a:pPr algn="ctr">
              <a:spcAft>
                <a:spcPts val="600"/>
              </a:spcAft>
            </a:pPr>
            <a:endParaRPr lang="it-IT" sz="2800" dirty="0">
              <a:solidFill>
                <a:srgbClr val="002060"/>
              </a:solidFill>
            </a:endParaRPr>
          </a:p>
        </p:txBody>
      </p:sp>
    </p:spTree>
    <p:extLst>
      <p:ext uri="{BB962C8B-B14F-4D97-AF65-F5344CB8AC3E}">
        <p14:creationId xmlns:p14="http://schemas.microsoft.com/office/powerpoint/2010/main" val="37924668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382551" y="2272143"/>
            <a:ext cx="6408712" cy="1477328"/>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a:spAutoFit/>
          </a:bodyPr>
          <a:lstStyle/>
          <a:p>
            <a:pPr algn="ctr"/>
            <a:r>
              <a:rPr lang="it-IT" b="1" dirty="0"/>
              <a:t>Art. 24 Certificazione</a:t>
            </a:r>
          </a:p>
          <a:p>
            <a:pPr algn="just"/>
            <a:r>
              <a:rPr lang="it-IT" dirty="0"/>
              <a:t>Il medico è tenuto a rilasciare alla persona assistita certificazioni relative allo stato di salute che attestino in modo </a:t>
            </a:r>
            <a:r>
              <a:rPr lang="it-IT" b="1" dirty="0">
                <a:solidFill>
                  <a:srgbClr val="002060"/>
                </a:solidFill>
              </a:rPr>
              <a:t>puntuale e diligente</a:t>
            </a:r>
            <a:r>
              <a:rPr lang="it-IT" dirty="0"/>
              <a:t> i dati anamnestici raccolti e/o i rilievi clinici </a:t>
            </a:r>
            <a:r>
              <a:rPr lang="it-IT" b="1" dirty="0">
                <a:solidFill>
                  <a:srgbClr val="002060"/>
                </a:solidFill>
              </a:rPr>
              <a:t>direttamente constatati od oggettivamente documentati.</a:t>
            </a:r>
          </a:p>
        </p:txBody>
      </p:sp>
      <p:sp>
        <p:nvSpPr>
          <p:cNvPr id="5" name="Rettangolo 4"/>
          <p:cNvSpPr/>
          <p:nvPr/>
        </p:nvSpPr>
        <p:spPr>
          <a:xfrm>
            <a:off x="1357399" y="1268760"/>
            <a:ext cx="6408712" cy="523220"/>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a:spAutoFit/>
          </a:bodyPr>
          <a:lstStyle/>
          <a:p>
            <a:pPr algn="ctr"/>
            <a:r>
              <a:rPr lang="it-IT" sz="2800" b="1" dirty="0"/>
              <a:t>Codice di deontologia medica</a:t>
            </a:r>
            <a:endParaRPr lang="it-IT" sz="2800" dirty="0"/>
          </a:p>
        </p:txBody>
      </p:sp>
    </p:spTree>
    <p:extLst>
      <p:ext uri="{BB962C8B-B14F-4D97-AF65-F5344CB8AC3E}">
        <p14:creationId xmlns:p14="http://schemas.microsoft.com/office/powerpoint/2010/main" val="17994906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uppo 7"/>
          <p:cNvGrpSpPr/>
          <p:nvPr/>
        </p:nvGrpSpPr>
        <p:grpSpPr>
          <a:xfrm>
            <a:off x="1187624" y="764704"/>
            <a:ext cx="6768752" cy="5645347"/>
            <a:chOff x="899592" y="764704"/>
            <a:chExt cx="6768752" cy="5645347"/>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764704"/>
              <a:ext cx="6768752" cy="5645347"/>
            </a:xfrm>
            <a:prstGeom prst="rect">
              <a:avLst/>
            </a:prstGeom>
            <a:ln>
              <a:solidFill>
                <a:schemeClr val="tx1"/>
              </a:solidFill>
            </a:ln>
            <a:effectLst>
              <a:outerShdw blurRad="50800" dist="38100" dir="2700000" algn="tl" rotWithShape="0">
                <a:prstClr val="black">
                  <a:alpha val="40000"/>
                </a:prstClr>
              </a:outerShdw>
            </a:effectLst>
          </p:spPr>
        </p:pic>
        <p:sp>
          <p:nvSpPr>
            <p:cNvPr id="5" name="Rettangolo 4"/>
            <p:cNvSpPr/>
            <p:nvPr/>
          </p:nvSpPr>
          <p:spPr>
            <a:xfrm>
              <a:off x="1187624" y="1268760"/>
              <a:ext cx="6192688" cy="923330"/>
            </a:xfrm>
            <a:prstGeom prst="rect">
              <a:avLst/>
            </a:prstGeom>
            <a:solidFill>
              <a:schemeClr val="bg1"/>
            </a:solidFill>
            <a:ln>
              <a:noFill/>
            </a:ln>
            <a:effectLst/>
          </p:spPr>
          <p:txBody>
            <a:bodyPr wrap="square">
              <a:spAutoFit/>
            </a:bodyPr>
            <a:lstStyle/>
            <a:p>
              <a:pPr algn="just"/>
              <a:r>
                <a:rPr lang="it-IT" b="1" dirty="0"/>
                <a:t>Anamnesi: </a:t>
              </a:r>
              <a:r>
                <a:rPr lang="it-IT" u="sng" dirty="0">
                  <a:solidFill>
                    <a:srgbClr val="002060"/>
                  </a:solidFill>
                </a:rPr>
                <a:t>Storia clinica</a:t>
              </a:r>
              <a:r>
                <a:rPr lang="it-IT" dirty="0"/>
                <a:t> di un infermo, raccolta dal medico come elemento fondamentale per la formulazione della diagnosi…</a:t>
              </a:r>
              <a:endParaRPr lang="it-IT" b="1" dirty="0">
                <a:solidFill>
                  <a:srgbClr val="002060"/>
                </a:solidFill>
              </a:endParaRPr>
            </a:p>
          </p:txBody>
        </p:sp>
        <p:sp>
          <p:nvSpPr>
            <p:cNvPr id="6" name="Rettangolo 5"/>
            <p:cNvSpPr/>
            <p:nvPr/>
          </p:nvSpPr>
          <p:spPr>
            <a:xfrm>
              <a:off x="1099090" y="3092767"/>
              <a:ext cx="6281222" cy="1200329"/>
            </a:xfrm>
            <a:prstGeom prst="rect">
              <a:avLst/>
            </a:prstGeom>
            <a:solidFill>
              <a:schemeClr val="bg1"/>
            </a:solidFill>
            <a:ln>
              <a:noFill/>
            </a:ln>
            <a:effectLst/>
          </p:spPr>
          <p:txBody>
            <a:bodyPr wrap="square">
              <a:spAutoFit/>
            </a:bodyPr>
            <a:lstStyle/>
            <a:p>
              <a:pPr algn="just"/>
              <a:r>
                <a:rPr lang="it-IT" b="1" dirty="0"/>
                <a:t>Esame obiettivo</a:t>
              </a:r>
              <a:r>
                <a:rPr lang="it-IT" dirty="0"/>
                <a:t>: Esame del paziente condotto dal medico dopo aver raccolto l'anamnesi. È detto "obiettivo" in quanto si riferisce alla </a:t>
              </a:r>
              <a:r>
                <a:rPr lang="it-IT" u="sng" dirty="0">
                  <a:solidFill>
                    <a:srgbClr val="002060"/>
                  </a:solidFill>
                </a:rPr>
                <a:t>ricerca di segni obiettivi</a:t>
              </a:r>
              <a:r>
                <a:rPr lang="it-IT" dirty="0"/>
                <a:t> (</a:t>
              </a:r>
              <a:r>
                <a:rPr lang="it-IT" b="1" dirty="0">
                  <a:solidFill>
                    <a:srgbClr val="002060"/>
                  </a:solidFill>
                </a:rPr>
                <a:t>diversi dai sintomi soggettivi riferiti dal paziente</a:t>
              </a:r>
              <a:r>
                <a:rPr lang="it-IT" dirty="0"/>
                <a:t>) indicativi di uno stato morboso…</a:t>
              </a:r>
              <a:endParaRPr lang="it-IT" b="1" dirty="0">
                <a:solidFill>
                  <a:srgbClr val="002060"/>
                </a:solidFill>
              </a:endParaRPr>
            </a:p>
          </p:txBody>
        </p:sp>
        <p:sp>
          <p:nvSpPr>
            <p:cNvPr id="7" name="Rettangolo 6"/>
            <p:cNvSpPr/>
            <p:nvPr/>
          </p:nvSpPr>
          <p:spPr>
            <a:xfrm>
              <a:off x="1099089" y="4797152"/>
              <a:ext cx="6353231" cy="1046440"/>
            </a:xfrm>
            <a:prstGeom prst="rect">
              <a:avLst/>
            </a:prstGeom>
            <a:solidFill>
              <a:schemeClr val="bg1"/>
            </a:solidFill>
            <a:ln>
              <a:noFill/>
            </a:ln>
            <a:effectLst/>
          </p:spPr>
          <p:txBody>
            <a:bodyPr wrap="square">
              <a:spAutoFit/>
            </a:bodyPr>
            <a:lstStyle/>
            <a:p>
              <a:pPr algn="just"/>
              <a:endParaRPr lang="it-IT" sz="800" b="1" dirty="0"/>
            </a:p>
            <a:p>
              <a:pPr algn="just"/>
              <a:r>
                <a:rPr lang="it-IT" b="1" dirty="0"/>
                <a:t>Diagnosi: </a:t>
              </a:r>
              <a:r>
                <a:rPr lang="it-IT" u="sng" dirty="0">
                  <a:solidFill>
                    <a:srgbClr val="002060"/>
                  </a:solidFill>
                </a:rPr>
                <a:t>Giudizio clinico</a:t>
              </a:r>
              <a:r>
                <a:rPr lang="it-IT" dirty="0"/>
                <a:t> che consiste nel riconoscere una condizione morbosa in base all’esame clinico del malato, e alle ricerche di laboratorio e strumentali…</a:t>
              </a:r>
              <a:endParaRPr lang="it-IT" b="1" dirty="0">
                <a:solidFill>
                  <a:srgbClr val="002060"/>
                </a:solidFill>
              </a:endParaRPr>
            </a:p>
          </p:txBody>
        </p:sp>
      </p:grpSp>
    </p:spTree>
    <p:extLst>
      <p:ext uri="{BB962C8B-B14F-4D97-AF65-F5344CB8AC3E}">
        <p14:creationId xmlns:p14="http://schemas.microsoft.com/office/powerpoint/2010/main" val="30070424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9211"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p:cNvSpPr/>
          <p:nvPr/>
        </p:nvSpPr>
        <p:spPr>
          <a:xfrm>
            <a:off x="971600" y="1628800"/>
            <a:ext cx="7200800" cy="1569660"/>
          </a:xfrm>
          <a:prstGeom prst="rect">
            <a:avLst/>
          </a:prstGeom>
          <a:noFill/>
          <a:ln>
            <a:no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endParaRPr lang="it-IT" sz="2400" b="1" dirty="0">
              <a:solidFill>
                <a:srgbClr val="002060"/>
              </a:solidFill>
            </a:endParaRPr>
          </a:p>
          <a:p>
            <a:pPr algn="ctr"/>
            <a:r>
              <a:rPr lang="it-IT" sz="2400" b="1" dirty="0">
                <a:solidFill>
                  <a:srgbClr val="002060"/>
                </a:solidFill>
              </a:rPr>
              <a:t>Esempi di certificati allegati a richieste di riconoscimento invalidità civile/l. 104</a:t>
            </a:r>
          </a:p>
          <a:p>
            <a:pPr algn="ctr"/>
            <a:endParaRPr lang="it-IT" sz="2400" b="1" dirty="0">
              <a:solidFill>
                <a:srgbClr val="002060"/>
              </a:solidFill>
            </a:endParaRPr>
          </a:p>
        </p:txBody>
      </p:sp>
    </p:spTree>
    <p:extLst>
      <p:ext uri="{BB962C8B-B14F-4D97-AF65-F5344CB8AC3E}">
        <p14:creationId xmlns:p14="http://schemas.microsoft.com/office/powerpoint/2010/main" val="36156098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049" y="1556792"/>
            <a:ext cx="7595903" cy="2139989"/>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04705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411760" y="1445875"/>
            <a:ext cx="4320480" cy="923330"/>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it-IT"/>
            </a:defPPr>
            <a:lvl1pPr algn="ctr">
              <a:defRPr b="1">
                <a:solidFill>
                  <a:srgbClr val="002060"/>
                </a:solidFill>
              </a:defRPr>
            </a:lvl1pPr>
          </a:lstStyle>
          <a:p>
            <a:endParaRPr lang="it-IT" dirty="0"/>
          </a:p>
          <a:p>
            <a:r>
              <a:rPr lang="it-IT" dirty="0"/>
              <a:t>Certificato medico online</a:t>
            </a:r>
          </a:p>
          <a:p>
            <a:endParaRPr lang="it-IT" dirty="0"/>
          </a:p>
        </p:txBody>
      </p:sp>
      <p:sp>
        <p:nvSpPr>
          <p:cNvPr id="3" name="CasellaDiTesto 2"/>
          <p:cNvSpPr txBox="1"/>
          <p:nvPr/>
        </p:nvSpPr>
        <p:spPr>
          <a:xfrm>
            <a:off x="1223628" y="3534107"/>
            <a:ext cx="2952328" cy="830997"/>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it-IT"/>
            </a:defPPr>
            <a:lvl1pPr algn="ctr">
              <a:defRPr b="1">
                <a:solidFill>
                  <a:srgbClr val="002060"/>
                </a:solidFill>
              </a:defRPr>
            </a:lvl1pPr>
          </a:lstStyle>
          <a:p>
            <a:endParaRPr lang="it-IT" sz="1600" dirty="0">
              <a:solidFill>
                <a:schemeClr val="tx1"/>
              </a:solidFill>
            </a:endParaRPr>
          </a:p>
          <a:p>
            <a:r>
              <a:rPr lang="it-IT" sz="1600" dirty="0">
                <a:solidFill>
                  <a:schemeClr val="tx1"/>
                </a:solidFill>
              </a:rPr>
              <a:t>Certificato introduttivo</a:t>
            </a:r>
          </a:p>
          <a:p>
            <a:endParaRPr lang="it-IT" sz="1600" dirty="0">
              <a:solidFill>
                <a:schemeClr val="tx1"/>
              </a:solidFill>
            </a:endParaRPr>
          </a:p>
        </p:txBody>
      </p:sp>
      <p:sp>
        <p:nvSpPr>
          <p:cNvPr id="4" name="CasellaDiTesto 3"/>
          <p:cNvSpPr txBox="1"/>
          <p:nvPr/>
        </p:nvSpPr>
        <p:spPr>
          <a:xfrm>
            <a:off x="4968044" y="3534107"/>
            <a:ext cx="2952328" cy="830997"/>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it-IT"/>
            </a:defPPr>
            <a:lvl1pPr algn="ctr">
              <a:defRPr b="1">
                <a:solidFill>
                  <a:srgbClr val="002060"/>
                </a:solidFill>
              </a:defRPr>
            </a:lvl1pPr>
          </a:lstStyle>
          <a:p>
            <a:endParaRPr lang="it-IT" sz="1600" dirty="0">
              <a:solidFill>
                <a:schemeClr val="tx1"/>
              </a:solidFill>
            </a:endParaRPr>
          </a:p>
          <a:p>
            <a:r>
              <a:rPr lang="it-IT" sz="1600" dirty="0">
                <a:solidFill>
                  <a:schemeClr val="tx1"/>
                </a:solidFill>
              </a:rPr>
              <a:t>Certificato integrativo</a:t>
            </a:r>
          </a:p>
          <a:p>
            <a:endParaRPr lang="it-IT" sz="1600" dirty="0">
              <a:solidFill>
                <a:schemeClr val="tx1"/>
              </a:solidFill>
            </a:endParaRPr>
          </a:p>
        </p:txBody>
      </p:sp>
      <p:cxnSp>
        <p:nvCxnSpPr>
          <p:cNvPr id="7" name="Connettore 2 6"/>
          <p:cNvCxnSpPr/>
          <p:nvPr/>
        </p:nvCxnSpPr>
        <p:spPr>
          <a:xfrm flipH="1">
            <a:off x="2699792" y="2453987"/>
            <a:ext cx="1728192" cy="100811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a:off x="4435872" y="2466150"/>
            <a:ext cx="1728192" cy="100811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8833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6"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strips(downRight)">
                                      <p:cBhvr>
                                        <p:cTn id="16" dur="500"/>
                                        <p:tgtEl>
                                          <p:spTgt spid="9"/>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524" y="1955478"/>
            <a:ext cx="7012953" cy="1938931"/>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9396071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524" y="1916832"/>
            <a:ext cx="7012953" cy="2016224"/>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139402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524" y="1937827"/>
            <a:ext cx="7012953" cy="1974234"/>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97241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5524" y="2386964"/>
            <a:ext cx="7012953" cy="1075959"/>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0667192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6511" y="1916832"/>
            <a:ext cx="6870979" cy="194534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683354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6511" y="1935998"/>
            <a:ext cx="6870979" cy="1907008"/>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449631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6511" y="2367119"/>
            <a:ext cx="6870979" cy="1044765"/>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662827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400" y="1941666"/>
            <a:ext cx="7706619" cy="2279422"/>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605751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 name="Immagine 2"/>
          <p:cNvPicPr>
            <a:picLocks noChangeAspect="1"/>
          </p:cNvPicPr>
          <p:nvPr/>
        </p:nvPicPr>
        <p:blipFill rotWithShape="1">
          <a:blip r:embed="rId2">
            <a:extLst>
              <a:ext uri="{28A0092B-C50C-407E-A947-70E740481C1C}">
                <a14:useLocalDpi xmlns:a14="http://schemas.microsoft.com/office/drawing/2010/main" val="0"/>
              </a:ext>
            </a:extLst>
          </a:blip>
          <a:srcRect t="66550"/>
          <a:stretch/>
        </p:blipFill>
        <p:spPr>
          <a:xfrm>
            <a:off x="856051" y="1628800"/>
            <a:ext cx="7749587" cy="2160240"/>
          </a:xfrm>
          <a:prstGeom prst="rect">
            <a:avLst/>
          </a:prstGeom>
          <a:ln>
            <a:solidFill>
              <a:srgbClr val="002060"/>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673101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3" name="Gruppo 2"/>
          <p:cNvGrpSpPr/>
          <p:nvPr/>
        </p:nvGrpSpPr>
        <p:grpSpPr>
          <a:xfrm>
            <a:off x="1799692" y="980728"/>
            <a:ext cx="5544618" cy="5184576"/>
            <a:chOff x="2252487" y="1196752"/>
            <a:chExt cx="4695777" cy="4752528"/>
          </a:xfrm>
        </p:grpSpPr>
        <p:grpSp>
          <p:nvGrpSpPr>
            <p:cNvPr id="5" name="Gruppo 4"/>
            <p:cNvGrpSpPr/>
            <p:nvPr/>
          </p:nvGrpSpPr>
          <p:grpSpPr>
            <a:xfrm>
              <a:off x="2252487" y="1196752"/>
              <a:ext cx="4639024" cy="4489132"/>
              <a:chOff x="2252488" y="1196752"/>
              <a:chExt cx="4639025" cy="4489132"/>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2488" y="1196752"/>
                <a:ext cx="4639025" cy="3816424"/>
              </a:xfrm>
              <a:prstGeom prst="rect">
                <a:avLst/>
              </a:prstGeom>
            </p:spPr>
          </p:pic>
          <p:pic>
            <p:nvPicPr>
              <p:cNvPr id="4" name="Immagine 3"/>
              <p:cNvPicPr>
                <a:picLocks noChangeAspect="1"/>
              </p:cNvPicPr>
              <p:nvPr/>
            </p:nvPicPr>
            <p:blipFill rotWithShape="1">
              <a:blip r:embed="rId3">
                <a:extLst>
                  <a:ext uri="{28A0092B-C50C-407E-A947-70E740481C1C}">
                    <a14:useLocalDpi xmlns:a14="http://schemas.microsoft.com/office/drawing/2010/main" val="0"/>
                  </a:ext>
                </a:extLst>
              </a:blip>
              <a:srcRect b="50000"/>
              <a:stretch/>
            </p:blipFill>
            <p:spPr>
              <a:xfrm>
                <a:off x="2266746" y="5013176"/>
                <a:ext cx="4610509" cy="672708"/>
              </a:xfrm>
              <a:prstGeom prst="rect">
                <a:avLst/>
              </a:prstGeom>
            </p:spPr>
          </p:pic>
        </p:grpSp>
        <p:sp>
          <p:nvSpPr>
            <p:cNvPr id="6" name="Rettangolo 5"/>
            <p:cNvSpPr/>
            <p:nvPr/>
          </p:nvSpPr>
          <p:spPr>
            <a:xfrm>
              <a:off x="2266746" y="1196752"/>
              <a:ext cx="4681518" cy="4752528"/>
            </a:xfrm>
            <a:prstGeom prst="rect">
              <a:avLst/>
            </a:prstGeom>
            <a:no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Tree>
    <p:extLst>
      <p:ext uri="{BB962C8B-B14F-4D97-AF65-F5344CB8AC3E}">
        <p14:creationId xmlns:p14="http://schemas.microsoft.com/office/powerpoint/2010/main" val="3883608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43218" y="116632"/>
            <a:ext cx="8856984" cy="553998"/>
          </a:xfrm>
          <a:prstGeom prst="rect">
            <a:avLst/>
          </a:prstGeom>
          <a:solidFill>
            <a:srgbClr val="002060"/>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it-IT" b="1" dirty="0">
                <a:solidFill>
                  <a:schemeClr val="bg1"/>
                </a:solidFill>
              </a:rPr>
              <a:t>L’accertamento della disabilità</a:t>
            </a:r>
            <a:endParaRPr lang="it-IT" dirty="0">
              <a:solidFill>
                <a:schemeClr val="bg1"/>
              </a:solidFill>
            </a:endParaRPr>
          </a:p>
          <a:p>
            <a:pPr algn="ctr"/>
            <a:r>
              <a:rPr lang="it-IT" sz="1200" i="1" dirty="0">
                <a:solidFill>
                  <a:schemeClr val="bg1"/>
                </a:solidFill>
              </a:rPr>
              <a:t>«Certificato introduttivo»</a:t>
            </a:r>
            <a:endParaRPr lang="it-IT" sz="1200" dirty="0">
              <a:solidFill>
                <a:schemeClr val="bg1"/>
              </a:solidFill>
            </a:endParaRPr>
          </a:p>
        </p:txBody>
      </p:sp>
      <p:sp>
        <p:nvSpPr>
          <p:cNvPr id="3" name="CasellaDiTesto 2"/>
          <p:cNvSpPr txBox="1"/>
          <p:nvPr/>
        </p:nvSpPr>
        <p:spPr>
          <a:xfrm>
            <a:off x="1511370" y="1988840"/>
            <a:ext cx="6120679" cy="1477328"/>
          </a:xfrm>
          <a:prstGeom prst="rect">
            <a:avLst/>
          </a:prstGeom>
          <a:noFill/>
          <a:ln>
            <a:solidFill>
              <a:srgbClr val="002060"/>
            </a:solidFill>
          </a:ln>
        </p:spPr>
        <p:txBody>
          <a:bodyPr wrap="square" rtlCol="0">
            <a:spAutoFit/>
          </a:bodyPr>
          <a:lstStyle/>
          <a:p>
            <a:pPr algn="just"/>
            <a:r>
              <a:rPr lang="it-IT" dirty="0"/>
              <a:t>Affinché l’interessato possa presentare domanda  il medico certificatore deve compilare un certificato introduttivo, </a:t>
            </a:r>
            <a:r>
              <a:rPr lang="it-IT" u="sng" dirty="0"/>
              <a:t>utilizzando esclusivamente la procedura informatica disposta dall’INPS</a:t>
            </a:r>
            <a:r>
              <a:rPr lang="it-IT" dirty="0"/>
              <a:t>, il cui numero univoco dovrà essere, poi, inserito in fase di compilazione della domanda.</a:t>
            </a:r>
          </a:p>
        </p:txBody>
      </p:sp>
      <p:sp>
        <p:nvSpPr>
          <p:cNvPr id="2" name="CasellaDiTesto 1"/>
          <p:cNvSpPr txBox="1"/>
          <p:nvPr/>
        </p:nvSpPr>
        <p:spPr>
          <a:xfrm>
            <a:off x="1511370" y="1340768"/>
            <a:ext cx="6120679" cy="461665"/>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pPr algn="ctr"/>
            <a:r>
              <a:rPr lang="it-IT" sz="2400" b="1" dirty="0">
                <a:solidFill>
                  <a:srgbClr val="002060"/>
                </a:solidFill>
              </a:rPr>
              <a:t>CERTIFICATO «INTRODUTTIVO»</a:t>
            </a:r>
            <a:endParaRPr lang="it-IT" sz="2400" dirty="0">
              <a:solidFill>
                <a:srgbClr val="002060"/>
              </a:solidFill>
            </a:endParaRPr>
          </a:p>
        </p:txBody>
      </p:sp>
      <p:sp>
        <p:nvSpPr>
          <p:cNvPr id="5" name="CasellaDiTesto 4"/>
          <p:cNvSpPr txBox="1"/>
          <p:nvPr/>
        </p:nvSpPr>
        <p:spPr>
          <a:xfrm>
            <a:off x="1511370" y="3861048"/>
            <a:ext cx="6120679" cy="369332"/>
          </a:xfrm>
          <a:prstGeom prst="rect">
            <a:avLst/>
          </a:prstGeom>
          <a:noFill/>
          <a:ln>
            <a:solidFill>
              <a:srgbClr val="002060"/>
            </a:solidFill>
          </a:ln>
        </p:spPr>
        <p:txBody>
          <a:bodyPr wrap="square" rtlCol="0">
            <a:spAutoFit/>
          </a:bodyPr>
          <a:lstStyle/>
          <a:p>
            <a:pPr algn="ctr"/>
            <a:r>
              <a:rPr lang="it-IT" b="1" dirty="0">
                <a:solidFill>
                  <a:srgbClr val="002060"/>
                </a:solidFill>
              </a:rPr>
              <a:t>E’ indispensabile per la presentazione della domanda.</a:t>
            </a:r>
          </a:p>
        </p:txBody>
      </p:sp>
    </p:spTree>
    <p:extLst>
      <p:ext uri="{BB962C8B-B14F-4D97-AF65-F5344CB8AC3E}">
        <p14:creationId xmlns:p14="http://schemas.microsoft.com/office/powerpoint/2010/main" val="1911532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6467" y="1340768"/>
            <a:ext cx="6651067" cy="2088232"/>
          </a:xfrm>
          <a:prstGeom prst="rect">
            <a:avLst/>
          </a:prstGeom>
          <a:ln>
            <a:solidFill>
              <a:schemeClr val="tx1"/>
            </a:solidFill>
          </a:ln>
          <a:effectLst>
            <a:outerShdw blurRad="50800" dist="38100" dir="2700000" algn="tl" rotWithShape="0">
              <a:prstClr val="black">
                <a:alpha val="40000"/>
              </a:prstClr>
            </a:outerShdw>
          </a:effectLst>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6467" y="3861048"/>
            <a:ext cx="6651067" cy="1028895"/>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681466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5" name="Gruppo 4"/>
          <p:cNvGrpSpPr/>
          <p:nvPr/>
        </p:nvGrpSpPr>
        <p:grpSpPr>
          <a:xfrm>
            <a:off x="251520" y="1829860"/>
            <a:ext cx="8654628" cy="3543356"/>
            <a:chOff x="251520" y="1700808"/>
            <a:chExt cx="8654628" cy="3543356"/>
          </a:xfrm>
        </p:grpSpPr>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3891" y="1717245"/>
              <a:ext cx="4282257" cy="2465365"/>
            </a:xfrm>
            <a:prstGeom prst="rect">
              <a:avLst/>
            </a:prstGeom>
            <a:ln>
              <a:solidFill>
                <a:schemeClr val="tx1"/>
              </a:solidFill>
            </a:ln>
            <a:effectLst>
              <a:outerShdw blurRad="50800" dist="38100" dir="2700000" algn="tl" rotWithShape="0">
                <a:prstClr val="black">
                  <a:alpha val="40000"/>
                </a:prstClr>
              </a:outerShdw>
            </a:effectLst>
          </p:spPr>
        </p:pic>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700808"/>
              <a:ext cx="4248472" cy="3543356"/>
            </a:xfrm>
            <a:prstGeom prst="rect">
              <a:avLst/>
            </a:prstGeom>
            <a:ln>
              <a:solidFill>
                <a:schemeClr val="tx1"/>
              </a:solidFill>
            </a:ln>
            <a:effectLst>
              <a:outerShdw blurRad="50800" dist="38100" dir="2700000" algn="tl" rotWithShape="0">
                <a:prstClr val="black">
                  <a:alpha val="40000"/>
                </a:prstClr>
              </a:outerShdw>
            </a:effectLst>
          </p:spPr>
        </p:pic>
      </p:grpSp>
    </p:spTree>
    <p:extLst>
      <p:ext uri="{BB962C8B-B14F-4D97-AF65-F5344CB8AC3E}">
        <p14:creationId xmlns:p14="http://schemas.microsoft.com/office/powerpoint/2010/main" val="11822280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1727684" y="1340768"/>
            <a:ext cx="5688632" cy="1477328"/>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a:spAutoFit/>
          </a:bodyPr>
          <a:lstStyle/>
          <a:p>
            <a:pPr algn="just">
              <a:spcAft>
                <a:spcPts val="600"/>
              </a:spcAft>
            </a:pPr>
            <a:r>
              <a:rPr lang="it-IT" dirty="0"/>
              <a:t>Da una verifica a campione su certificati medici relativi ad accertamenti eseguiti presso la UO Medicina Legale Centro di Ancona è emerso che in circa il 15% dei casi non risulta compilato il campo  «obiettività», mentre  nel 7% circa manca sia l’anamnesi che l’esame obiettivo.  </a:t>
            </a:r>
          </a:p>
        </p:txBody>
      </p:sp>
    </p:spTree>
    <p:extLst>
      <p:ext uri="{BB962C8B-B14F-4D97-AF65-F5344CB8AC3E}">
        <p14:creationId xmlns:p14="http://schemas.microsoft.com/office/powerpoint/2010/main" val="25665412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9697" y="908720"/>
            <a:ext cx="8284025" cy="4896544"/>
          </a:xfrm>
          <a:prstGeom prst="rect">
            <a:avLst/>
          </a:prstGeom>
          <a:ln>
            <a:solidFill>
              <a:schemeClr val="tx1"/>
            </a:solidFill>
          </a:ln>
          <a:effectLst>
            <a:outerShdw blurRad="50800" dist="38100" dir="2700000" algn="tl" rotWithShape="0">
              <a:prstClr val="black">
                <a:alpha val="40000"/>
              </a:prstClr>
            </a:outerShdw>
          </a:effectLst>
        </p:spPr>
      </p:pic>
      <p:pic>
        <p:nvPicPr>
          <p:cNvPr id="3" name="Immagin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1759" y="1124744"/>
            <a:ext cx="8099899" cy="303461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55986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908720"/>
            <a:ext cx="3456384" cy="761965"/>
          </a:xfrm>
          <a:prstGeom prst="rect">
            <a:avLst/>
          </a:prstGeom>
          <a:ln>
            <a:solidFill>
              <a:schemeClr val="tx1"/>
            </a:solidFill>
          </a:ln>
          <a:effectLst>
            <a:outerShdw blurRad="50800" dist="38100" dir="2700000" algn="tl" rotWithShape="0">
              <a:prstClr val="black">
                <a:alpha val="40000"/>
              </a:prstClr>
            </a:outerShdw>
          </a:effectLst>
        </p:spPr>
      </p:pic>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484" y="1852186"/>
            <a:ext cx="6984776" cy="4457134"/>
          </a:xfrm>
          <a:prstGeom prst="rect">
            <a:avLst/>
          </a:prstGeom>
          <a:ln>
            <a:solidFill>
              <a:schemeClr val="tx1"/>
            </a:solidFill>
          </a:ln>
          <a:effectLst>
            <a:outerShdw blurRad="50800" dist="38100" dir="2700000" algn="tl" rotWithShape="0">
              <a:prstClr val="black">
                <a:alpha val="40000"/>
              </a:prstClr>
            </a:outerShdw>
          </a:effectLst>
        </p:spPr>
      </p:pic>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8222" y="1427695"/>
            <a:ext cx="6326976" cy="1394792"/>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91219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5776" y="991659"/>
            <a:ext cx="3456384" cy="596087"/>
          </a:xfrm>
          <a:prstGeom prst="rect">
            <a:avLst/>
          </a:prstGeom>
          <a:ln>
            <a:solidFill>
              <a:schemeClr val="tx1"/>
            </a:solidFill>
          </a:ln>
          <a:effectLst>
            <a:outerShdw blurRad="50800" dist="38100" dir="2700000" algn="tl" rotWithShape="0">
              <a:prstClr val="black">
                <a:alpha val="40000"/>
              </a:prstClr>
            </a:outerShdw>
          </a:effectLst>
        </p:spPr>
      </p:pic>
      <p:pic>
        <p:nvPicPr>
          <p:cNvPr id="2" name="Immagin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3484" y="3156297"/>
            <a:ext cx="6984776" cy="1848911"/>
          </a:xfrm>
          <a:prstGeom prst="rect">
            <a:avLst/>
          </a:prstGeom>
          <a:ln>
            <a:solidFill>
              <a:schemeClr val="tx1"/>
            </a:solidFill>
          </a:ln>
          <a:effectLst>
            <a:outerShdw blurRad="50800" dist="38100" dir="2700000" algn="tl" rotWithShape="0">
              <a:prstClr val="black">
                <a:alpha val="40000"/>
              </a:prstClr>
            </a:outerShdw>
          </a:effectLst>
        </p:spPr>
      </p:pic>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8222" y="1579516"/>
            <a:ext cx="6326976" cy="1091149"/>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918808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p:cNvPicPr>
            <a:picLocks noChangeAspect="1"/>
          </p:cNvPicPr>
          <p:nvPr/>
        </p:nvPicPr>
        <p:blipFill rotWithShape="1">
          <a:blip r:embed="rId2">
            <a:extLst>
              <a:ext uri="{28A0092B-C50C-407E-A947-70E740481C1C}">
                <a14:useLocalDpi xmlns:a14="http://schemas.microsoft.com/office/drawing/2010/main" val="0"/>
              </a:ext>
            </a:extLst>
          </a:blip>
          <a:srcRect t="41700"/>
          <a:stretch/>
        </p:blipFill>
        <p:spPr>
          <a:xfrm>
            <a:off x="2879522" y="980728"/>
            <a:ext cx="3384376" cy="1014485"/>
          </a:xfrm>
          <a:prstGeom prst="rect">
            <a:avLst/>
          </a:prstGeom>
          <a:ln>
            <a:noFill/>
          </a:ln>
          <a:effectLst>
            <a:outerShdw blurRad="292100" dist="139700" dir="2700000" algn="tl" rotWithShape="0">
              <a:srgbClr val="333333">
                <a:alpha val="65000"/>
              </a:srgbClr>
            </a:outerShdw>
          </a:effectLst>
        </p:spPr>
      </p:pic>
      <p:pic>
        <p:nvPicPr>
          <p:cNvPr id="2" name="Immagine 1"/>
          <p:cNvPicPr>
            <a:picLocks noChangeAspect="1"/>
          </p:cNvPicPr>
          <p:nvPr/>
        </p:nvPicPr>
        <p:blipFill rotWithShape="1">
          <a:blip r:embed="rId3">
            <a:extLst>
              <a:ext uri="{28A0092B-C50C-407E-A947-70E740481C1C}">
                <a14:useLocalDpi xmlns:a14="http://schemas.microsoft.com/office/drawing/2010/main" val="0"/>
              </a:ext>
            </a:extLst>
          </a:blip>
          <a:srcRect t="40751"/>
          <a:stretch/>
        </p:blipFill>
        <p:spPr>
          <a:xfrm>
            <a:off x="1012918" y="2063894"/>
            <a:ext cx="7117583" cy="3869113"/>
          </a:xfrm>
          <a:prstGeom prst="rect">
            <a:avLst/>
          </a:prstGeom>
          <a:ln>
            <a:solidFill>
              <a:schemeClr val="tx1"/>
            </a:solidFill>
          </a:ln>
          <a:effectLst>
            <a:outerShdw blurRad="50800" dist="38100" dir="2700000" algn="tl" rotWithShape="0">
              <a:prstClr val="black">
                <a:alpha val="40000"/>
              </a:prstClr>
            </a:outerShdw>
          </a:effectLst>
        </p:spPr>
      </p:pic>
      <p:pic>
        <p:nvPicPr>
          <p:cNvPr id="4" name="Immagine 3"/>
          <p:cNvPicPr>
            <a:picLocks noChangeAspect="1"/>
          </p:cNvPicPr>
          <p:nvPr/>
        </p:nvPicPr>
        <p:blipFill rotWithShape="1">
          <a:blip r:embed="rId2">
            <a:extLst>
              <a:ext uri="{28A0092B-C50C-407E-A947-70E740481C1C}">
                <a14:useLocalDpi xmlns:a14="http://schemas.microsoft.com/office/drawing/2010/main" val="0"/>
              </a:ext>
            </a:extLst>
          </a:blip>
          <a:srcRect t="41700"/>
          <a:stretch/>
        </p:blipFill>
        <p:spPr>
          <a:xfrm>
            <a:off x="1088482" y="1019778"/>
            <a:ext cx="6966455" cy="2088232"/>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0761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1881" y="1487901"/>
            <a:ext cx="8039657" cy="2160240"/>
          </a:xfrm>
          <a:prstGeom prst="rect">
            <a:avLst/>
          </a:prstGeom>
          <a:ln>
            <a:solidFill>
              <a:srgbClr val="002060"/>
            </a:solidFill>
          </a:ln>
          <a:effectLst>
            <a:outerShdw blurRad="292100" dist="139700" dir="2700000" algn="tl" rotWithShape="0">
              <a:srgbClr val="333333">
                <a:alpha val="65000"/>
              </a:srgbClr>
            </a:outerShdw>
          </a:effectLst>
        </p:spPr>
      </p:pic>
      <p:sp>
        <p:nvSpPr>
          <p:cNvPr id="13" name="CasellaDiTesto 12"/>
          <p:cNvSpPr txBox="1"/>
          <p:nvPr/>
        </p:nvSpPr>
        <p:spPr>
          <a:xfrm>
            <a:off x="559438" y="3933056"/>
            <a:ext cx="8032100" cy="1200329"/>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it-IT" dirty="0"/>
              <a:t>Il componente medico incaricato dalla CMI di effettuare la visita domiciliare, dopo aver ripetutamente suonato al citofono dell’abitazione,  non ottenendo nessuna risposta , contattava telefonicamente il soggetto il quale gli chiedeva di «</a:t>
            </a:r>
            <a:r>
              <a:rPr lang="it-IT" i="1" dirty="0"/>
              <a:t>aspettare un po</a:t>
            </a:r>
            <a:r>
              <a:rPr lang="it-IT" dirty="0"/>
              <a:t>’» perché </a:t>
            </a:r>
            <a:r>
              <a:rPr lang="it-IT" b="1" u="sng" dirty="0">
                <a:solidFill>
                  <a:srgbClr val="002060"/>
                </a:solidFill>
              </a:rPr>
              <a:t>era uscito a fare compere!!</a:t>
            </a:r>
          </a:p>
        </p:txBody>
      </p:sp>
      <p:sp>
        <p:nvSpPr>
          <p:cNvPr id="6" name="CasellaDiTesto 5"/>
          <p:cNvSpPr txBox="1"/>
          <p:nvPr/>
        </p:nvSpPr>
        <p:spPr>
          <a:xfrm>
            <a:off x="2447474" y="908720"/>
            <a:ext cx="4248472" cy="369332"/>
          </a:xfrm>
          <a:prstGeom prst="rect">
            <a:avLst/>
          </a:prstGeom>
          <a:noFill/>
        </p:spPr>
        <p:txBody>
          <a:bodyPr wrap="square" rtlCol="0">
            <a:spAutoFit/>
          </a:bodyPr>
          <a:lstStyle/>
          <a:p>
            <a:pPr algn="ctr"/>
            <a:r>
              <a:rPr lang="it-IT" b="1" dirty="0">
                <a:solidFill>
                  <a:schemeClr val="bg1"/>
                </a:solidFill>
              </a:rPr>
              <a:t>Intrasportabile?</a:t>
            </a:r>
          </a:p>
        </p:txBody>
      </p:sp>
    </p:spTree>
    <p:extLst>
      <p:ext uri="{BB962C8B-B14F-4D97-AF65-F5344CB8AC3E}">
        <p14:creationId xmlns:p14="http://schemas.microsoft.com/office/powerpoint/2010/main" val="1217652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214" y="1196752"/>
            <a:ext cx="8012959" cy="3487617"/>
          </a:xfrm>
          <a:prstGeom prst="rect">
            <a:avLst/>
          </a:prstGeom>
          <a:ln>
            <a:solidFill>
              <a:srgbClr val="002060"/>
            </a:solidFill>
          </a:ln>
          <a:effectLst>
            <a:outerShdw blurRad="292100" dist="139700" dir="2700000" algn="tl" rotWithShape="0">
              <a:srgbClr val="333333">
                <a:alpha val="65000"/>
              </a:srgbClr>
            </a:outerShdw>
          </a:effectLst>
        </p:spPr>
      </p:pic>
      <p:sp>
        <p:nvSpPr>
          <p:cNvPr id="13" name="CasellaDiTesto 12"/>
          <p:cNvSpPr txBox="1"/>
          <p:nvPr/>
        </p:nvSpPr>
        <p:spPr>
          <a:xfrm>
            <a:off x="591073" y="4797152"/>
            <a:ext cx="8032100" cy="92333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it-IT" dirty="0"/>
              <a:t>Contattata telefonicamente per concordare la visita domiciliare, la figlia dell’interessata riferiva che la madre «viene portata tutte le mattine in pulmino al centro diurno e </a:t>
            </a:r>
            <a:r>
              <a:rPr lang="it-IT"/>
              <a:t>rientra a casa la sera».</a:t>
            </a:r>
            <a:endParaRPr lang="it-IT" b="1" u="sng" dirty="0">
              <a:solidFill>
                <a:srgbClr val="002060"/>
              </a:solidFill>
            </a:endParaRPr>
          </a:p>
        </p:txBody>
      </p:sp>
      <p:sp>
        <p:nvSpPr>
          <p:cNvPr id="6" name="CasellaDiTesto 5"/>
          <p:cNvSpPr txBox="1"/>
          <p:nvPr/>
        </p:nvSpPr>
        <p:spPr>
          <a:xfrm>
            <a:off x="2447474" y="611396"/>
            <a:ext cx="4248472" cy="369332"/>
          </a:xfrm>
          <a:prstGeom prst="rect">
            <a:avLst/>
          </a:prstGeom>
          <a:noFill/>
        </p:spPr>
        <p:txBody>
          <a:bodyPr wrap="square" rtlCol="0">
            <a:spAutoFit/>
          </a:bodyPr>
          <a:lstStyle/>
          <a:p>
            <a:pPr algn="ctr"/>
            <a:r>
              <a:rPr lang="it-IT" b="1" dirty="0">
                <a:solidFill>
                  <a:schemeClr val="bg1"/>
                </a:solidFill>
              </a:rPr>
              <a:t>Intrasportabile?</a:t>
            </a:r>
          </a:p>
        </p:txBody>
      </p:sp>
    </p:spTree>
    <p:extLst>
      <p:ext uri="{BB962C8B-B14F-4D97-AF65-F5344CB8AC3E}">
        <p14:creationId xmlns:p14="http://schemas.microsoft.com/office/powerpoint/2010/main" val="2712835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203" y="1655759"/>
            <a:ext cx="6552728" cy="4656123"/>
          </a:xfrm>
          <a:prstGeom prst="rect">
            <a:avLst/>
          </a:prstGeom>
          <a:ln>
            <a:solidFill>
              <a:schemeClr val="tx1"/>
            </a:solidFill>
          </a:ln>
          <a:effectLst>
            <a:outerShdw blurRad="50800" dist="38100" dir="2700000" algn="tl" rotWithShape="0">
              <a:prstClr val="black">
                <a:alpha val="40000"/>
              </a:prstClr>
            </a:outerShdw>
          </a:effectLst>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0128" y="980728"/>
            <a:ext cx="7183164" cy="1152128"/>
          </a:xfrm>
          <a:prstGeom prst="rect">
            <a:avLst/>
          </a:prstGeom>
          <a:ln>
            <a:solidFill>
              <a:schemeClr val="tx1"/>
            </a:solidFill>
          </a:ln>
          <a:effectLst>
            <a:outerShdw blurRad="50800" dist="38100" dir="2700000" algn="tl" rotWithShape="0">
              <a:prstClr val="black">
                <a:alpha val="40000"/>
              </a:prstClr>
            </a:outerShdw>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3768" y="1052736"/>
            <a:ext cx="3735598" cy="59916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93027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43218" y="116632"/>
            <a:ext cx="8856984" cy="553998"/>
          </a:xfrm>
          <a:prstGeom prst="rect">
            <a:avLst/>
          </a:prstGeom>
          <a:solidFill>
            <a:srgbClr val="002060"/>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it-IT" b="1" dirty="0">
                <a:solidFill>
                  <a:schemeClr val="bg1"/>
                </a:solidFill>
              </a:rPr>
              <a:t>L’accertamento della disabilità</a:t>
            </a:r>
            <a:endParaRPr lang="it-IT" dirty="0">
              <a:solidFill>
                <a:schemeClr val="bg1"/>
              </a:solidFill>
            </a:endParaRPr>
          </a:p>
          <a:p>
            <a:pPr algn="ctr"/>
            <a:r>
              <a:rPr lang="it-IT" sz="1200" i="1" dirty="0">
                <a:solidFill>
                  <a:schemeClr val="bg1"/>
                </a:solidFill>
              </a:rPr>
              <a:t>«Certificato integrativo»</a:t>
            </a:r>
            <a:endParaRPr lang="it-IT" sz="1200" dirty="0">
              <a:solidFill>
                <a:schemeClr val="bg1"/>
              </a:solidFill>
            </a:endParaRPr>
          </a:p>
        </p:txBody>
      </p:sp>
      <p:sp>
        <p:nvSpPr>
          <p:cNvPr id="3" name="CasellaDiTesto 2"/>
          <p:cNvSpPr txBox="1"/>
          <p:nvPr/>
        </p:nvSpPr>
        <p:spPr>
          <a:xfrm>
            <a:off x="1511370" y="1994189"/>
            <a:ext cx="6120679" cy="2385268"/>
          </a:xfrm>
          <a:prstGeom prst="rect">
            <a:avLst/>
          </a:prstGeom>
          <a:noFill/>
          <a:ln>
            <a:solidFill>
              <a:srgbClr val="002060"/>
            </a:solidFill>
          </a:ln>
        </p:spPr>
        <p:txBody>
          <a:bodyPr wrap="square" rtlCol="0">
            <a:spAutoFit/>
          </a:bodyPr>
          <a:lstStyle/>
          <a:p>
            <a:pPr algn="just">
              <a:spcAft>
                <a:spcPts val="600"/>
              </a:spcAft>
            </a:pPr>
            <a:r>
              <a:rPr lang="it-IT" dirty="0"/>
              <a:t>Deve essere utilizzato quando per il soggetto è già stato compilato il certificato introduttivo, è già stata presentata domanda ed è necessario </a:t>
            </a:r>
            <a:r>
              <a:rPr lang="it-IT" u="sng" dirty="0">
                <a:solidFill>
                  <a:srgbClr val="002060"/>
                </a:solidFill>
              </a:rPr>
              <a:t>integrarlo:</a:t>
            </a:r>
            <a:endParaRPr lang="it-IT" dirty="0"/>
          </a:p>
          <a:p>
            <a:pPr marL="342900" lvl="0" indent="-342900" algn="just">
              <a:buFont typeface="+mj-lt"/>
              <a:buAutoNum type="arabicPeriod"/>
            </a:pPr>
            <a:r>
              <a:rPr lang="it-IT" dirty="0">
                <a:solidFill>
                  <a:srgbClr val="002060"/>
                </a:solidFill>
              </a:rPr>
              <a:t>Per “aggiungere” richiesta di indennità di accompagno non presente nel certificato introduttivo;</a:t>
            </a:r>
          </a:p>
          <a:p>
            <a:pPr marL="342900" lvl="0" indent="-342900" algn="just">
              <a:spcAft>
                <a:spcPts val="600"/>
              </a:spcAft>
              <a:buFont typeface="+mj-lt"/>
              <a:buAutoNum type="arabicPeriod"/>
            </a:pPr>
            <a:r>
              <a:rPr lang="it-IT" dirty="0">
                <a:solidFill>
                  <a:srgbClr val="002060"/>
                </a:solidFill>
              </a:rPr>
              <a:t>Per richiedere vista domiciliare in quanto il soggetto non è trasportabile e tale richiesta non è stata fatta nel certificato introduttivo;</a:t>
            </a:r>
          </a:p>
        </p:txBody>
      </p:sp>
      <p:sp>
        <p:nvSpPr>
          <p:cNvPr id="5" name="CasellaDiTesto 4"/>
          <p:cNvSpPr txBox="1"/>
          <p:nvPr/>
        </p:nvSpPr>
        <p:spPr>
          <a:xfrm>
            <a:off x="1511370" y="1124744"/>
            <a:ext cx="6120679" cy="461665"/>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pPr algn="ctr"/>
            <a:r>
              <a:rPr lang="it-IT" sz="2400" b="1" dirty="0">
                <a:solidFill>
                  <a:srgbClr val="002060"/>
                </a:solidFill>
              </a:rPr>
              <a:t>CERTIFICATO «INTEGRATIVO»</a:t>
            </a:r>
            <a:endParaRPr lang="it-IT" sz="2400" dirty="0">
              <a:solidFill>
                <a:srgbClr val="002060"/>
              </a:solidFill>
            </a:endParaRPr>
          </a:p>
        </p:txBody>
      </p:sp>
      <p:sp>
        <p:nvSpPr>
          <p:cNvPr id="6" name="CasellaDiTesto 5"/>
          <p:cNvSpPr txBox="1"/>
          <p:nvPr/>
        </p:nvSpPr>
        <p:spPr>
          <a:xfrm>
            <a:off x="1511369" y="4581128"/>
            <a:ext cx="6120679" cy="646331"/>
          </a:xfrm>
          <a:prstGeom prst="rect">
            <a:avLst/>
          </a:prstGeom>
          <a:noFill/>
          <a:ln>
            <a:solidFill>
              <a:srgbClr val="002060"/>
            </a:solidFill>
          </a:ln>
        </p:spPr>
        <p:txBody>
          <a:bodyPr wrap="square" rtlCol="0">
            <a:spAutoFit/>
          </a:bodyPr>
          <a:lstStyle/>
          <a:p>
            <a:pPr algn="ctr">
              <a:spcAft>
                <a:spcPts val="600"/>
              </a:spcAft>
            </a:pPr>
            <a:r>
              <a:rPr lang="it-IT" dirty="0"/>
              <a:t>non deve necessariamente essere compilato dallo stesso medico che ha inoltrato il certificato introduttivo.</a:t>
            </a:r>
          </a:p>
        </p:txBody>
      </p:sp>
    </p:spTree>
    <p:extLst>
      <p:ext uri="{BB962C8B-B14F-4D97-AF65-F5344CB8AC3E}">
        <p14:creationId xmlns:p14="http://schemas.microsoft.com/office/powerpoint/2010/main" val="2470015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620" y="1340768"/>
            <a:ext cx="7928180" cy="2376264"/>
          </a:xfrm>
          <a:prstGeom prst="rect">
            <a:avLst/>
          </a:prstGeom>
          <a:ln>
            <a:solidFill>
              <a:schemeClr val="tx1"/>
            </a:solidFill>
          </a:ln>
          <a:effectLst>
            <a:outerShdw blurRad="50800" dist="38100" dir="2700000" algn="tl" rotWithShape="0">
              <a:prstClr val="black">
                <a:alpha val="40000"/>
              </a:prstClr>
            </a:outerShdw>
          </a:effectLst>
        </p:spPr>
      </p:pic>
      <p:sp>
        <p:nvSpPr>
          <p:cNvPr id="4" name="CasellaDiTesto 3"/>
          <p:cNvSpPr txBox="1"/>
          <p:nvPr/>
        </p:nvSpPr>
        <p:spPr>
          <a:xfrm>
            <a:off x="1057578" y="2780928"/>
            <a:ext cx="7028263" cy="1569660"/>
          </a:xfrm>
          <a:prstGeom prst="rect">
            <a:avLst/>
          </a:prstGeom>
          <a:solidFill>
            <a:schemeClr val="bg1"/>
          </a:solidFill>
          <a:ln>
            <a:solidFill>
              <a:srgbClr val="002060"/>
            </a:solidFill>
          </a:ln>
        </p:spPr>
        <p:txBody>
          <a:bodyPr wrap="square" rtlCol="0">
            <a:spAutoFit/>
          </a:bodyPr>
          <a:lstStyle/>
          <a:p>
            <a:pPr algn="just"/>
            <a:r>
              <a:rPr lang="it-IT" sz="1600" dirty="0"/>
              <a:t>Nel certificato dovrebbero essere messi in evidenza i dati utili alla valutazione del soggetto da parte della commissione integrata: l’accertamento in commissione non ha finalità cliniche, ma </a:t>
            </a:r>
            <a:r>
              <a:rPr lang="it-IT" sz="1600" u="sng" dirty="0"/>
              <a:t>medico-legali</a:t>
            </a:r>
            <a:r>
              <a:rPr lang="it-IT" sz="1600" dirty="0"/>
              <a:t>. Se un soggetto è affetto da neoplasia del pancreas è totalmente ininfluente che «ricordi i comuni esantemi dell’infanzia» o che abbia fatto una tonsillectomia a 8 anni.</a:t>
            </a:r>
          </a:p>
          <a:p>
            <a:pPr algn="just"/>
            <a:r>
              <a:rPr lang="it-IT" sz="1600" b="1" dirty="0">
                <a:solidFill>
                  <a:srgbClr val="002060"/>
                </a:solidFill>
              </a:rPr>
              <a:t>Le informazioni non rilevanti rischiano di “nascondere” quelle importanti.</a:t>
            </a:r>
          </a:p>
        </p:txBody>
      </p:sp>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3498" y="1124744"/>
            <a:ext cx="3816424" cy="114387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58888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8814" y="980728"/>
            <a:ext cx="6906372" cy="3816424"/>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269176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rotWithShape="1">
          <a:blip r:embed="rId2">
            <a:extLst>
              <a:ext uri="{28A0092B-C50C-407E-A947-70E740481C1C}">
                <a14:useLocalDpi xmlns:a14="http://schemas.microsoft.com/office/drawing/2010/main" val="0"/>
              </a:ext>
            </a:extLst>
          </a:blip>
          <a:srcRect b="29227"/>
          <a:stretch/>
        </p:blipFill>
        <p:spPr>
          <a:xfrm>
            <a:off x="611560" y="1844824"/>
            <a:ext cx="7998790" cy="3096344"/>
          </a:xfrm>
          <a:prstGeom prst="rect">
            <a:avLst/>
          </a:prstGeom>
          <a:ln>
            <a:solidFill>
              <a:schemeClr val="tx1"/>
            </a:solidFill>
          </a:ln>
          <a:effectLst>
            <a:outerShdw blurRad="50800" dist="38100" dir="2700000" algn="tl" rotWithShape="0">
              <a:prstClr val="black">
                <a:alpha val="40000"/>
              </a:prstClr>
            </a:outerShdw>
          </a:effectLst>
        </p:spPr>
      </p:pic>
      <p:pic>
        <p:nvPicPr>
          <p:cNvPr id="4" name="Immagine 3"/>
          <p:cNvPicPr>
            <a:picLocks noChangeAspect="1"/>
          </p:cNvPicPr>
          <p:nvPr/>
        </p:nvPicPr>
        <p:blipFill rotWithShape="1">
          <a:blip r:embed="rId3">
            <a:extLst>
              <a:ext uri="{28A0092B-C50C-407E-A947-70E740481C1C}">
                <a14:useLocalDpi xmlns:a14="http://schemas.microsoft.com/office/drawing/2010/main" val="0"/>
              </a:ext>
            </a:extLst>
          </a:blip>
          <a:srcRect b="58391"/>
          <a:stretch/>
        </p:blipFill>
        <p:spPr>
          <a:xfrm>
            <a:off x="597413" y="5005784"/>
            <a:ext cx="8012937" cy="957860"/>
          </a:xfrm>
          <a:prstGeom prst="rect">
            <a:avLst/>
          </a:prstGeom>
          <a:ln>
            <a:solidFill>
              <a:schemeClr val="tx1"/>
            </a:solidFill>
          </a:ln>
          <a:effectLst>
            <a:outerShdw blurRad="50800" dist="38100" dir="2700000" algn="tl" rotWithShape="0">
              <a:prstClr val="black">
                <a:alpha val="40000"/>
              </a:prstClr>
            </a:outerShdw>
          </a:effectLst>
        </p:spPr>
      </p:pic>
      <p:pic>
        <p:nvPicPr>
          <p:cNvPr id="5" name="Immagin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2794" y="996256"/>
            <a:ext cx="6794436" cy="1224136"/>
          </a:xfrm>
          <a:prstGeom prst="rect">
            <a:avLst/>
          </a:prstGeom>
          <a:ln>
            <a:solidFill>
              <a:schemeClr val="tx1"/>
            </a:solidFill>
          </a:ln>
          <a:effectLst>
            <a:outerShdw blurRad="50800" dist="38100" dir="2700000" algn="tl" rotWithShape="0">
              <a:prstClr val="black">
                <a:alpha val="40000"/>
              </a:prstClr>
            </a:outerShdw>
          </a:effectLst>
        </p:spPr>
      </p:pic>
      <p:pic>
        <p:nvPicPr>
          <p:cNvPr id="6" name="Immagin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39562" y="1196752"/>
            <a:ext cx="2664296" cy="48001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11447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10"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9760" y="1664804"/>
            <a:ext cx="5832648" cy="4798605"/>
          </a:xfrm>
          <a:prstGeom prst="rect">
            <a:avLst/>
          </a:prstGeom>
          <a:ln>
            <a:solidFill>
              <a:schemeClr val="tx1"/>
            </a:solidFill>
          </a:ln>
          <a:effectLst>
            <a:outerShdw blurRad="50800" dist="38100" dir="2700000" algn="tl" rotWithShape="0">
              <a:prstClr val="black">
                <a:alpha val="40000"/>
              </a:prstClr>
            </a:outerShdw>
          </a:effectLst>
        </p:spPr>
      </p:pic>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615" y="980728"/>
            <a:ext cx="7702189" cy="1368152"/>
          </a:xfrm>
          <a:prstGeom prst="rect">
            <a:avLst/>
          </a:prstGeom>
          <a:ln>
            <a:solidFill>
              <a:schemeClr val="tx1"/>
            </a:solidFill>
          </a:ln>
          <a:effectLst>
            <a:outerShdw blurRad="50800" dist="38100" dir="2700000" algn="tl" rotWithShape="0">
              <a:prstClr val="black">
                <a:alpha val="40000"/>
              </a:prstClr>
            </a:outerShdw>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4287" y="1026246"/>
            <a:ext cx="3594846" cy="638558"/>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210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542" y="3068960"/>
            <a:ext cx="7915298" cy="1440160"/>
          </a:xfrm>
          <a:prstGeom prst="rect">
            <a:avLst/>
          </a:prstGeom>
          <a:ln>
            <a:solidFill>
              <a:schemeClr val="tx1"/>
            </a:solidFill>
          </a:ln>
          <a:effectLst>
            <a:outerShdw blurRad="50800" dist="38100" dir="2700000" algn="tl" rotWithShape="0">
              <a:prstClr val="black">
                <a:alpha val="40000"/>
              </a:prstClr>
            </a:outerShdw>
          </a:effec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542" y="1222790"/>
            <a:ext cx="7936335" cy="1005268"/>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82972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Immagin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1087" y="1052736"/>
            <a:ext cx="6981825" cy="1190625"/>
          </a:xfrm>
          <a:prstGeom prst="rect">
            <a:avLst/>
          </a:prstGeom>
          <a:ln>
            <a:solidFill>
              <a:schemeClr val="tx1"/>
            </a:solidFill>
          </a:ln>
          <a:effectLst>
            <a:outerShdw blurRad="50800" dist="38100" dir="2700000" algn="tl" rotWithShape="0">
              <a:prstClr val="black">
                <a:alpha val="40000"/>
              </a:prstClr>
            </a:outerShdw>
          </a:effectLst>
        </p:spPr>
      </p:pic>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1087" y="2420888"/>
            <a:ext cx="6934200" cy="3810000"/>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40695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827584" y="980728"/>
            <a:ext cx="7488832" cy="3046988"/>
          </a:xfrm>
          <a:prstGeom prst="rect">
            <a:avLst/>
          </a:prstGeom>
          <a:noFill/>
          <a:ln>
            <a:no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it-IT"/>
            </a:defPPr>
            <a:lvl1pPr algn="ctr">
              <a:defRPr b="1">
                <a:solidFill>
                  <a:srgbClr val="002060"/>
                </a:solidFill>
              </a:defRPr>
            </a:lvl1pPr>
          </a:lstStyle>
          <a:p>
            <a:endParaRPr lang="it-IT" sz="3200" dirty="0"/>
          </a:p>
          <a:p>
            <a:endParaRPr lang="it-IT" sz="3200" dirty="0"/>
          </a:p>
          <a:p>
            <a:r>
              <a:rPr lang="it-IT" sz="3200" dirty="0"/>
              <a:t>La documentazione sanitaria</a:t>
            </a:r>
          </a:p>
          <a:p>
            <a:endParaRPr lang="it-IT" sz="3200" dirty="0"/>
          </a:p>
          <a:p>
            <a:endParaRPr lang="it-IT" sz="3200" dirty="0"/>
          </a:p>
          <a:p>
            <a:endParaRPr lang="it-IT" sz="3200" dirty="0"/>
          </a:p>
        </p:txBody>
      </p:sp>
    </p:spTree>
    <p:extLst>
      <p:ext uri="{BB962C8B-B14F-4D97-AF65-F5344CB8AC3E}">
        <p14:creationId xmlns:p14="http://schemas.microsoft.com/office/powerpoint/2010/main" val="271451451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295346" y="1615067"/>
            <a:ext cx="6552728" cy="2088232"/>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a:spAutoFit/>
          </a:bodyPr>
          <a:lstStyle/>
          <a:p>
            <a:pPr algn="just"/>
            <a:r>
              <a:rPr lang="it-IT" dirty="0"/>
              <a:t>La documentazione sanitaria (dimissioni ospedaliere, referti di visite specialistiche…) presentata dal soggetto alla commissione integrata al momento della visita </a:t>
            </a:r>
            <a:r>
              <a:rPr lang="it-IT" b="1" dirty="0">
                <a:solidFill>
                  <a:srgbClr val="002060"/>
                </a:solidFill>
              </a:rPr>
              <a:t>è fondamentale</a:t>
            </a:r>
            <a:r>
              <a:rPr lang="it-IT" dirty="0"/>
              <a:t> ai fini della valutazione: essa deve inconfutabilmente dimostrare l’esistenza delle  patologie, la condizione attuale, se trattasi di situazioni stabilizzate o evolutive (ad esempio per una malattia neoplastica è essenziale la diagnosi, la </a:t>
            </a:r>
            <a:r>
              <a:rPr lang="it-IT" dirty="0" err="1"/>
              <a:t>stadiazione</a:t>
            </a:r>
            <a:r>
              <a:rPr lang="it-IT" dirty="0"/>
              <a:t>, la terapia).</a:t>
            </a:r>
          </a:p>
        </p:txBody>
      </p:sp>
    </p:spTree>
    <p:extLst>
      <p:ext uri="{BB962C8B-B14F-4D97-AF65-F5344CB8AC3E}">
        <p14:creationId xmlns:p14="http://schemas.microsoft.com/office/powerpoint/2010/main" val="8256583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259632" y="1715119"/>
            <a:ext cx="6624736" cy="1631216"/>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a:spAutoFit/>
          </a:bodyPr>
          <a:lstStyle/>
          <a:p>
            <a:pPr algn="ctr"/>
            <a:r>
              <a:rPr lang="it-IT" sz="2000" dirty="0"/>
              <a:t>Non è raro il caso di soggetti che giungono a visita senza alcuna documentazione sanitaria, così come è molto frequente il caso opposto: la documentazione proposta è </a:t>
            </a:r>
            <a:r>
              <a:rPr lang="it-IT" sz="2000" u="sng" dirty="0"/>
              <a:t>inutilmente eccessiva </a:t>
            </a:r>
            <a:r>
              <a:rPr lang="it-IT" sz="2000" dirty="0"/>
              <a:t>(trasportata in trolley o in enormi bustoni da supermercato).</a:t>
            </a:r>
          </a:p>
        </p:txBody>
      </p:sp>
    </p:spTree>
    <p:extLst>
      <p:ext uri="{BB962C8B-B14F-4D97-AF65-F5344CB8AC3E}">
        <p14:creationId xmlns:p14="http://schemas.microsoft.com/office/powerpoint/2010/main" val="140108455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1790" y="836712"/>
            <a:ext cx="3780420" cy="50405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244332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43218" y="116632"/>
            <a:ext cx="8856984" cy="553998"/>
          </a:xfrm>
          <a:prstGeom prst="rect">
            <a:avLst/>
          </a:prstGeom>
          <a:solidFill>
            <a:srgbClr val="002060"/>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it-IT" b="1" dirty="0">
                <a:solidFill>
                  <a:schemeClr val="bg1"/>
                </a:solidFill>
              </a:rPr>
              <a:t>L’accertamento della disabilità</a:t>
            </a:r>
            <a:endParaRPr lang="it-IT" dirty="0">
              <a:solidFill>
                <a:schemeClr val="bg1"/>
              </a:solidFill>
            </a:endParaRPr>
          </a:p>
          <a:p>
            <a:pPr algn="ctr"/>
            <a:r>
              <a:rPr lang="it-IT" sz="1200" i="1" dirty="0">
                <a:solidFill>
                  <a:schemeClr val="bg1"/>
                </a:solidFill>
              </a:rPr>
              <a:t>«Certificato integrativo»</a:t>
            </a:r>
            <a:endParaRPr lang="it-IT" sz="1200" dirty="0">
              <a:solidFill>
                <a:schemeClr val="bg1"/>
              </a:solidFill>
            </a:endParaRPr>
          </a:p>
        </p:txBody>
      </p:sp>
      <p:sp>
        <p:nvSpPr>
          <p:cNvPr id="3" name="CasellaDiTesto 2"/>
          <p:cNvSpPr txBox="1"/>
          <p:nvPr/>
        </p:nvSpPr>
        <p:spPr>
          <a:xfrm>
            <a:off x="1511370" y="2348880"/>
            <a:ext cx="6120679" cy="1000274"/>
          </a:xfrm>
          <a:prstGeom prst="rect">
            <a:avLst/>
          </a:prstGeom>
          <a:noFill/>
          <a:ln>
            <a:solidFill>
              <a:srgbClr val="002060"/>
            </a:solidFill>
          </a:ln>
        </p:spPr>
        <p:txBody>
          <a:bodyPr wrap="square" rtlCol="0">
            <a:spAutoFit/>
          </a:bodyPr>
          <a:lstStyle/>
          <a:p>
            <a:pPr algn="ctr">
              <a:spcAft>
                <a:spcPts val="600"/>
              </a:spcAft>
            </a:pPr>
            <a:r>
              <a:rPr lang="it-IT" dirty="0"/>
              <a:t>Deve essere compilato utilizzando esclusivamente la procedura informatica, online, disposta dall’INPS.</a:t>
            </a:r>
          </a:p>
          <a:p>
            <a:pPr algn="ctr">
              <a:spcAft>
                <a:spcPts val="600"/>
              </a:spcAft>
            </a:pPr>
            <a:r>
              <a:rPr lang="it-IT" b="1" u="sng" dirty="0">
                <a:solidFill>
                  <a:srgbClr val="002060"/>
                </a:solidFill>
              </a:rPr>
              <a:t>Non può essere rilasciato in formato cartaceo.</a:t>
            </a:r>
          </a:p>
        </p:txBody>
      </p:sp>
      <p:sp>
        <p:nvSpPr>
          <p:cNvPr id="5" name="CasellaDiTesto 4"/>
          <p:cNvSpPr txBox="1"/>
          <p:nvPr/>
        </p:nvSpPr>
        <p:spPr>
          <a:xfrm>
            <a:off x="1511370" y="1479435"/>
            <a:ext cx="6120679" cy="461665"/>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pPr algn="ctr"/>
            <a:r>
              <a:rPr lang="it-IT" sz="2400" b="1" dirty="0">
                <a:solidFill>
                  <a:srgbClr val="002060"/>
                </a:solidFill>
              </a:rPr>
              <a:t>CERTIFICATO «INTEGRATIVO»</a:t>
            </a:r>
            <a:endParaRPr lang="it-IT" sz="2400" dirty="0">
              <a:solidFill>
                <a:srgbClr val="002060"/>
              </a:solidFill>
            </a:endParaRPr>
          </a:p>
        </p:txBody>
      </p:sp>
    </p:spTree>
    <p:extLst>
      <p:ext uri="{BB962C8B-B14F-4D97-AF65-F5344CB8AC3E}">
        <p14:creationId xmlns:p14="http://schemas.microsoft.com/office/powerpoint/2010/main" val="400393142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1700" y="1412776"/>
            <a:ext cx="5400600" cy="376785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93032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p:cNvPicPr>
            <a:picLocks noChangeAspect="1"/>
          </p:cNvPicPr>
          <p:nvPr/>
        </p:nvPicPr>
        <p:blipFill rotWithShape="1">
          <a:blip r:embed="rId2">
            <a:extLst>
              <a:ext uri="{BEBA8EAE-BF5A-486C-A8C5-ECC9F3942E4B}">
                <a14:imgProps xmlns:a14="http://schemas.microsoft.com/office/drawing/2010/main">
                  <a14:imgLayer r:embed="rId3">
                    <a14:imgEffect>
                      <a14:sharpenSoften amount="-100000"/>
                    </a14:imgEffect>
                  </a14:imgLayer>
                </a14:imgProps>
              </a:ext>
              <a:ext uri="{28A0092B-C50C-407E-A947-70E740481C1C}">
                <a14:useLocalDpi xmlns:a14="http://schemas.microsoft.com/office/drawing/2010/main" val="0"/>
              </a:ext>
            </a:extLst>
          </a:blip>
          <a:srcRect l="5133" t="5455" r="14180" b="37670"/>
          <a:stretch/>
        </p:blipFill>
        <p:spPr>
          <a:xfrm>
            <a:off x="1883194" y="797992"/>
            <a:ext cx="5377032" cy="5328592"/>
          </a:xfrm>
          <a:prstGeom prst="rect">
            <a:avLst/>
          </a:prstGeom>
          <a:ln>
            <a:noFill/>
          </a:ln>
          <a:effectLst>
            <a:outerShdw blurRad="292100" dist="139700" dir="2700000" algn="tl" rotWithShape="0">
              <a:srgbClr val="333333">
                <a:alpha val="65000"/>
              </a:srgbClr>
            </a:outerShdw>
          </a:effectLst>
        </p:spPr>
      </p:pic>
      <p:sp>
        <p:nvSpPr>
          <p:cNvPr id="5" name="Rettangolo 4"/>
          <p:cNvSpPr/>
          <p:nvPr/>
        </p:nvSpPr>
        <p:spPr>
          <a:xfrm>
            <a:off x="1295346" y="1615067"/>
            <a:ext cx="6552728" cy="2585323"/>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a:spAutoFit/>
          </a:bodyPr>
          <a:lstStyle/>
          <a:p>
            <a:pPr algn="just"/>
            <a:r>
              <a:rPr lang="it-IT" dirty="0"/>
              <a:t>Il ruolo del </a:t>
            </a:r>
            <a:r>
              <a:rPr lang="it-IT" b="1" dirty="0">
                <a:solidFill>
                  <a:srgbClr val="002060"/>
                </a:solidFill>
              </a:rPr>
              <a:t>medico curante</a:t>
            </a:r>
            <a:r>
              <a:rPr lang="it-IT" dirty="0"/>
              <a:t> è insostituibile per risolvere il problema esposto:  la conoscenza del suo paziente e della sua storia gli consentirebbero di </a:t>
            </a:r>
            <a:r>
              <a:rPr lang="it-IT" b="1" dirty="0">
                <a:solidFill>
                  <a:srgbClr val="002060"/>
                </a:solidFill>
              </a:rPr>
              <a:t>selezionare</a:t>
            </a:r>
            <a:r>
              <a:rPr lang="it-IT" dirty="0"/>
              <a:t> la documentazione utile (per qualità e non per quantità) per una corretta valutazione da parte della commissione. </a:t>
            </a:r>
          </a:p>
          <a:p>
            <a:pPr algn="just"/>
            <a:r>
              <a:rPr lang="it-IT" dirty="0"/>
              <a:t>Referti radiografici per una frattura del metacarpo del 1960 hanno più valore per la storia della medicina che per la valutazione della disabilità.</a:t>
            </a:r>
          </a:p>
          <a:p>
            <a:pPr algn="just"/>
            <a:r>
              <a:rPr lang="it-IT" dirty="0"/>
              <a:t> </a:t>
            </a:r>
          </a:p>
        </p:txBody>
      </p:sp>
      <p:pic>
        <p:nvPicPr>
          <p:cNvPr id="2" name="Immagine 1"/>
          <p:cNvPicPr>
            <a:picLocks noChangeAspect="1"/>
          </p:cNvPicPr>
          <p:nvPr/>
        </p:nvPicPr>
        <p:blipFill rotWithShape="1">
          <a:blip r:embed="rId4">
            <a:extLst>
              <a:ext uri="{28A0092B-C50C-407E-A947-70E740481C1C}">
                <a14:useLocalDpi xmlns:a14="http://schemas.microsoft.com/office/drawing/2010/main" val="0"/>
              </a:ext>
            </a:extLst>
          </a:blip>
          <a:srcRect l="5133" t="5455" r="14180" b="37670"/>
          <a:stretch/>
        </p:blipFill>
        <p:spPr>
          <a:xfrm>
            <a:off x="1908511" y="786325"/>
            <a:ext cx="5377032" cy="5328592"/>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98720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971600" y="1628800"/>
            <a:ext cx="7200800" cy="2015936"/>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a:spAutoFit/>
          </a:bodyPr>
          <a:lstStyle/>
          <a:p>
            <a:pPr algn="just">
              <a:spcAft>
                <a:spcPts val="600"/>
              </a:spcAft>
            </a:pPr>
            <a:r>
              <a:rPr lang="it-IT" sz="2000" dirty="0"/>
              <a:t>Il medico deve sempre essere consapevole che ogni suo atto, per quanto semplice e apparentemente banale possa essere, è carico di implicazioni giuridiche, amministrative e deontologiche.</a:t>
            </a:r>
          </a:p>
          <a:p>
            <a:pPr algn="just"/>
            <a:r>
              <a:rPr lang="it-IT" sz="2000" dirty="0"/>
              <a:t>Quindi deve prestare la massima attenzione ed il massimo scrupolo anche nell'esecuzione di atti spesso considerati «banali» come la </a:t>
            </a:r>
            <a:r>
              <a:rPr lang="it-IT" sz="2000" b="1" dirty="0">
                <a:solidFill>
                  <a:srgbClr val="002060"/>
                </a:solidFill>
              </a:rPr>
              <a:t>redazione di certificati medici</a:t>
            </a:r>
            <a:r>
              <a:rPr lang="it-IT" sz="2000" dirty="0"/>
              <a:t>.</a:t>
            </a:r>
          </a:p>
        </p:txBody>
      </p:sp>
    </p:spTree>
    <p:extLst>
      <p:ext uri="{BB962C8B-B14F-4D97-AF65-F5344CB8AC3E}">
        <p14:creationId xmlns:p14="http://schemas.microsoft.com/office/powerpoint/2010/main" val="208415283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5"/>
          <p:cNvSpPr/>
          <p:nvPr/>
        </p:nvSpPr>
        <p:spPr>
          <a:xfrm>
            <a:off x="0" y="0"/>
            <a:ext cx="9144000" cy="6858000"/>
          </a:xfrm>
          <a:prstGeom prst="rect">
            <a:avLst/>
          </a:prstGeom>
          <a:gradFill>
            <a:gsLst>
              <a:gs pos="0">
                <a:srgbClr val="002060"/>
              </a:gs>
              <a:gs pos="38000">
                <a:srgbClr val="85C2FF"/>
              </a:gs>
              <a:gs pos="72000">
                <a:srgbClr val="C4D6EB"/>
              </a:gs>
              <a:gs pos="100000">
                <a:srgbClr val="FFEBFA"/>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p:cNvSpPr txBox="1"/>
          <p:nvPr/>
        </p:nvSpPr>
        <p:spPr>
          <a:xfrm>
            <a:off x="2915816" y="2276872"/>
            <a:ext cx="2880320" cy="923330"/>
          </a:xfrm>
          <a:prstGeom prst="rect">
            <a:avLst/>
          </a:prstGeom>
          <a:noFill/>
        </p:spPr>
        <p:txBody>
          <a:bodyPr wrap="square" rtlCol="0">
            <a:spAutoFit/>
          </a:bodyPr>
          <a:lstStyle/>
          <a:p>
            <a:pPr algn="ctr"/>
            <a:r>
              <a:rPr lang="it-IT" sz="5400" dirty="0">
                <a:solidFill>
                  <a:srgbClr val="002060"/>
                </a:solidFill>
              </a:rPr>
              <a:t>Grazie</a:t>
            </a:r>
          </a:p>
        </p:txBody>
      </p:sp>
    </p:spTree>
    <p:extLst>
      <p:ext uri="{BB962C8B-B14F-4D97-AF65-F5344CB8AC3E}">
        <p14:creationId xmlns:p14="http://schemas.microsoft.com/office/powerpoint/2010/main" val="617200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619672" y="-747463"/>
            <a:ext cx="5760641" cy="8640962"/>
          </a:xfrm>
          <a:prstGeom prst="rect">
            <a:avLst/>
          </a:prstGeom>
        </p:spPr>
      </p:pic>
      <p:sp>
        <p:nvSpPr>
          <p:cNvPr id="2" name="CasellaDiTesto 1"/>
          <p:cNvSpPr txBox="1"/>
          <p:nvPr/>
        </p:nvSpPr>
        <p:spPr>
          <a:xfrm>
            <a:off x="971600" y="1979548"/>
            <a:ext cx="7200800" cy="369332"/>
          </a:xfrm>
          <a:prstGeom prst="rect">
            <a:avLst/>
          </a:prstGeom>
          <a:noFill/>
          <a:ln>
            <a:noFill/>
          </a:ln>
          <a:effectLst/>
        </p:spPr>
        <p:txBody>
          <a:bodyPr wrap="square" rtlCol="0">
            <a:spAutoFit/>
          </a:bodyPr>
          <a:lstStyle/>
          <a:p>
            <a:pPr algn="ctr"/>
            <a:r>
              <a:rPr lang="it-IT" b="1" dirty="0"/>
              <a:t>Riferimenti normativi</a:t>
            </a:r>
            <a:endParaRPr lang="it-IT" i="1" dirty="0"/>
          </a:p>
        </p:txBody>
      </p:sp>
    </p:spTree>
    <p:extLst>
      <p:ext uri="{BB962C8B-B14F-4D97-AF65-F5344CB8AC3E}">
        <p14:creationId xmlns:p14="http://schemas.microsoft.com/office/powerpoint/2010/main" val="7558539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619672" y="-747463"/>
            <a:ext cx="5760641" cy="8640962"/>
          </a:xfrm>
          <a:prstGeom prst="rect">
            <a:avLst/>
          </a:prstGeom>
        </p:spPr>
      </p:pic>
      <p:sp>
        <p:nvSpPr>
          <p:cNvPr id="3" name="Rettangolo 2"/>
          <p:cNvSpPr/>
          <p:nvPr/>
        </p:nvSpPr>
        <p:spPr>
          <a:xfrm>
            <a:off x="971600" y="2160146"/>
            <a:ext cx="7200800" cy="2539157"/>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a:spAutoFit/>
          </a:bodyPr>
          <a:lstStyle/>
          <a:p>
            <a:pPr marL="228600" indent="-228600" algn="just">
              <a:spcAft>
                <a:spcPts val="600"/>
              </a:spcAft>
              <a:buFont typeface="+mj-lt"/>
              <a:buAutoNum type="arabicPeriod"/>
            </a:pPr>
            <a:r>
              <a:rPr lang="it-IT" sz="1400" dirty="0"/>
              <a:t>Agli effetti della presente legge, si considerano mutilati ed invalidi civili i cittadini affetti da minorazioni congenite o acquisite, anche a carattere progressivo, compresi gli irregolari psichici per oligofrenie di carattere organico o dismetabolico, insufficienze mentali derivanti da difetti sensoriali e funzionali che abbiano subito una </a:t>
            </a:r>
            <a:r>
              <a:rPr lang="it-IT" sz="1400" u="sng" dirty="0"/>
              <a:t>riduzione permanente della capacità lavorativa non inferiore a un terzo </a:t>
            </a:r>
            <a:r>
              <a:rPr lang="it-IT" sz="1400" dirty="0"/>
              <a:t>o, se minori di anni 18, che abbiano difficoltà persistenti a svolgere i compiti e le funzioni proprie della loro età (1). Ai soli fini dell'assistenza socio-sanitaria e della concessione dell'indennità di accompagnamento, si considerano mutilati ed invalidi i soggetti ultrasessantacinquenni che abbiano difficoltà persistenti a svolgere i compiti e le funzioni proprie della loro età.</a:t>
            </a:r>
          </a:p>
          <a:p>
            <a:pPr marL="228600" indent="-228600" algn="just">
              <a:spcAft>
                <a:spcPts val="600"/>
              </a:spcAft>
              <a:buFont typeface="+mj-lt"/>
              <a:buAutoNum type="arabicPeriod"/>
            </a:pPr>
            <a:r>
              <a:rPr lang="it-IT" sz="1400" dirty="0"/>
              <a:t>Sono esclusi gli invalidi per cause di guerra, di lavoro, di servizio, nonché i ciechi e i sordomuti per i quali provvedono altre leggi (3). (3b)</a:t>
            </a:r>
          </a:p>
        </p:txBody>
      </p:sp>
      <p:sp>
        <p:nvSpPr>
          <p:cNvPr id="2" name="CasellaDiTesto 1"/>
          <p:cNvSpPr txBox="1"/>
          <p:nvPr/>
        </p:nvSpPr>
        <p:spPr>
          <a:xfrm>
            <a:off x="971600" y="1412776"/>
            <a:ext cx="7200800" cy="646331"/>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r>
              <a:rPr lang="it-IT" b="1" dirty="0"/>
              <a:t>Legge 30 marzo 1971, n. 118 - </a:t>
            </a:r>
            <a:r>
              <a:rPr lang="it-IT" i="1" dirty="0"/>
              <a:t>"Conversione in legge del D.L. 30 gennaio 1971, n. 5 e nuove norme in favore dei mutilati ed invalidi civili."</a:t>
            </a:r>
            <a:endParaRPr lang="it-IT" dirty="0"/>
          </a:p>
        </p:txBody>
      </p:sp>
      <p:sp>
        <p:nvSpPr>
          <p:cNvPr id="6" name="Freccia a sinistra 5">
            <a:hlinkClick r:id="" action="ppaction://hlinkshowjump?jump=lastslideviewed"/>
          </p:cNvPr>
          <p:cNvSpPr/>
          <p:nvPr/>
        </p:nvSpPr>
        <p:spPr>
          <a:xfrm>
            <a:off x="323528" y="6130464"/>
            <a:ext cx="432048" cy="322875"/>
          </a:xfrm>
          <a:prstGeom prst="leftArrow">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109647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619672" y="-747463"/>
            <a:ext cx="5760641" cy="8640962"/>
          </a:xfrm>
          <a:prstGeom prst="rect">
            <a:avLst/>
          </a:prstGeom>
        </p:spPr>
      </p:pic>
      <p:sp>
        <p:nvSpPr>
          <p:cNvPr id="3" name="Rettangolo 2"/>
          <p:cNvSpPr/>
          <p:nvPr/>
        </p:nvSpPr>
        <p:spPr>
          <a:xfrm>
            <a:off x="971600" y="2160146"/>
            <a:ext cx="7200800" cy="2985433"/>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a:spAutoFit/>
          </a:bodyPr>
          <a:lstStyle/>
          <a:p>
            <a:pPr algn="just">
              <a:spcAft>
                <a:spcPts val="600"/>
              </a:spcAft>
            </a:pPr>
            <a:r>
              <a:rPr lang="it-IT" sz="1200" b="1" dirty="0"/>
              <a:t>3. Soggetti aventi diritto.</a:t>
            </a:r>
            <a:endParaRPr lang="it-IT" sz="1200" dirty="0"/>
          </a:p>
          <a:p>
            <a:pPr marL="228600" indent="-228600" algn="just">
              <a:spcAft>
                <a:spcPts val="600"/>
              </a:spcAft>
              <a:buAutoNum type="arabicPeriod"/>
            </a:pPr>
            <a:r>
              <a:rPr lang="it-IT" sz="1200" dirty="0"/>
              <a:t>E' persona handicappata colui che presenta una minorazione fisica, psichica o sensoriale, stabilizzata o progressiva, che è causa di difficoltà di apprendimento, di relazione o di integrazione lavorativa e tale da determinare un processo di svantaggio sociale o di emarginazione.</a:t>
            </a:r>
          </a:p>
          <a:p>
            <a:pPr marL="228600" indent="-228600" algn="just">
              <a:spcAft>
                <a:spcPts val="600"/>
              </a:spcAft>
              <a:buAutoNum type="arabicPeriod"/>
            </a:pPr>
            <a:r>
              <a:rPr lang="it-IT" sz="1200" dirty="0"/>
              <a:t>La persona handicappata ha diritto alle prestazioni stabilite in suo favore in relazione alla natura e alla consistenza della minorazione, alla capacità complessiva individuale residua e alla efficacia delle terapie riabilitative.</a:t>
            </a:r>
          </a:p>
          <a:p>
            <a:pPr marL="228600" indent="-228600" algn="just">
              <a:spcAft>
                <a:spcPts val="600"/>
              </a:spcAft>
              <a:buAutoNum type="arabicPeriod"/>
            </a:pPr>
            <a:r>
              <a:rPr lang="it-IT" sz="1200" dirty="0"/>
              <a:t>Qualora la minorazione, singola o plurima, abbia ridotto l'autonomia personale, correlata all'età, in modo da rendere necessario un intervento assistenziale permanente, continuativo e globale nella sfera individuale o in quella di relazione, la situazione assume connotazione di gravità. Le situazioni riconosciute di gravità determinano priorità nei programmi e negli interventi dei servizi pubblici.</a:t>
            </a:r>
          </a:p>
          <a:p>
            <a:pPr marL="228600" indent="-228600" algn="just">
              <a:spcAft>
                <a:spcPts val="600"/>
              </a:spcAft>
              <a:buAutoNum type="arabicPeriod"/>
            </a:pPr>
            <a:r>
              <a:rPr lang="it-IT" sz="1200" dirty="0"/>
              <a:t>La presente legge si applica anche agli stranieri e agli apolidi, residenti, domiciliati o aventi stabile dimora nel territorio nazionale. Le relative prestazioni sono corrisposte nei limiti ed alle condizioni previste dalla vigente legislazione o da accordi internazionali.</a:t>
            </a:r>
          </a:p>
        </p:txBody>
      </p:sp>
      <p:sp>
        <p:nvSpPr>
          <p:cNvPr id="2" name="CasellaDiTesto 1"/>
          <p:cNvSpPr txBox="1"/>
          <p:nvPr/>
        </p:nvSpPr>
        <p:spPr>
          <a:xfrm>
            <a:off x="971600" y="1412776"/>
            <a:ext cx="7200800" cy="646331"/>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r>
              <a:rPr lang="it-IT" b="1" dirty="0"/>
              <a:t>Legge 104/92. </a:t>
            </a:r>
            <a:r>
              <a:rPr lang="it-IT" b="1" i="1" dirty="0"/>
              <a:t>"</a:t>
            </a:r>
            <a:r>
              <a:rPr lang="it-IT" i="1" dirty="0"/>
              <a:t>Legge-quadro per l'assistenza, l'integrazione sociale e i diritti delle persone handicappate."</a:t>
            </a:r>
          </a:p>
        </p:txBody>
      </p:sp>
      <p:sp>
        <p:nvSpPr>
          <p:cNvPr id="5" name="Freccia a sinistra 4">
            <a:hlinkClick r:id="" action="ppaction://hlinkshowjump?jump=lastslideviewed"/>
          </p:cNvPr>
          <p:cNvSpPr/>
          <p:nvPr/>
        </p:nvSpPr>
        <p:spPr>
          <a:xfrm>
            <a:off x="323528" y="6130464"/>
            <a:ext cx="432048" cy="322875"/>
          </a:xfrm>
          <a:prstGeom prst="leftArrow">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87014344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619672" y="-747463"/>
            <a:ext cx="5760641" cy="8640962"/>
          </a:xfrm>
          <a:prstGeom prst="rect">
            <a:avLst/>
          </a:prstGeom>
        </p:spPr>
      </p:pic>
      <p:sp>
        <p:nvSpPr>
          <p:cNvPr id="3" name="Rettangolo 2"/>
          <p:cNvSpPr/>
          <p:nvPr/>
        </p:nvSpPr>
        <p:spPr>
          <a:xfrm>
            <a:off x="971600" y="1728098"/>
            <a:ext cx="7200800" cy="3970318"/>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a:spAutoFit/>
          </a:bodyPr>
          <a:lstStyle/>
          <a:p>
            <a:br>
              <a:rPr lang="it-IT" sz="1200" i="1" dirty="0"/>
            </a:br>
            <a:r>
              <a:rPr lang="it-IT" sz="1200" b="1" dirty="0"/>
              <a:t>Art. 1.</a:t>
            </a:r>
            <a:endParaRPr lang="it-IT" sz="1200" dirty="0"/>
          </a:p>
          <a:p>
            <a:r>
              <a:rPr lang="it-IT" sz="1200" i="1" dirty="0"/>
              <a:t>(Campo di applicazione).</a:t>
            </a:r>
            <a:endParaRPr lang="it-IT" sz="1200" dirty="0"/>
          </a:p>
          <a:p>
            <a:r>
              <a:rPr lang="it-IT" sz="1200" dirty="0"/>
              <a:t>1. La presente legge definisce le varie forme di minorazioni visive meritevoli di riconoscimento giuridico, allo scopo di disciplinare adeguatamente la quantificazione dell'</a:t>
            </a:r>
            <a:r>
              <a:rPr lang="it-IT" sz="1200" dirty="0" err="1"/>
              <a:t>ipovisione</a:t>
            </a:r>
            <a:r>
              <a:rPr lang="it-IT" sz="1200" dirty="0"/>
              <a:t> e della cecità secondo i parametri accettati dalla medicina oculistica internazionale. Tale classificazione, di natura tecnico-scientifica, non modifica la vigente normativa in materia di prestazioni economiche e sociali in campo assistenziale.</a:t>
            </a:r>
          </a:p>
          <a:p>
            <a:r>
              <a:rPr lang="it-IT" sz="1200" b="1" dirty="0"/>
              <a:t>Art. 2.</a:t>
            </a:r>
            <a:endParaRPr lang="it-IT" sz="1200" dirty="0"/>
          </a:p>
          <a:p>
            <a:r>
              <a:rPr lang="it-IT" sz="1200" i="1" dirty="0"/>
              <a:t>(Definizione di ciechi totali).</a:t>
            </a:r>
            <a:endParaRPr lang="it-IT" sz="1200" dirty="0"/>
          </a:p>
          <a:p>
            <a:r>
              <a:rPr lang="it-IT" sz="1200" dirty="0"/>
              <a:t>1. Ai fini della presente legge, si definiscono ciechi totali:</a:t>
            </a:r>
          </a:p>
          <a:p>
            <a:r>
              <a:rPr lang="it-IT" sz="1200" i="1" dirty="0"/>
              <a:t>a)</a:t>
            </a:r>
            <a:r>
              <a:rPr lang="it-IT" sz="1200" dirty="0"/>
              <a:t> coloro che sono colpiti da totale mancanza della vista in entrambi gli occhi;</a:t>
            </a:r>
          </a:p>
          <a:p>
            <a:r>
              <a:rPr lang="it-IT" sz="1200" i="1" dirty="0"/>
              <a:t>b)</a:t>
            </a:r>
            <a:r>
              <a:rPr lang="it-IT" sz="1200" dirty="0"/>
              <a:t> coloro che hanno la mera percezione dell'ombra e della luce o del moto della mano in entrambi gli occhi o nell'occhio migliore;</a:t>
            </a:r>
          </a:p>
          <a:p>
            <a:r>
              <a:rPr lang="it-IT" sz="1200" i="1" dirty="0"/>
              <a:t>c)</a:t>
            </a:r>
            <a:r>
              <a:rPr lang="it-IT" sz="1200" dirty="0"/>
              <a:t> coloro il cui residuo perimetrico binoculare è inferiore al 3 per cento.</a:t>
            </a:r>
          </a:p>
          <a:p>
            <a:r>
              <a:rPr lang="it-IT" sz="1200" b="1" dirty="0"/>
              <a:t>Art. 3.</a:t>
            </a:r>
            <a:endParaRPr lang="it-IT" sz="1200" dirty="0"/>
          </a:p>
          <a:p>
            <a:r>
              <a:rPr lang="it-IT" sz="1200" i="1" dirty="0"/>
              <a:t>(Definizione di ciechi parziali).</a:t>
            </a:r>
            <a:endParaRPr lang="it-IT" sz="1200" dirty="0"/>
          </a:p>
          <a:p>
            <a:r>
              <a:rPr lang="it-IT" sz="1200" dirty="0"/>
              <a:t>1. Si definiscono ciechi parziali:</a:t>
            </a:r>
          </a:p>
          <a:p>
            <a:r>
              <a:rPr lang="it-IT" sz="1200" i="1" dirty="0"/>
              <a:t>a)</a:t>
            </a:r>
            <a:r>
              <a:rPr lang="it-IT" sz="1200" dirty="0"/>
              <a:t> coloro che hanno un residuo visivo non superiore a 1/20 in entrambi gli occhi o nell'occhio migliore, anche con eventuale correzione;</a:t>
            </a:r>
          </a:p>
          <a:p>
            <a:r>
              <a:rPr lang="it-IT" sz="1200" i="1" dirty="0"/>
              <a:t>b)</a:t>
            </a:r>
            <a:r>
              <a:rPr lang="it-IT" sz="1200" dirty="0"/>
              <a:t> coloro il cui residuo perimetrico binoculare è inferiore al 10 per cento.</a:t>
            </a:r>
          </a:p>
          <a:p>
            <a:endParaRPr lang="it-IT" sz="1200" dirty="0"/>
          </a:p>
        </p:txBody>
      </p:sp>
      <p:sp>
        <p:nvSpPr>
          <p:cNvPr id="2" name="CasellaDiTesto 1"/>
          <p:cNvSpPr txBox="1"/>
          <p:nvPr/>
        </p:nvSpPr>
        <p:spPr>
          <a:xfrm>
            <a:off x="971600" y="980728"/>
            <a:ext cx="7200800" cy="646331"/>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r>
              <a:rPr lang="it-IT" b="1" dirty="0"/>
              <a:t>Legge 3 aprile 2001, n. 138 - </a:t>
            </a:r>
            <a:r>
              <a:rPr lang="it-IT" i="1" dirty="0"/>
              <a:t>"Classificazione e quantificazione delle minorazioni visive e norme in materia di accertamenti oculistici"</a:t>
            </a:r>
          </a:p>
        </p:txBody>
      </p:sp>
      <p:sp>
        <p:nvSpPr>
          <p:cNvPr id="6" name="Freccia a sinistra 5">
            <a:hlinkClick r:id="" action="ppaction://hlinkshowjump?jump=lastslideviewed"/>
          </p:cNvPr>
          <p:cNvSpPr/>
          <p:nvPr/>
        </p:nvSpPr>
        <p:spPr>
          <a:xfrm>
            <a:off x="323528" y="6130464"/>
            <a:ext cx="432048" cy="322875"/>
          </a:xfrm>
          <a:prstGeom prst="leftArrow">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04175881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619672" y="-747463"/>
            <a:ext cx="5760641" cy="8640962"/>
          </a:xfrm>
          <a:prstGeom prst="rect">
            <a:avLst/>
          </a:prstGeom>
        </p:spPr>
      </p:pic>
      <p:sp>
        <p:nvSpPr>
          <p:cNvPr id="3" name="Rettangolo 2"/>
          <p:cNvSpPr/>
          <p:nvPr/>
        </p:nvSpPr>
        <p:spPr>
          <a:xfrm>
            <a:off x="971600" y="1728098"/>
            <a:ext cx="7200800" cy="4154984"/>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a:spAutoFit/>
          </a:bodyPr>
          <a:lstStyle/>
          <a:p>
            <a:r>
              <a:rPr lang="it-IT" sz="1200" dirty="0"/>
              <a:t> </a:t>
            </a:r>
            <a:r>
              <a:rPr lang="it-IT" sz="1200" b="1" dirty="0"/>
              <a:t>CAPO I</a:t>
            </a:r>
            <a:br>
              <a:rPr lang="it-IT" sz="1200" b="1" dirty="0"/>
            </a:br>
            <a:r>
              <a:rPr lang="it-IT" sz="1200" b="1" dirty="0"/>
              <a:t>DIRITTO AL LAVORO DEI DISABILI</a:t>
            </a:r>
            <a:endParaRPr lang="it-IT" sz="1200" dirty="0"/>
          </a:p>
          <a:p>
            <a:r>
              <a:rPr lang="it-IT" sz="1200" b="1" dirty="0"/>
              <a:t>Articolo 1.</a:t>
            </a:r>
            <a:br>
              <a:rPr lang="it-IT" sz="1200" b="1" dirty="0"/>
            </a:br>
            <a:r>
              <a:rPr lang="it-IT" sz="1200" b="1" dirty="0"/>
              <a:t>(Collocamento dei disabili)</a:t>
            </a:r>
            <a:endParaRPr lang="it-IT" sz="1200" dirty="0"/>
          </a:p>
          <a:p>
            <a:r>
              <a:rPr lang="it-IT" sz="1200" dirty="0"/>
              <a:t>1. La presente legge ha come finalità la promozione dell'inserimento e della integrazione lavorativa delle persone disabili nel mondo del lavoro attraverso servizi di sostegno e di collocamento mirato. Essa si applica:</a:t>
            </a:r>
          </a:p>
          <a:p>
            <a:r>
              <a:rPr lang="it-IT" sz="1200" i="1" dirty="0"/>
              <a:t>a)</a:t>
            </a:r>
            <a:r>
              <a:rPr lang="it-IT" sz="1200" dirty="0"/>
              <a:t> alle persone in età lavorativa affette da minorazioni fisiche, psichiche o sensoriali e ai portatori di </a:t>
            </a:r>
            <a:r>
              <a:rPr lang="it-IT" sz="1200" i="1" dirty="0"/>
              <a:t>handicap </a:t>
            </a:r>
            <a:r>
              <a:rPr lang="it-IT" sz="1200" dirty="0"/>
              <a:t>intellettivo, che comportino una riduzione della capacità lavorativa superiore al 45 per cento, accertata dalle competenti commissioni per il riconoscimento dell'invalidità civile in conformità alla tabella indicativa delle percentuali di invalidità per minorazioni e malattie invalidanti approvata, ai sensi dell'articolo 2 del decreto legislativo 23 novembre 1988, n. 509, dal Ministero della sanità sulla base della classificazione internazionale delle menomazioni elaborata dalla Organizzazione mondiale della sanità nonché alle persone nelle condizioni di cui all'articolo 1, comma 1, della legge 12 giugno 1984, n. 222 </a:t>
            </a:r>
            <a:r>
              <a:rPr lang="it-IT" sz="1200" i="1" dirty="0"/>
              <a:t>(1a)</a:t>
            </a:r>
            <a:r>
              <a:rPr lang="it-IT" sz="1200" dirty="0"/>
              <a:t>;</a:t>
            </a:r>
          </a:p>
          <a:p>
            <a:r>
              <a:rPr lang="it-IT" sz="1200" i="1" dirty="0"/>
              <a:t>b)</a:t>
            </a:r>
            <a:r>
              <a:rPr lang="it-IT" sz="1200" dirty="0"/>
              <a:t> alle persone invalide del lavoro con un grado di invalidità superiore al 33 per cento, accertata dall'Istituto nazionale per l'assicurazione contro gli infortuni sul lavoro e le malattie professionali (INAIL) in base alle disposizioni vigenti;</a:t>
            </a:r>
          </a:p>
          <a:p>
            <a:r>
              <a:rPr lang="it-IT" sz="1200" i="1" dirty="0"/>
              <a:t>c)</a:t>
            </a:r>
            <a:r>
              <a:rPr lang="it-IT" sz="1200" dirty="0"/>
              <a:t> alle persone non vedenti o sordomute, di cui alle leggi 27 maggio 1970, n. 382, e successive modificazioni, e 26 maggio 1970, n. 381, e successive modificazioni;</a:t>
            </a:r>
          </a:p>
          <a:p>
            <a:r>
              <a:rPr lang="it-IT" sz="1200" i="1" dirty="0"/>
              <a:t>d)</a:t>
            </a:r>
            <a:r>
              <a:rPr lang="it-IT" sz="1200" dirty="0"/>
              <a:t> alle persone invalide di guerra, invalide civili di guerra e invalide per servizio con minorazioni ascritte dalla prima all'ottava categoria di cui alle tabelle annesse al testo unico delle norme in materia di pensioni di guerra, approvato con decreto del Presidente della Repubblica 23 dicembre 1978, n. 915, e successive modificazioni</a:t>
            </a:r>
          </a:p>
          <a:p>
            <a:endParaRPr lang="it-IT" sz="1200" dirty="0"/>
          </a:p>
        </p:txBody>
      </p:sp>
      <p:sp>
        <p:nvSpPr>
          <p:cNvPr id="2" name="CasellaDiTesto 1"/>
          <p:cNvSpPr txBox="1"/>
          <p:nvPr/>
        </p:nvSpPr>
        <p:spPr>
          <a:xfrm>
            <a:off x="971600" y="980728"/>
            <a:ext cx="7200800" cy="369332"/>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r>
              <a:rPr lang="it-IT" b="1" dirty="0"/>
              <a:t>Legge 12 marzo 1999, n. 68 - </a:t>
            </a:r>
            <a:r>
              <a:rPr lang="it-IT" i="1" dirty="0"/>
              <a:t>"Norme per il diritto al lavoro dei disabili"</a:t>
            </a:r>
            <a:endParaRPr lang="it-IT" dirty="0"/>
          </a:p>
        </p:txBody>
      </p:sp>
      <p:sp>
        <p:nvSpPr>
          <p:cNvPr id="6" name="Freccia a sinistra 5">
            <a:hlinkClick r:id="" action="ppaction://hlinkshowjump?jump=lastslideviewed"/>
          </p:cNvPr>
          <p:cNvSpPr/>
          <p:nvPr/>
        </p:nvSpPr>
        <p:spPr>
          <a:xfrm>
            <a:off x="323528" y="6130464"/>
            <a:ext cx="432048" cy="322875"/>
          </a:xfrm>
          <a:prstGeom prst="leftArrow">
            <a:avLst/>
          </a:prstGeom>
          <a:solidFill>
            <a:srgbClr val="00206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31484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43218" y="116632"/>
            <a:ext cx="8856984" cy="553998"/>
          </a:xfrm>
          <a:prstGeom prst="rect">
            <a:avLst/>
          </a:prstGeom>
          <a:solidFill>
            <a:srgbClr val="002060"/>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it-IT" b="1" dirty="0">
                <a:solidFill>
                  <a:schemeClr val="bg1"/>
                </a:solidFill>
              </a:rPr>
              <a:t>L’accertamento della disabilità</a:t>
            </a:r>
            <a:endParaRPr lang="it-IT" dirty="0">
              <a:solidFill>
                <a:schemeClr val="bg1"/>
              </a:solidFill>
            </a:endParaRPr>
          </a:p>
          <a:p>
            <a:pPr algn="ctr"/>
            <a:r>
              <a:rPr lang="it-IT" sz="1200" i="1" dirty="0">
                <a:solidFill>
                  <a:schemeClr val="bg1"/>
                </a:solidFill>
              </a:rPr>
              <a:t>«Compilazione online del certificato medico»</a:t>
            </a:r>
            <a:endParaRPr lang="it-IT" sz="1200" dirty="0">
              <a:solidFill>
                <a:schemeClr val="bg1"/>
              </a:solidFill>
            </a:endParaRP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7301" y="2636912"/>
            <a:ext cx="7448818" cy="792088"/>
          </a:xfrm>
          <a:prstGeom prst="rect">
            <a:avLst/>
          </a:prstGeom>
          <a:ln>
            <a:solidFill>
              <a:schemeClr val="tx1"/>
            </a:solidFill>
          </a:ln>
          <a:effectLst>
            <a:outerShdw blurRad="50800" dist="38100" dir="2700000" algn="tl" rotWithShape="0">
              <a:prstClr val="black">
                <a:alpha val="40000"/>
              </a:prstClr>
            </a:outerShdw>
          </a:effectLst>
        </p:spPr>
      </p:pic>
      <p:sp>
        <p:nvSpPr>
          <p:cNvPr id="3" name="CasellaDiTesto 2"/>
          <p:cNvSpPr txBox="1"/>
          <p:nvPr/>
        </p:nvSpPr>
        <p:spPr>
          <a:xfrm>
            <a:off x="1547374" y="1267520"/>
            <a:ext cx="6048671" cy="646331"/>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defPPr>
              <a:defRPr lang="it-IT"/>
            </a:defPPr>
            <a:lvl1pPr algn="ctr">
              <a:defRPr sz="2400" b="1">
                <a:solidFill>
                  <a:srgbClr val="002060"/>
                </a:solidFill>
              </a:defRPr>
            </a:lvl1pPr>
          </a:lstStyle>
          <a:p>
            <a:pPr marL="342900" indent="-342900" algn="just">
              <a:buFont typeface="+mj-lt"/>
              <a:buAutoNum type="arabicPeriod"/>
            </a:pPr>
            <a:r>
              <a:rPr lang="it-IT" sz="1800" b="0" dirty="0"/>
              <a:t>Accedere al portale INPS (www.inps.it) </a:t>
            </a:r>
          </a:p>
          <a:p>
            <a:pPr marL="342900" indent="-342900" algn="just">
              <a:buFont typeface="+mj-lt"/>
              <a:buAutoNum type="arabicPeriod"/>
            </a:pPr>
            <a:r>
              <a:rPr lang="it-IT" sz="1800" b="0" dirty="0"/>
              <a:t>Nel campo di ricerca inserire “certificato invalidità civile” </a:t>
            </a:r>
          </a:p>
        </p:txBody>
      </p:sp>
    </p:spTree>
    <p:extLst>
      <p:ext uri="{BB962C8B-B14F-4D97-AF65-F5344CB8AC3E}">
        <p14:creationId xmlns:p14="http://schemas.microsoft.com/office/powerpoint/2010/main" val="352122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43218" y="116632"/>
            <a:ext cx="8856984" cy="553998"/>
          </a:xfrm>
          <a:prstGeom prst="rect">
            <a:avLst/>
          </a:prstGeom>
          <a:solidFill>
            <a:srgbClr val="002060"/>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it-IT" b="1" dirty="0">
                <a:solidFill>
                  <a:schemeClr val="bg1"/>
                </a:solidFill>
              </a:rPr>
              <a:t>L’accertamento della disabilità</a:t>
            </a:r>
            <a:endParaRPr lang="it-IT" dirty="0">
              <a:solidFill>
                <a:schemeClr val="bg1"/>
              </a:solidFill>
            </a:endParaRPr>
          </a:p>
          <a:p>
            <a:pPr algn="ctr"/>
            <a:r>
              <a:rPr lang="it-IT" sz="1200" i="1" dirty="0">
                <a:solidFill>
                  <a:schemeClr val="bg1"/>
                </a:solidFill>
              </a:rPr>
              <a:t>«Compilazione online del certificato medico»</a:t>
            </a:r>
            <a:endParaRPr lang="it-IT" sz="1200" dirty="0">
              <a:solidFill>
                <a:schemeClr val="bg1"/>
              </a:solidFill>
            </a:endParaRPr>
          </a:p>
        </p:txBody>
      </p:sp>
      <p:sp>
        <p:nvSpPr>
          <p:cNvPr id="3" name="CasellaDiTesto 2"/>
          <p:cNvSpPr txBox="1"/>
          <p:nvPr/>
        </p:nvSpPr>
        <p:spPr>
          <a:xfrm>
            <a:off x="1475366" y="1267520"/>
            <a:ext cx="6192688" cy="923330"/>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pPr marL="342900" lvl="0" indent="-342900" algn="just">
              <a:buFont typeface="+mj-lt"/>
              <a:buAutoNum type="arabicPeriod" startAt="3"/>
            </a:pPr>
            <a:r>
              <a:rPr lang="it-IT" dirty="0"/>
              <a:t>Nella successiva pagina che riporta i risultati della ricerca, selezionare il servizio </a:t>
            </a:r>
            <a:r>
              <a:rPr lang="it-IT" b="1" dirty="0">
                <a:solidFill>
                  <a:srgbClr val="002060"/>
                </a:solidFill>
              </a:rPr>
              <a:t>“Certificato medico per il riconoscimento dell’invalidità…”</a:t>
            </a: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it-IT" altLang="it-IT" sz="1100" b="0" i="0" u="none" strike="noStrike" cap="none" normalizeH="0" baseline="0">
                <a:ln>
                  <a:noFill/>
                </a:ln>
                <a:solidFill>
                  <a:schemeClr val="tx1"/>
                </a:solidFill>
                <a:effectLst/>
                <a:latin typeface="Calibri" pitchFamily="34" charset="0"/>
                <a:ea typeface="Calibri" pitchFamily="34" charset="0"/>
                <a:cs typeface="Times New Roman" pitchFamily="18" charset="0"/>
              </a:rPr>
              <a:t>Nella successiva pagina che riporta i risultati della ricerca, selezionare il servizio “Certificato medico per il riconoscimento dell’invalidità…”</a:t>
            </a:r>
            <a:endParaRPr kumimoji="0" lang="it-IT" altLang="it-IT" sz="1800" b="0" i="0" u="none" strike="noStrike" cap="none" normalizeH="0" baseline="0">
              <a:ln>
                <a:noFill/>
              </a:ln>
              <a:solidFill>
                <a:schemeClr val="tx1"/>
              </a:solidFill>
              <a:effectLst/>
              <a:latin typeface="Arial" pitchFamily="34" charset="0"/>
              <a:cs typeface="Arial" pitchFamily="34" charset="0"/>
            </a:endParaRPr>
          </a:p>
        </p:txBody>
      </p:sp>
      <p:pic>
        <p:nvPicPr>
          <p:cNvPr id="1025" name="Immagin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8027" y="2420888"/>
            <a:ext cx="4767366" cy="374578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537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143218" y="116632"/>
            <a:ext cx="8856984" cy="553998"/>
          </a:xfrm>
          <a:prstGeom prst="rect">
            <a:avLst/>
          </a:prstGeom>
          <a:solidFill>
            <a:srgbClr val="002060"/>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it-IT" b="1" dirty="0">
                <a:solidFill>
                  <a:schemeClr val="bg1"/>
                </a:solidFill>
              </a:rPr>
              <a:t>L’accertamento della disabilità</a:t>
            </a:r>
            <a:endParaRPr lang="it-IT" dirty="0">
              <a:solidFill>
                <a:schemeClr val="bg1"/>
              </a:solidFill>
            </a:endParaRPr>
          </a:p>
          <a:p>
            <a:pPr algn="ctr"/>
            <a:r>
              <a:rPr lang="it-IT" sz="1200" i="1" dirty="0">
                <a:solidFill>
                  <a:schemeClr val="bg1"/>
                </a:solidFill>
              </a:rPr>
              <a:t>«Compilazione online del certificato medico»</a:t>
            </a:r>
            <a:endParaRPr lang="it-IT" sz="1200" dirty="0">
              <a:solidFill>
                <a:schemeClr val="bg1"/>
              </a:solidFill>
            </a:endParaRPr>
          </a:p>
        </p:txBody>
      </p:sp>
      <p:sp>
        <p:nvSpPr>
          <p:cNvPr id="3" name="CasellaDiTesto 2"/>
          <p:cNvSpPr txBox="1"/>
          <p:nvPr/>
        </p:nvSpPr>
        <p:spPr>
          <a:xfrm>
            <a:off x="1256959" y="1267519"/>
            <a:ext cx="6630082" cy="646331"/>
          </a:xfrm>
          <a:prstGeom prst="rect">
            <a:avLst/>
          </a:prstGeom>
          <a:solidFill>
            <a:schemeClr val="bg1"/>
          </a:solidFill>
          <a:ln>
            <a:solidFill>
              <a:srgbClr val="002060"/>
            </a:solidFill>
          </a:ln>
          <a:effectLst>
            <a:outerShdw blurRad="50800" dist="38100" dir="2700000" algn="tl" rotWithShape="0">
              <a:prstClr val="black">
                <a:alpha val="40000"/>
              </a:prstClr>
            </a:outerShdw>
          </a:effectLst>
        </p:spPr>
        <p:txBody>
          <a:bodyPr wrap="square" rtlCol="0">
            <a:spAutoFit/>
          </a:bodyPr>
          <a:lstStyle/>
          <a:p>
            <a:pPr marL="342900" lvl="0" indent="-342900" algn="just">
              <a:buFont typeface="+mj-lt"/>
              <a:buAutoNum type="arabicPeriod" startAt="4"/>
            </a:pPr>
            <a:r>
              <a:rPr lang="it-IT" dirty="0"/>
              <a:t>Dopo aver inserito le proprie credenziali si avrà accesso alla schermata successiva: </a:t>
            </a:r>
            <a:endParaRPr lang="it-IT" b="1" dirty="0">
              <a:solidFill>
                <a:srgbClr val="002060"/>
              </a:solidFill>
            </a:endParaRP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it-IT" altLang="it-IT" sz="1100" b="0" i="0" u="none" strike="noStrike" cap="none" normalizeH="0" baseline="0">
                <a:ln>
                  <a:noFill/>
                </a:ln>
                <a:solidFill>
                  <a:schemeClr val="tx1"/>
                </a:solidFill>
                <a:effectLst/>
                <a:latin typeface="Calibri" pitchFamily="34" charset="0"/>
                <a:ea typeface="Calibri" pitchFamily="34" charset="0"/>
                <a:cs typeface="Times New Roman" pitchFamily="18" charset="0"/>
              </a:rPr>
              <a:t>Nella successiva pagina che riporta i risultati della ricerca, selezionare il servizio “Certificato medico per il riconoscimento dell’invalidità…”</a:t>
            </a:r>
            <a:endParaRPr kumimoji="0" lang="it-IT" altLang="it-IT" sz="1800" b="0" i="0" u="none" strike="noStrike" cap="none" normalizeH="0" baseline="0">
              <a:ln>
                <a:noFill/>
              </a:ln>
              <a:solidFill>
                <a:schemeClr val="tx1"/>
              </a:solidFill>
              <a:effectLst/>
              <a:latin typeface="Arial" pitchFamily="34" charset="0"/>
              <a:cs typeface="Arial" pitchFamily="34" charset="0"/>
            </a:endParaRPr>
          </a:p>
        </p:txBody>
      </p:sp>
      <p:pic>
        <p:nvPicPr>
          <p:cNvPr id="6" name="Immagine 5" descr="cid:image010.jpg@01D2E8F7.BB19EBD0"/>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256959" y="2348880"/>
            <a:ext cx="6630082" cy="3024336"/>
          </a:xfrm>
          <a:prstGeom prst="rect">
            <a:avLst/>
          </a:prstGeom>
          <a:no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9994365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3704</TotalTime>
  <Words>2043</Words>
  <Application>Microsoft Office PowerPoint</Application>
  <PresentationFormat>Presentazione su schermo (4:3)</PresentationFormat>
  <Paragraphs>181</Paragraphs>
  <Slides>68</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68</vt:i4>
      </vt:variant>
    </vt:vector>
  </HeadingPairs>
  <TitlesOfParts>
    <vt:vector size="72" baseType="lpstr">
      <vt:lpstr>Arial</vt:lpstr>
      <vt:lpstr>Calibri</vt:lpstr>
      <vt:lpstr>Times New 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Giovanni Addabbo</dc:creator>
  <cp:lastModifiedBy>Giovanni</cp:lastModifiedBy>
  <cp:revision>298</cp:revision>
  <cp:lastPrinted>2018-08-08T07:56:41Z</cp:lastPrinted>
  <dcterms:created xsi:type="dcterms:W3CDTF">2018-05-17T11:03:19Z</dcterms:created>
  <dcterms:modified xsi:type="dcterms:W3CDTF">2018-09-28T21:14:36Z</dcterms:modified>
</cp:coreProperties>
</file>