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77" r:id="rId2"/>
    <p:sldId id="302" r:id="rId3"/>
    <p:sldId id="267" r:id="rId4"/>
    <p:sldId id="278" r:id="rId5"/>
    <p:sldId id="307" r:id="rId6"/>
    <p:sldId id="279" r:id="rId7"/>
    <p:sldId id="280" r:id="rId8"/>
    <p:sldId id="303" r:id="rId9"/>
    <p:sldId id="281" r:id="rId10"/>
    <p:sldId id="304" r:id="rId11"/>
    <p:sldId id="282" r:id="rId12"/>
    <p:sldId id="283" r:id="rId13"/>
    <p:sldId id="284" r:id="rId14"/>
    <p:sldId id="285" r:id="rId15"/>
    <p:sldId id="286" r:id="rId16"/>
    <p:sldId id="287" r:id="rId17"/>
    <p:sldId id="299" r:id="rId18"/>
    <p:sldId id="289" r:id="rId19"/>
    <p:sldId id="300" r:id="rId20"/>
    <p:sldId id="291" r:id="rId21"/>
    <p:sldId id="292" r:id="rId22"/>
    <p:sldId id="305" r:id="rId23"/>
    <p:sldId id="306" r:id="rId24"/>
    <p:sldId id="293" r:id="rId25"/>
    <p:sldId id="301" r:id="rId26"/>
    <p:sldId id="294" r:id="rId27"/>
    <p:sldId id="309" r:id="rId28"/>
    <p:sldId id="310" r:id="rId29"/>
    <p:sldId id="311" r:id="rId30"/>
    <p:sldId id="308" r:id="rId31"/>
    <p:sldId id="298" r:id="rId32"/>
    <p:sldId id="274" r:id="rId33"/>
  </p:sldIdLst>
  <p:sldSz cx="12192000" cy="6858000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7547" autoAdjust="0"/>
  </p:normalViewPr>
  <p:slideViewPr>
    <p:cSldViewPr snapToGrid="0">
      <p:cViewPr varScale="1">
        <p:scale>
          <a:sx n="102" d="100"/>
          <a:sy n="102" d="100"/>
        </p:scale>
        <p:origin x="138" y="1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7" d="100"/>
          <a:sy n="127" d="100"/>
        </p:scale>
        <p:origin x="531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9828C8A-563B-4D60-A0ED-55B12E65E6E3}" type="datetime1">
              <a:rPr lang="it-IT"/>
              <a:pPr>
                <a:defRPr/>
              </a:pPr>
              <a:t>28/09/2018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E21C21A-1EA3-4E94-96D5-60FCAA19FB5C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786859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F4F399C-B5F4-4AD0-824F-29E1369C765A}" type="datetime1">
              <a:rPr lang="it-IT"/>
              <a:pPr>
                <a:defRPr/>
              </a:pPr>
              <a:t>28/09/2018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 dirty="0" smtClean="0"/>
              <a:t>Fare clic per modificare lo stile del titolo</a:t>
            </a:r>
          </a:p>
          <a:p>
            <a:pPr lvl="1"/>
            <a:r>
              <a:rPr lang="it-IT" noProof="0" dirty="0" smtClean="0"/>
              <a:t>Secondo livello</a:t>
            </a:r>
          </a:p>
          <a:p>
            <a:pPr lvl="2"/>
            <a:r>
              <a:rPr lang="it-IT" noProof="0" dirty="0" smtClean="0"/>
              <a:t>Terzo livello</a:t>
            </a:r>
          </a:p>
          <a:p>
            <a:pPr lvl="3"/>
            <a:r>
              <a:rPr lang="it-IT" noProof="0" dirty="0" smtClean="0"/>
              <a:t>Quarto livello</a:t>
            </a:r>
          </a:p>
          <a:p>
            <a:pPr lvl="4"/>
            <a:r>
              <a:rPr lang="it-IT" noProof="0" dirty="0" smtClean="0"/>
              <a:t>Quinto livello</a:t>
            </a:r>
            <a:endParaRPr lang="it-IT" noProof="0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06C3EDF-F1A0-4E16-B7D6-D5C4349E8E4F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991133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399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842BE3-03D9-4074-B1BD-68CDE6B6879F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82411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4915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A5CEFE6-CF9E-44AC-884F-CFD46620C975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480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5018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968E549-1685-4888-B1A5-443747EF0F4D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96508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51204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2F5CC3-98C1-41CC-B93D-8EA9CA8AB428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33444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5222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5B08B8D-7B68-46B6-8A43-9E9929F3779B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35044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5325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295269-DC44-4F68-BCF4-0E0F4B7171D8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42459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5427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771E25-E025-4D11-AB24-4D10203FFE7E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27503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5530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89D3317-5034-4592-8E22-583B1233DA6E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47450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56324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1CCB0FB-BDBF-496E-A1ED-965A2848E146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95414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5734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42E21F9-FF69-4691-908C-29B849DC4072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31564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5837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D5923A5-3EC4-427A-9146-BFFF80DD77FD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345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40964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36D32E7-71DC-42A7-96A0-8BB4044AB4E1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23883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5939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FCF7FA3-B623-4DC5-8D55-0499B8E713A3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03385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6042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EA45ACD-F719-43D4-A465-D77A4FFA2FC2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53899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61444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708B54C-2FF8-45EB-BA10-94D85BC8A8D2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12603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6246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EB780D0-9A9A-4FCA-9019-D678793F544E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50569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6349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F7B7E6B-E909-4CA9-BDE4-C8450A86C40B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89305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6451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9530431-290E-40C1-9A45-597F14DBCB26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4284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655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D2FE94B-7B5D-4419-8308-92451965FB40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65525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8322CDD-9D6C-4F63-9EC2-648226624108}" type="slidenum">
              <a:rPr lang="it-IT" noProof="0" smtClean="0"/>
              <a:pPr rtl="0"/>
              <a:t>27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9776379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8322CDD-9D6C-4F63-9EC2-648226624108}" type="slidenum">
              <a:rPr lang="it-IT" noProof="0" smtClean="0"/>
              <a:pPr rtl="0"/>
              <a:t>28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54982921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8322CDD-9D6C-4F63-9EC2-648226624108}" type="slidenum">
              <a:rPr lang="it-IT" noProof="0" smtClean="0"/>
              <a:pPr rtl="0"/>
              <a:t>29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3038041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4198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D378864-0918-476E-9270-6657F3E3BC07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157200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6963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1D8D60C-0B7E-49AA-8FF3-E7448F3762DA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7658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4301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05FCE1A-6EED-4CB3-A475-8DCF0485BFCD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48329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4403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F94C8F5-F82E-4962-B893-9CF7ED014324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3984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4506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7656A98-B3BF-49BC-8F19-8286507D7EA4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7629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46084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6B0FE4-1275-4A81-8F0C-6233F50AE27E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69207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4710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4028745-49F2-4C58-A3F5-536D5F4F0FFD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09769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4813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EA09A05-BBD0-4707-A1E0-627D0049FFB9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6094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>
            <a:off x="0" y="5888038"/>
            <a:ext cx="12192000" cy="111125"/>
          </a:xfrm>
          <a:prstGeom prst="rect">
            <a:avLst/>
          </a:prstGeom>
          <a:ln>
            <a:noFill/>
          </a:ln>
          <a:effectLst>
            <a:outerShdw blurRad="25400" dist="25400" dir="54000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66800" y="2606040"/>
            <a:ext cx="10058400" cy="2743200"/>
          </a:xfrm>
        </p:spPr>
        <p:txBody>
          <a:bodyPr/>
          <a:lstStyle>
            <a:lvl1pPr algn="l">
              <a:lnSpc>
                <a:spcPct val="80000"/>
              </a:lnSpc>
              <a:defRPr sz="6800">
                <a:solidFill>
                  <a:schemeClr val="tx1"/>
                </a:solidFill>
                <a:effectLst>
                  <a:outerShdw blurRad="38100" dist="25400" dir="18900000" algn="bl" rotWithShape="0">
                    <a:schemeClr val="bg1">
                      <a:alpha val="80000"/>
                    </a:schemeClr>
                  </a:outerShdw>
                </a:effectLst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66800" y="5360437"/>
            <a:ext cx="10058400" cy="36576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1" cap="all" baseline="0">
                <a:solidFill>
                  <a:schemeClr val="accent1">
                    <a:lumMod val="75000"/>
                  </a:schemeClr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Aggiungere un piè di pagina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41706-F12D-4A49-8F37-6D955C6D7DF1}" type="datetime1">
              <a:rPr lang="it-IT"/>
              <a:pPr>
                <a:defRPr/>
              </a:pPr>
              <a:t>28/09/2018</a:t>
            </a:fld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81C88-4AD4-45B0-80C9-BAA88ED78088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9525000" y="382230"/>
            <a:ext cx="1371600" cy="5561369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295400" y="382230"/>
            <a:ext cx="7863840" cy="5561370"/>
          </a:xfrm>
        </p:spPr>
        <p:txBody>
          <a:bodyPr vert="eaVert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Aggiungere un piè di pagina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55796-2762-4F01-93E4-8D50B94999CD}" type="datetime1">
              <a:rPr lang="it-IT"/>
              <a:pPr>
                <a:defRPr/>
              </a:pPr>
              <a:t>28/09/2018</a:t>
            </a:fld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C4C5E-D59B-4059-A45C-D772B47EC571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Aggiungere un piè di pagina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E9680-F60E-4764-995B-2DA2E1068E87}" type="datetime1">
              <a:rPr lang="it-IT"/>
              <a:pPr>
                <a:defRPr/>
              </a:pPr>
              <a:t>28/09/2018</a:t>
            </a:fld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531FC-5385-4145-B4CB-87497ABDF01C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>
            <a:off x="7707313" y="0"/>
            <a:ext cx="53975" cy="6858000"/>
          </a:xfrm>
          <a:prstGeom prst="rect">
            <a:avLst/>
          </a:prstGeom>
          <a:ln>
            <a:noFill/>
          </a:ln>
          <a:effectLst>
            <a:outerShdw blurRad="25400" dist="254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pic>
        <p:nvPicPr>
          <p:cNvPr id="5" name="Immagine 9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hidden">
          <a:xfrm>
            <a:off x="7761288" y="0"/>
            <a:ext cx="4427537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66800" y="1565829"/>
            <a:ext cx="5943600" cy="4114800"/>
          </a:xfrm>
        </p:spPr>
        <p:txBody>
          <a:bodyPr/>
          <a:lstStyle>
            <a:lvl1pPr>
              <a:lnSpc>
                <a:spcPct val="80000"/>
              </a:lnSpc>
              <a:defRPr sz="5400">
                <a:effectLst>
                  <a:outerShdw blurRad="38100" dist="25400" dir="18900000" algn="bl" rotWithShape="0">
                    <a:schemeClr val="bg1">
                      <a:alpha val="80000"/>
                    </a:schemeClr>
                  </a:outerShdw>
                </a:effectLst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66801" y="5682343"/>
            <a:ext cx="5943600" cy="708677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2200" b="1" cap="all" baseline="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295400" y="1825625"/>
            <a:ext cx="4724400" cy="4117975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4724400" cy="4117975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Aggiungere un piè di pagina</a:t>
            </a:r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178DD-2896-4718-81F7-830ABD23D225}" type="datetime1">
              <a:rPr lang="it-IT"/>
              <a:pPr>
                <a:defRPr/>
              </a:pPr>
              <a:t>28/09/2018</a:t>
            </a:fld>
            <a:endParaRPr lang="it-IT" dirty="0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9E1F5-FCF0-4DE2-A128-2403A92C4A1C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4727448" cy="64135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295400" y="2470151"/>
            <a:ext cx="4727448" cy="347345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67628" y="1828800"/>
            <a:ext cx="4727448" cy="64135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69152" y="2470151"/>
            <a:ext cx="4727448" cy="347345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Aggiungere un piè di pagina</a:t>
            </a:r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3DA1D-37C9-4D31-A133-D6C3151086B3}" type="datetime1">
              <a:rPr lang="it-IT"/>
              <a:pPr>
                <a:defRPr/>
              </a:pPr>
              <a:t>28/09/2018</a:t>
            </a:fld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F72D3-8AF3-4A80-9B4D-F567A16A63BA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Aggiungere un piè di pagina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B47E5-4B51-4B61-920C-E5B618B3F848}" type="datetime1">
              <a:rPr lang="it-IT"/>
              <a:pPr>
                <a:defRPr/>
              </a:pPr>
              <a:t>28/09/2018</a:t>
            </a:fld>
            <a:endParaRPr lang="it-IT" dirty="0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A9F02-CF3B-497F-9B67-5D1FFBDDD36A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Aggiungere un piè di pagina</a:t>
            </a:r>
          </a:p>
        </p:txBody>
      </p:sp>
      <p:sp>
        <p:nvSpPr>
          <p:cNvPr id="3" name="Segnaposto data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D3DD85-7FFD-42E0-B2E1-59449028413A}" type="datetime1">
              <a:rPr lang="it-IT"/>
              <a:pPr>
                <a:defRPr/>
              </a:pPr>
              <a:t>28/09/2018</a:t>
            </a:fld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3AA3D-0EF1-4830-A3AE-07EA4DF5ED80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8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hidden">
          <a:xfrm>
            <a:off x="7766050" y="0"/>
            <a:ext cx="443547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tangolo 5"/>
          <p:cNvSpPr/>
          <p:nvPr userDrawn="1"/>
        </p:nvSpPr>
        <p:spPr>
          <a:xfrm>
            <a:off x="7712075" y="0"/>
            <a:ext cx="53975" cy="6858000"/>
          </a:xfrm>
          <a:prstGeom prst="rect">
            <a:avLst/>
          </a:prstGeom>
          <a:ln>
            <a:noFill/>
          </a:ln>
          <a:effectLst>
            <a:outerShdw blurRad="25400" dist="254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1" y="2514600"/>
            <a:ext cx="3474720" cy="1600200"/>
          </a:xfrm>
        </p:spPr>
        <p:txBody>
          <a:bodyPr/>
          <a:lstStyle>
            <a:lvl1pPr>
              <a:defRPr sz="3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90302" y="685800"/>
            <a:ext cx="6126480" cy="54864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229600" y="4343400"/>
            <a:ext cx="3474720" cy="1188720"/>
          </a:xfrm>
        </p:spPr>
        <p:txBody>
          <a:bodyPr rtlCol="0">
            <a:normAutofit/>
          </a:bodyPr>
          <a:lstStyle>
            <a:lvl1pPr marL="0" indent="0">
              <a:spcBef>
                <a:spcPts val="8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7" name="Segnaposto piè di pagina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Aggiungere un piè di pagina</a:t>
            </a:r>
          </a:p>
        </p:txBody>
      </p:sp>
      <p:sp>
        <p:nvSpPr>
          <p:cNvPr id="8" name="Segnaposto data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BC86EE-A76E-46EA-B022-BB271B597D9B}" type="datetime1">
              <a:rPr lang="it-IT"/>
              <a:pPr>
                <a:defRPr/>
              </a:pPr>
              <a:t>28/09/2018</a:t>
            </a:fld>
            <a:endParaRPr lang="it-IT" dirty="0"/>
          </a:p>
        </p:txBody>
      </p:sp>
      <p:sp>
        <p:nvSpPr>
          <p:cNvPr id="9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955B7-B60E-4F94-B912-0C51FC004619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hidden">
          <a:xfrm>
            <a:off x="7766050" y="0"/>
            <a:ext cx="443547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tangolo 5"/>
          <p:cNvSpPr/>
          <p:nvPr userDrawn="1"/>
        </p:nvSpPr>
        <p:spPr>
          <a:xfrm>
            <a:off x="7712075" y="0"/>
            <a:ext cx="53975" cy="6858000"/>
          </a:xfrm>
          <a:prstGeom prst="rect">
            <a:avLst/>
          </a:prstGeom>
          <a:ln>
            <a:noFill/>
          </a:ln>
          <a:effectLst>
            <a:outerShdw blurRad="25400" dist="254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0" y="2514600"/>
            <a:ext cx="3474720" cy="1600200"/>
          </a:xfrm>
        </p:spPr>
        <p:txBody>
          <a:bodyPr/>
          <a:lstStyle>
            <a:lvl1pPr>
              <a:defRPr sz="3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immagine 2" descr="Segnaposto vuoto per aggiungere un'immagine. Fare clic sul segnaposto e selezionare l'immagine che si vuole aggiungere"/>
          <p:cNvSpPr>
            <a:spLocks noGrp="1"/>
          </p:cNvSpPr>
          <p:nvPr>
            <p:ph type="pic" idx="1"/>
          </p:nvPr>
        </p:nvSpPr>
        <p:spPr>
          <a:xfrm>
            <a:off x="0" y="1325880"/>
            <a:ext cx="6858000" cy="4206240"/>
          </a:xfrm>
          <a:solidFill>
            <a:schemeClr val="bg2"/>
          </a:solidFill>
          <a:effectLst>
            <a:outerShdw blurRad="63500" sx="101000" sy="101000" algn="ctr" rotWithShape="0">
              <a:prstClr val="black">
                <a:alpha val="15000"/>
              </a:prst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lang="it-IT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229600" y="4343400"/>
            <a:ext cx="3474720" cy="1188720"/>
          </a:xfrm>
        </p:spPr>
        <p:txBody>
          <a:bodyPr rtlCol="0">
            <a:normAutofit/>
          </a:bodyPr>
          <a:lstStyle>
            <a:lvl1pPr marL="0" indent="0">
              <a:spcBef>
                <a:spcPts val="8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7" name="Segnaposto piè di pagina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Aggiungere un piè di pagina</a:t>
            </a:r>
          </a:p>
        </p:txBody>
      </p:sp>
      <p:sp>
        <p:nvSpPr>
          <p:cNvPr id="8" name="Segnaposto data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3B5E418-E4DB-4454-9CAA-69A01A6826E7}" type="datetime1">
              <a:rPr lang="it-IT"/>
              <a:pPr>
                <a:defRPr/>
              </a:pPr>
              <a:t>28/09/2018</a:t>
            </a:fld>
            <a:endParaRPr lang="it-IT" dirty="0"/>
          </a:p>
        </p:txBody>
      </p:sp>
      <p:sp>
        <p:nvSpPr>
          <p:cNvPr id="9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15FE6-CD27-49D6-BF21-50C017C7A4CD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1295400" y="1828800"/>
            <a:ext cx="9601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295400" y="6419850"/>
            <a:ext cx="5181600" cy="238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dirty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it-IT"/>
              <a:t>Aggiungere un piè di pagina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556625" y="6419850"/>
            <a:ext cx="1350963" cy="238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F2C7B4-3582-4369-A091-540A86E27B1F}" type="datetime1">
              <a:rPr lang="it-IT"/>
              <a:pPr>
                <a:defRPr/>
              </a:pPr>
              <a:t>28/09/2018</a:t>
            </a:fld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198100" y="6419850"/>
            <a:ext cx="698500" cy="238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EF9AE9-A461-4CAA-83C2-991FAEDF4864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  <p:sp>
        <p:nvSpPr>
          <p:cNvPr id="8" name="Rettangolo 7"/>
          <p:cNvSpPr/>
          <p:nvPr userDrawn="1"/>
        </p:nvSpPr>
        <p:spPr>
          <a:xfrm>
            <a:off x="0" y="6257036"/>
            <a:ext cx="12192000" cy="54864"/>
          </a:xfrm>
          <a:prstGeom prst="rect">
            <a:avLst/>
          </a:prstGeom>
          <a:ln>
            <a:noFill/>
          </a:ln>
          <a:effectLst>
            <a:innerShdw blurRad="25400" dist="12700" dir="16200000">
              <a:schemeClr val="accent1">
                <a:lumMod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5" r:id="rId2"/>
    <p:sldLayoutId id="2147483672" r:id="rId3"/>
    <p:sldLayoutId id="2147483666" r:id="rId4"/>
    <p:sldLayoutId id="2147483667" r:id="rId5"/>
    <p:sldLayoutId id="2147483668" r:id="rId6"/>
    <p:sldLayoutId id="2147483673" r:id="rId7"/>
    <p:sldLayoutId id="2147483674" r:id="rId8"/>
    <p:sldLayoutId id="2147483675" r:id="rId9"/>
    <p:sldLayoutId id="2147483669" r:id="rId10"/>
    <p:sldLayoutId id="2147483670" r:id="rId11"/>
  </p:sldLayoutIdLst>
  <p:transition spd="med">
    <p:fade/>
  </p:transition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200" b="1" kern="1200" cap="all">
          <a:solidFill>
            <a:schemeClr val="accent1"/>
          </a:solidFill>
          <a:effectLst>
            <a:outerShdw blurRad="38100" dist="25400" dir="18900000" algn="bl" rotWithShape="0">
              <a:schemeClr val="bg1">
                <a:alpha val="80000"/>
              </a:schemeClr>
            </a:outerShdw>
          </a:effectLst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Cambria" pitchFamily="18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Cambria" pitchFamily="18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Cambria" pitchFamily="18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Cambria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Cambria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Cambria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Cambria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Cambria" pitchFamily="18" charset="0"/>
        </a:defRPr>
      </a:lvl9pPr>
    </p:titleStyle>
    <p:bodyStyle>
      <a:lvl1pPr marL="273050" indent="-228600" algn="l" rtl="0" fontAlgn="base">
        <a:lnSpc>
          <a:spcPct val="90000"/>
        </a:lnSpc>
        <a:spcBef>
          <a:spcPts val="18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3725" indent="-228600" algn="l" rtl="0" fontAlgn="base">
        <a:lnSpc>
          <a:spcPct val="90000"/>
        </a:lnSpc>
        <a:spcBef>
          <a:spcPts val="1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lnSpc>
          <a:spcPct val="90000"/>
        </a:lnSpc>
        <a:spcBef>
          <a:spcPts val="8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3488" indent="-228600" algn="l" rtl="0" fontAlgn="base">
        <a:lnSpc>
          <a:spcPct val="90000"/>
        </a:lnSpc>
        <a:spcBef>
          <a:spcPts val="800"/>
        </a:spcBef>
        <a:spcAft>
          <a:spcPct val="0"/>
        </a:spcAft>
        <a:buClr>
          <a:schemeClr val="accent1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lnSpc>
          <a:spcPct val="90000"/>
        </a:lnSpc>
        <a:spcBef>
          <a:spcPts val="800"/>
        </a:spcBef>
        <a:spcAft>
          <a:spcPct val="0"/>
        </a:spcAft>
        <a:buClr>
          <a:schemeClr val="accent1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77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4.emf"/><Relationship Id="rId7" Type="http://schemas.openxmlformats.org/officeDocument/2006/relationships/image" Target="../media/image9.emf"/><Relationship Id="rId12" Type="http://schemas.openxmlformats.org/officeDocument/2006/relationships/image" Target="../media/image14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emf"/><Relationship Id="rId11" Type="http://schemas.openxmlformats.org/officeDocument/2006/relationships/image" Target="../media/image13.emf"/><Relationship Id="rId5" Type="http://schemas.openxmlformats.org/officeDocument/2006/relationships/image" Target="../media/image7.emf"/><Relationship Id="rId10" Type="http://schemas.openxmlformats.org/officeDocument/2006/relationships/image" Target="../media/image12.emf"/><Relationship Id="rId4" Type="http://schemas.openxmlformats.org/officeDocument/2006/relationships/image" Target="../media/image6.emf"/><Relationship Id="rId9" Type="http://schemas.openxmlformats.org/officeDocument/2006/relationships/image" Target="../media/image11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66800" y="2606675"/>
            <a:ext cx="10058400" cy="2743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it-IT" sz="3600" dirty="0" smtClean="0"/>
              <a:t>L’ACCERTAMENTO DELLA </a:t>
            </a:r>
            <a:r>
              <a:rPr lang="it-IT" sz="3600" dirty="0" err="1" smtClean="0"/>
              <a:t>DISABILITà</a:t>
            </a:r>
            <a:r>
              <a:rPr lang="it-IT" sz="3600" dirty="0" smtClean="0"/>
              <a:t> NEL MINORE AI FINI DEL RICONOSCIMENTO DELLO STATO </a:t>
            </a:r>
            <a:r>
              <a:rPr lang="it-IT" sz="3600" dirty="0" err="1" smtClean="0"/>
              <a:t>DI</a:t>
            </a:r>
            <a:r>
              <a:rPr lang="it-IT" sz="3600" dirty="0" smtClean="0"/>
              <a:t> </a:t>
            </a:r>
            <a:r>
              <a:rPr lang="it-IT" sz="3600" dirty="0" err="1" smtClean="0"/>
              <a:t>INVALIDITà</a:t>
            </a:r>
            <a:r>
              <a:rPr lang="it-IT" sz="3600" dirty="0" smtClean="0"/>
              <a:t> CIVILE e </a:t>
            </a:r>
            <a:r>
              <a:rPr lang="it-IT" sz="3600" dirty="0" err="1" smtClean="0"/>
              <a:t>DI</a:t>
            </a:r>
            <a:r>
              <a:rPr lang="it-IT" sz="3600" dirty="0" smtClean="0"/>
              <a:t> HANDICAP (Legge 104/92)</a:t>
            </a:r>
            <a:br>
              <a:rPr lang="it-IT" sz="3600" dirty="0" smtClean="0"/>
            </a:br>
            <a:r>
              <a:rPr lang="it-IT" sz="3600" dirty="0" smtClean="0"/>
              <a:t/>
            </a:r>
            <a:br>
              <a:rPr lang="it-IT" sz="3600" dirty="0" smtClean="0"/>
            </a:br>
            <a:endParaRPr lang="it-IT" sz="36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66800" y="5360988"/>
            <a:ext cx="10058400" cy="365125"/>
          </a:xfrm>
        </p:spPr>
        <p:txBody>
          <a:bodyPr>
            <a:normAutofit lnSpcReduction="10000"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i="1" dirty="0" smtClean="0"/>
              <a:t>Ancona, 29 settembre 2018</a:t>
            </a:r>
            <a:endParaRPr lang="it-IT" i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>
                <a:effectLst/>
              </a:rPr>
              <a:t> </a:t>
            </a:r>
            <a:br>
              <a:rPr lang="it-IT" sz="2400" dirty="0">
                <a:effectLst/>
              </a:rPr>
            </a:br>
            <a:r>
              <a:rPr lang="it-IT" sz="2000" dirty="0" smtClean="0">
                <a:effectLst/>
              </a:rPr>
              <a:t> Legge 5 febbraio 1992, n. 104</a:t>
            </a:r>
            <a:br>
              <a:rPr lang="it-IT" sz="2000" dirty="0" smtClean="0">
                <a:effectLst/>
              </a:rPr>
            </a:br>
            <a:r>
              <a:rPr lang="it-IT" sz="2000" dirty="0" err="1" smtClean="0">
                <a:effectLst/>
              </a:rPr>
              <a:t>Legge-quadro</a:t>
            </a:r>
            <a:r>
              <a:rPr lang="it-IT" sz="2000" dirty="0" smtClean="0">
                <a:effectLst/>
              </a:rPr>
              <a:t> per l'assistenza, l'integrazione sociale e i diritti delle persone handicappate</a:t>
            </a:r>
            <a:r>
              <a:rPr lang="it-IT" sz="2800" dirty="0" smtClean="0">
                <a:effectLst/>
              </a:rPr>
              <a:t/>
            </a:r>
            <a:br>
              <a:rPr lang="it-IT" sz="2800" dirty="0" smtClean="0">
                <a:effectLst/>
              </a:rPr>
            </a:br>
            <a:r>
              <a:rPr lang="it-IT" sz="2000" cap="none" dirty="0" smtClean="0">
                <a:effectLst/>
              </a:rPr>
              <a:t>(Pubblicata in G. U. 17 febbraio 1992, n. 39, S.O.)</a:t>
            </a:r>
            <a:endParaRPr lang="it-IT" sz="2400" dirty="0">
              <a:effectLst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/>
              <a:t>			(Inclusione scolastica Decreto n. 66/2017)</a:t>
            </a:r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/>
              <a:t>Art. 5: Commissioni Mediche. Modifiche Legge n. 104/92</a:t>
            </a:r>
            <a:endParaRPr lang="it-IT" b="1" dirty="0"/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b="1" dirty="0" smtClean="0"/>
              <a:t>1-bis.</a:t>
            </a:r>
            <a:r>
              <a:rPr lang="it-IT" dirty="0" smtClean="0"/>
              <a:t> </a:t>
            </a:r>
            <a:r>
              <a:rPr lang="it-IT" dirty="0"/>
              <a:t>Nel caso in cui gli accertamenti di cui al comma 1 riguardino </a:t>
            </a:r>
            <a:r>
              <a:rPr lang="it-IT" b="1" dirty="0"/>
              <a:t>persone in </a:t>
            </a:r>
            <a:r>
              <a:rPr lang="it-IT" b="1" dirty="0" smtClean="0"/>
              <a:t>età </a:t>
            </a:r>
            <a:r>
              <a:rPr lang="it-IT" b="1" dirty="0"/>
              <a:t>evolutiva</a:t>
            </a:r>
            <a:r>
              <a:rPr lang="it-IT" dirty="0"/>
              <a:t>, le commissioni mediche di cui alla legge 15 ottobre 1990, n. 295, sono composte da un </a:t>
            </a:r>
            <a:r>
              <a:rPr lang="it-IT" b="1" dirty="0"/>
              <a:t>medico legale</a:t>
            </a:r>
            <a:r>
              <a:rPr lang="it-IT" dirty="0"/>
              <a:t>, che assume le funzioni di presidente, e da </a:t>
            </a:r>
            <a:r>
              <a:rPr lang="it-IT" b="1" dirty="0"/>
              <a:t>due medici specialisti</a:t>
            </a:r>
            <a:r>
              <a:rPr lang="it-IT" dirty="0"/>
              <a:t>, scelti fra quelli in pediatria, in neuropsichiatria infantile o nella specializzazione inerente la condizione di salute del soggetto. Tali commissioni sono </a:t>
            </a:r>
            <a:r>
              <a:rPr lang="it-IT" b="1" dirty="0"/>
              <a:t>integrate</a:t>
            </a:r>
            <a:r>
              <a:rPr lang="it-IT" dirty="0"/>
              <a:t> da un </a:t>
            </a:r>
            <a:r>
              <a:rPr lang="it-IT" b="1" dirty="0"/>
              <a:t>assistente specialistico o dall'operatore sociale</a:t>
            </a:r>
            <a:r>
              <a:rPr lang="it-IT" dirty="0"/>
              <a:t> di cui al comma 1, individuati dall'ente locale, </a:t>
            </a:r>
            <a:r>
              <a:rPr lang="it-IT" dirty="0" smtClean="0"/>
              <a:t>nonché </a:t>
            </a:r>
            <a:r>
              <a:rPr lang="it-IT" dirty="0"/>
              <a:t>dal</a:t>
            </a:r>
            <a:r>
              <a:rPr lang="it-IT" b="1" dirty="0"/>
              <a:t> medico INPS</a:t>
            </a:r>
            <a:r>
              <a:rPr lang="it-IT" dirty="0"/>
              <a:t> come previsto dall'articolo 19, comma 11, del decreto-legge 6 luglio 2011, n. 98, convertito, con modificazioni, dalla legge 15 luglio 2011, n. 111, fermo restando quanto previsto dall'articolo 1, commi 3 e 4, della citata legge n. 295 del 1990</a:t>
            </a:r>
            <a:r>
              <a:rPr lang="it-IT" dirty="0" smtClean="0"/>
              <a:t>.</a:t>
            </a:r>
            <a:endParaRPr lang="it-IT" dirty="0"/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685800"/>
            <a:ext cx="96012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>
                <a:effectLst/>
              </a:rPr>
              <a:t> </a:t>
            </a:r>
            <a:br>
              <a:rPr lang="it-IT" sz="2400" dirty="0">
                <a:effectLst/>
              </a:rPr>
            </a:br>
            <a:r>
              <a:rPr lang="it-IT" sz="2400" dirty="0">
                <a:effectLst/>
              </a:rPr>
              <a:t>Legge 3 aprile 2001, n. 138</a:t>
            </a:r>
            <a:br>
              <a:rPr lang="it-IT" sz="2400" dirty="0">
                <a:effectLst/>
              </a:rPr>
            </a:br>
            <a:r>
              <a:rPr lang="it-IT" sz="2400" dirty="0" smtClean="0">
                <a:effectLst/>
              </a:rPr>
              <a:t>Classificazione </a:t>
            </a:r>
            <a:r>
              <a:rPr lang="it-IT" sz="2400" dirty="0">
                <a:effectLst/>
              </a:rPr>
              <a:t>e quantificazione delle minorazioni visive e norme in materia di accertamenti </a:t>
            </a:r>
            <a:r>
              <a:rPr lang="it-IT" sz="2400" dirty="0" smtClean="0">
                <a:effectLst/>
              </a:rPr>
              <a:t>oculistici</a:t>
            </a:r>
            <a:r>
              <a:rPr lang="it-IT" sz="2400" dirty="0">
                <a:effectLst/>
              </a:rPr>
              <a:t/>
            </a:r>
            <a:br>
              <a:rPr lang="it-IT" sz="2400" dirty="0">
                <a:effectLst/>
              </a:rPr>
            </a:br>
            <a:r>
              <a:rPr lang="it-IT" sz="1800" cap="none" dirty="0">
                <a:effectLst/>
              </a:rPr>
              <a:t>(Pubblicata nella Gazzetta Ufficiale del 21 aprile 2001, n. 93)</a:t>
            </a:r>
          </a:p>
        </p:txBody>
      </p:sp>
      <p:sp>
        <p:nvSpPr>
          <p:cNvPr id="1741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450" indent="0">
              <a:buFont typeface="Arial" charset="0"/>
              <a:buNone/>
            </a:pPr>
            <a:endParaRPr lang="it-IT" b="1" smtClean="0"/>
          </a:p>
          <a:p>
            <a:pPr marL="44450" indent="0">
              <a:buFont typeface="Arial" charset="0"/>
              <a:buNone/>
            </a:pPr>
            <a:r>
              <a:rPr lang="it-IT" b="1" smtClean="0"/>
              <a:t>Art. 2: Definizione di ciechi totali</a:t>
            </a:r>
          </a:p>
          <a:p>
            <a:pPr marL="44450" indent="0">
              <a:buFont typeface="Arial" charset="0"/>
              <a:buNone/>
            </a:pPr>
            <a:r>
              <a:rPr lang="it-IT" smtClean="0"/>
              <a:t>Ai fini della presente legge, si definiscono ciechi totali:</a:t>
            </a:r>
          </a:p>
          <a:p>
            <a:pPr marL="44450" indent="0">
              <a:buFont typeface="Arial" charset="0"/>
              <a:buNone/>
            </a:pPr>
            <a:r>
              <a:rPr lang="it-IT" smtClean="0"/>
              <a:t>a) coloro che sono colpiti da </a:t>
            </a:r>
            <a:r>
              <a:rPr lang="it-IT" b="1" smtClean="0"/>
              <a:t>totale mancanza della vista </a:t>
            </a:r>
            <a:r>
              <a:rPr lang="it-IT" smtClean="0"/>
              <a:t>in entrambi gli occhi;</a:t>
            </a:r>
          </a:p>
          <a:p>
            <a:pPr marL="44450" indent="0">
              <a:buFont typeface="Arial" charset="0"/>
              <a:buNone/>
            </a:pPr>
            <a:r>
              <a:rPr lang="it-IT" smtClean="0"/>
              <a:t>b) coloro che hanno la </a:t>
            </a:r>
            <a:r>
              <a:rPr lang="it-IT" b="1" smtClean="0"/>
              <a:t>mera percezione</a:t>
            </a:r>
            <a:r>
              <a:rPr lang="it-IT" smtClean="0"/>
              <a:t> dell'ombra e della luce o del moto della mano in entrambi gli occhi o nell'occhio migliore;</a:t>
            </a:r>
          </a:p>
          <a:p>
            <a:pPr marL="44450" indent="0">
              <a:buFont typeface="Arial" charset="0"/>
              <a:buNone/>
            </a:pPr>
            <a:r>
              <a:rPr lang="it-IT" smtClean="0"/>
              <a:t>c) coloro il cui residuo perimetrico binoculare è </a:t>
            </a:r>
            <a:r>
              <a:rPr lang="it-IT" b="1" smtClean="0"/>
              <a:t>inferiore al 3 per cento</a:t>
            </a:r>
            <a:r>
              <a:rPr lang="it-IT" smtClean="0"/>
              <a:t>.</a:t>
            </a:r>
          </a:p>
          <a:p>
            <a:pPr marL="44450" indent="0">
              <a:buFont typeface="Arial" charset="0"/>
              <a:buNone/>
            </a:pPr>
            <a:endParaRPr lang="it-IT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685800"/>
            <a:ext cx="96012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>
                <a:effectLst/>
              </a:rPr>
              <a:t> </a:t>
            </a:r>
            <a:br>
              <a:rPr lang="it-IT" sz="2400" dirty="0">
                <a:effectLst/>
              </a:rPr>
            </a:br>
            <a:r>
              <a:rPr lang="it-IT" sz="2400" dirty="0">
                <a:effectLst/>
              </a:rPr>
              <a:t>Legge 3 aprile 2001, n. 138</a:t>
            </a:r>
            <a:br>
              <a:rPr lang="it-IT" sz="2400" dirty="0">
                <a:effectLst/>
              </a:rPr>
            </a:br>
            <a:r>
              <a:rPr lang="it-IT" sz="2400" dirty="0">
                <a:effectLst/>
              </a:rPr>
              <a:t>Classificazione e quantificazione delle minorazioni visive e norme in materia di accertamenti oculistici</a:t>
            </a:r>
            <a:br>
              <a:rPr lang="it-IT" sz="2400" dirty="0">
                <a:effectLst/>
              </a:rPr>
            </a:br>
            <a:r>
              <a:rPr lang="it-IT" sz="1800" cap="none" dirty="0">
                <a:effectLst/>
              </a:rPr>
              <a:t>(Pubblicata nella Gazzetta Ufficiale del 21 aprile 2001, n. 93)</a:t>
            </a:r>
            <a:endParaRPr lang="it-IT" sz="2400" dirty="0">
              <a:effectLst/>
            </a:endParaRPr>
          </a:p>
        </p:txBody>
      </p:sp>
      <p:sp>
        <p:nvSpPr>
          <p:cNvPr id="18435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450" indent="0">
              <a:buFont typeface="Arial" charset="0"/>
              <a:buNone/>
            </a:pPr>
            <a:endParaRPr lang="it-IT" smtClean="0"/>
          </a:p>
          <a:p>
            <a:pPr marL="44450" indent="0">
              <a:buFont typeface="Arial" charset="0"/>
              <a:buNone/>
            </a:pPr>
            <a:r>
              <a:rPr lang="it-IT" b="1" smtClean="0"/>
              <a:t>Art. 3: Definizione di ciechi parziali</a:t>
            </a:r>
          </a:p>
          <a:p>
            <a:pPr marL="44450" indent="0">
              <a:buFont typeface="Arial" charset="0"/>
              <a:buNone/>
            </a:pPr>
            <a:r>
              <a:rPr lang="it-IT" smtClean="0"/>
              <a:t>Si definiscono ciechi parziali:</a:t>
            </a:r>
          </a:p>
          <a:p>
            <a:pPr marL="44450" indent="0">
              <a:buFont typeface="Arial" charset="0"/>
              <a:buNone/>
            </a:pPr>
            <a:r>
              <a:rPr lang="it-IT" smtClean="0"/>
              <a:t>a) coloro che hanno un</a:t>
            </a:r>
            <a:r>
              <a:rPr lang="it-IT" b="1" smtClean="0"/>
              <a:t> residuo visivo non superiore a 1/20</a:t>
            </a:r>
            <a:r>
              <a:rPr lang="it-IT" smtClean="0"/>
              <a:t> in entrambi gli occhi o nell'occhio migliore, anche con eventuale correzione;</a:t>
            </a:r>
          </a:p>
          <a:p>
            <a:pPr marL="44450" indent="0">
              <a:buFont typeface="Arial" charset="0"/>
              <a:buNone/>
            </a:pPr>
            <a:r>
              <a:rPr lang="it-IT" smtClean="0"/>
              <a:t>b) coloro il cui residuo perimetrico binoculare è </a:t>
            </a:r>
            <a:r>
              <a:rPr lang="it-IT" b="1" smtClean="0"/>
              <a:t>inferiore al 10 per cento</a:t>
            </a:r>
            <a:r>
              <a:rPr lang="it-IT" smtClean="0"/>
              <a:t>. </a:t>
            </a:r>
          </a:p>
          <a:p>
            <a:pPr marL="44450" indent="0">
              <a:buFont typeface="Arial" charset="0"/>
              <a:buNone/>
            </a:pPr>
            <a:endParaRPr lang="it-IT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685800"/>
            <a:ext cx="96012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>
                <a:effectLst/>
              </a:rPr>
              <a:t> Legge 3 aprile 2001, n. 138</a:t>
            </a:r>
            <a:br>
              <a:rPr lang="it-IT" sz="2400" dirty="0">
                <a:effectLst/>
              </a:rPr>
            </a:br>
            <a:r>
              <a:rPr lang="it-IT" sz="2400" dirty="0">
                <a:effectLst/>
              </a:rPr>
              <a:t>Classificazione e quantificazione delle minorazioni visive e norme in materia di accertamenti oculistici</a:t>
            </a:r>
            <a:br>
              <a:rPr lang="it-IT" sz="2400" dirty="0">
                <a:effectLst/>
              </a:rPr>
            </a:br>
            <a:r>
              <a:rPr lang="it-IT" sz="1800" cap="none" dirty="0">
                <a:effectLst/>
              </a:rPr>
              <a:t>(Pubblicata nella Gazzetta Ufficiale del 21 aprile 2001, n. 93)</a:t>
            </a:r>
            <a:endParaRPr lang="it-IT" sz="2400" dirty="0">
              <a:effectLst/>
            </a:endParaRPr>
          </a:p>
        </p:txBody>
      </p:sp>
      <p:sp>
        <p:nvSpPr>
          <p:cNvPr id="19459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450" indent="0">
              <a:buFont typeface="Arial" charset="0"/>
              <a:buNone/>
            </a:pPr>
            <a:endParaRPr lang="it-IT" smtClean="0"/>
          </a:p>
          <a:p>
            <a:pPr marL="44450" indent="0">
              <a:buFont typeface="Arial" charset="0"/>
              <a:buNone/>
            </a:pPr>
            <a:r>
              <a:rPr lang="it-IT" b="1" smtClean="0"/>
              <a:t>Art. 4: Definizione di ipovedenti gravi</a:t>
            </a:r>
          </a:p>
          <a:p>
            <a:pPr marL="44450" indent="0">
              <a:buFont typeface="Arial" charset="0"/>
              <a:buNone/>
            </a:pPr>
            <a:r>
              <a:rPr lang="it-IT" smtClean="0"/>
              <a:t>Si definiscono ipovedenti gravi:</a:t>
            </a:r>
          </a:p>
          <a:p>
            <a:pPr marL="44450" indent="0">
              <a:buFont typeface="Arial" charset="0"/>
              <a:buNone/>
            </a:pPr>
            <a:r>
              <a:rPr lang="it-IT" smtClean="0"/>
              <a:t>a) coloro che hanno un </a:t>
            </a:r>
            <a:r>
              <a:rPr lang="it-IT" b="1" smtClean="0"/>
              <a:t>residuo visivo non superiore a 1/10</a:t>
            </a:r>
            <a:r>
              <a:rPr lang="it-IT" smtClean="0"/>
              <a:t> in entrambi gli occhi o nell'occhio migliore, anche con eventuale correzione;</a:t>
            </a:r>
          </a:p>
          <a:p>
            <a:pPr marL="44450" indent="0">
              <a:buFont typeface="Arial" charset="0"/>
              <a:buNone/>
            </a:pPr>
            <a:r>
              <a:rPr lang="it-IT" smtClean="0"/>
              <a:t>b) coloro il cui residuo perimetrico binoculare è</a:t>
            </a:r>
            <a:r>
              <a:rPr lang="it-IT" b="1" smtClean="0"/>
              <a:t> inferiore al 30 per cento</a:t>
            </a:r>
            <a:r>
              <a:rPr lang="it-IT" smtClean="0"/>
              <a:t>. </a:t>
            </a:r>
          </a:p>
          <a:p>
            <a:pPr marL="44450" indent="0">
              <a:buFont typeface="Arial" charset="0"/>
              <a:buNone/>
            </a:pPr>
            <a:endParaRPr lang="it-IT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685800"/>
            <a:ext cx="96012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>
                <a:effectLst/>
              </a:rPr>
              <a:t> </a:t>
            </a:r>
            <a:br>
              <a:rPr lang="it-IT" sz="2400" dirty="0">
                <a:effectLst/>
              </a:rPr>
            </a:br>
            <a:r>
              <a:rPr lang="it-IT" sz="2400" dirty="0">
                <a:effectLst/>
              </a:rPr>
              <a:t>Legge 3 aprile 2001, n. 138</a:t>
            </a:r>
            <a:br>
              <a:rPr lang="it-IT" sz="2400" dirty="0">
                <a:effectLst/>
              </a:rPr>
            </a:br>
            <a:r>
              <a:rPr lang="it-IT" sz="2400" dirty="0">
                <a:effectLst/>
              </a:rPr>
              <a:t>Classificazione e quantificazione delle minorazioni visive e norme in materia di accertamenti oculistici</a:t>
            </a:r>
            <a:br>
              <a:rPr lang="it-IT" sz="2400" dirty="0">
                <a:effectLst/>
              </a:rPr>
            </a:br>
            <a:r>
              <a:rPr lang="it-IT" sz="1800" cap="none" dirty="0">
                <a:effectLst/>
              </a:rPr>
              <a:t>(Pubblicata nella Gazzetta Ufficiale del 21 aprile 2001, n. 93)</a:t>
            </a:r>
            <a:endParaRPr lang="it-IT" sz="2400" dirty="0">
              <a:effectLst/>
            </a:endParaRPr>
          </a:p>
        </p:txBody>
      </p:sp>
      <p:sp>
        <p:nvSpPr>
          <p:cNvPr id="2048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450" indent="0">
              <a:buFont typeface="Arial" charset="0"/>
              <a:buNone/>
            </a:pPr>
            <a:endParaRPr lang="it-IT" smtClean="0"/>
          </a:p>
          <a:p>
            <a:pPr marL="44450" indent="0">
              <a:buFont typeface="Arial" charset="0"/>
              <a:buNone/>
            </a:pPr>
            <a:r>
              <a:rPr lang="it-IT" b="1" smtClean="0"/>
              <a:t>Art. 5: Definizione di ipovedenti medio-gravi</a:t>
            </a:r>
          </a:p>
          <a:p>
            <a:pPr marL="44450" indent="0">
              <a:buFont typeface="Arial" charset="0"/>
              <a:buNone/>
            </a:pPr>
            <a:r>
              <a:rPr lang="it-IT" smtClean="0"/>
              <a:t>Ai fini della presente legge, si definiscono ipovedenti medio-gravi:</a:t>
            </a:r>
          </a:p>
          <a:p>
            <a:pPr marL="44450" indent="0">
              <a:buFont typeface="Arial" charset="0"/>
              <a:buNone/>
            </a:pPr>
            <a:r>
              <a:rPr lang="it-IT" smtClean="0"/>
              <a:t>a) coloro che hanno un </a:t>
            </a:r>
            <a:r>
              <a:rPr lang="it-IT" b="1" smtClean="0"/>
              <a:t>residuo visivo non superiore a 2/10 </a:t>
            </a:r>
            <a:r>
              <a:rPr lang="it-IT" smtClean="0"/>
              <a:t>in entrambi gli occhi o nell'occhio migliore, anche con eventuale correzione;</a:t>
            </a:r>
          </a:p>
          <a:p>
            <a:pPr marL="44450" indent="0">
              <a:buFont typeface="Arial" charset="0"/>
              <a:buNone/>
            </a:pPr>
            <a:r>
              <a:rPr lang="it-IT" smtClean="0"/>
              <a:t>b) coloro il cui residuo perimetrico binoculare è </a:t>
            </a:r>
            <a:r>
              <a:rPr lang="it-IT" b="1" smtClean="0"/>
              <a:t>inferiore al 50 per cento</a:t>
            </a:r>
            <a:r>
              <a:rPr lang="it-IT" smtClean="0"/>
              <a:t>.</a:t>
            </a:r>
          </a:p>
          <a:p>
            <a:pPr marL="44450" indent="0">
              <a:buFont typeface="Arial" charset="0"/>
              <a:buNone/>
            </a:pPr>
            <a:endParaRPr lang="it-IT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685800"/>
            <a:ext cx="96012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>
                <a:effectLst/>
              </a:rPr>
              <a:t> </a:t>
            </a:r>
            <a:br>
              <a:rPr lang="it-IT" sz="2400" dirty="0">
                <a:effectLst/>
              </a:rPr>
            </a:br>
            <a:r>
              <a:rPr lang="it-IT" sz="2400" dirty="0">
                <a:effectLst/>
              </a:rPr>
              <a:t>Legge 3 aprile 2001, n. 138</a:t>
            </a:r>
            <a:br>
              <a:rPr lang="it-IT" sz="2400" dirty="0">
                <a:effectLst/>
              </a:rPr>
            </a:br>
            <a:r>
              <a:rPr lang="it-IT" sz="2400" dirty="0">
                <a:effectLst/>
              </a:rPr>
              <a:t>Classificazione e quantificazione delle minorazioni visive e norme in materia di accertamenti oculistici</a:t>
            </a:r>
            <a:br>
              <a:rPr lang="it-IT" sz="2400" dirty="0">
                <a:effectLst/>
              </a:rPr>
            </a:br>
            <a:r>
              <a:rPr lang="it-IT" sz="1800" cap="none" dirty="0">
                <a:effectLst/>
              </a:rPr>
              <a:t>(Pubblicata nella Gazzetta Ufficiale del 21 aprile 2001, n. 93)</a:t>
            </a:r>
            <a:endParaRPr lang="it-IT" sz="2400" dirty="0">
              <a:effectLst/>
            </a:endParaRPr>
          </a:p>
        </p:txBody>
      </p:sp>
      <p:sp>
        <p:nvSpPr>
          <p:cNvPr id="21507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450" indent="0">
              <a:buFont typeface="Arial" charset="0"/>
              <a:buNone/>
            </a:pPr>
            <a:endParaRPr lang="it-IT" smtClean="0"/>
          </a:p>
          <a:p>
            <a:pPr marL="44450" indent="0">
              <a:buFont typeface="Arial" charset="0"/>
              <a:buNone/>
            </a:pPr>
            <a:r>
              <a:rPr lang="it-IT" b="1" smtClean="0"/>
              <a:t>Art. 6: Definizione di ipovedenti lievi</a:t>
            </a:r>
          </a:p>
          <a:p>
            <a:pPr marL="44450" indent="0">
              <a:buFont typeface="Arial" charset="0"/>
              <a:buNone/>
            </a:pPr>
            <a:r>
              <a:rPr lang="it-IT" smtClean="0"/>
              <a:t>Si definiscono ipovedenti lievi:</a:t>
            </a:r>
          </a:p>
          <a:p>
            <a:pPr marL="44450" indent="0">
              <a:buFont typeface="Arial" charset="0"/>
              <a:buNone/>
            </a:pPr>
            <a:r>
              <a:rPr lang="it-IT" smtClean="0"/>
              <a:t>a) coloro che hanno un </a:t>
            </a:r>
            <a:r>
              <a:rPr lang="it-IT" b="1" smtClean="0"/>
              <a:t>residuo visivo non superiore a 3/10</a:t>
            </a:r>
            <a:r>
              <a:rPr lang="it-IT" smtClean="0"/>
              <a:t> in entrambi gli occhi o nell'occhio migliore, anche con eventuale correzione;</a:t>
            </a:r>
          </a:p>
          <a:p>
            <a:pPr marL="44450" indent="0">
              <a:buFont typeface="Arial" charset="0"/>
              <a:buNone/>
            </a:pPr>
            <a:r>
              <a:rPr lang="it-IT" smtClean="0"/>
              <a:t>b) coloro il cui residuo perimetrico binoculare è </a:t>
            </a:r>
            <a:r>
              <a:rPr lang="it-IT" b="1" smtClean="0"/>
              <a:t>inferiore al 60 per cento</a:t>
            </a:r>
            <a:r>
              <a:rPr lang="it-IT" smtClean="0"/>
              <a:t>.</a:t>
            </a:r>
          </a:p>
          <a:p>
            <a:pPr marL="44450" indent="0">
              <a:buFont typeface="Arial" charset="0"/>
              <a:buNone/>
            </a:pPr>
            <a:endParaRPr lang="it-IT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685800"/>
            <a:ext cx="9601200" cy="132397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>
                <a:effectLst/>
              </a:rPr>
              <a:t>Legge </a:t>
            </a:r>
            <a:r>
              <a:rPr lang="it-IT" sz="2400" dirty="0" smtClean="0">
                <a:effectLst/>
              </a:rPr>
              <a:t>26 maggio 1970 </a:t>
            </a:r>
            <a:r>
              <a:rPr lang="it-IT" sz="2400" dirty="0">
                <a:effectLst/>
              </a:rPr>
              <a:t>n. </a:t>
            </a:r>
            <a:r>
              <a:rPr lang="it-IT" sz="2400" dirty="0" smtClean="0">
                <a:effectLst/>
              </a:rPr>
              <a:t>381</a:t>
            </a:r>
            <a:r>
              <a:rPr lang="it-IT" sz="2000" dirty="0"/>
              <a:t/>
            </a:r>
            <a:br>
              <a:rPr lang="it-IT" sz="2000" dirty="0"/>
            </a:br>
            <a:r>
              <a:rPr lang="it-IT" sz="2000" dirty="0" smtClean="0">
                <a:effectLst/>
              </a:rPr>
              <a:t>Aumento </a:t>
            </a:r>
            <a:r>
              <a:rPr lang="it-IT" sz="2000" dirty="0">
                <a:effectLst/>
              </a:rPr>
              <a:t>del contributo ordinario dello Stato a favore dell'Ente nazionale per la protezione e l'assistenza ai sordomuti e delle misure dell'assegno di assistenza ai </a:t>
            </a:r>
            <a:r>
              <a:rPr lang="it-IT" sz="2000" dirty="0" smtClean="0">
                <a:effectLst/>
              </a:rPr>
              <a:t>sordomuti</a:t>
            </a:r>
            <a:br>
              <a:rPr lang="it-IT" sz="2000" dirty="0" smtClean="0">
                <a:effectLst/>
              </a:rPr>
            </a:br>
            <a:r>
              <a:rPr lang="it-IT" sz="2000" cap="none" dirty="0">
                <a:effectLst/>
              </a:rPr>
              <a:t>(Pubblicata nella Gazzetta Ufficiale </a:t>
            </a:r>
            <a:r>
              <a:rPr lang="it-IT" sz="2000" cap="none" dirty="0" smtClean="0">
                <a:effectLst/>
              </a:rPr>
              <a:t>del 23 giugno 1970 n. 156</a:t>
            </a:r>
            <a:endParaRPr lang="it-IT" sz="2000" dirty="0">
              <a:effectLst/>
            </a:endParaRPr>
          </a:p>
        </p:txBody>
      </p:sp>
      <p:sp>
        <p:nvSpPr>
          <p:cNvPr id="2253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450" indent="0">
              <a:buFont typeface="Arial" charset="0"/>
              <a:buNone/>
            </a:pPr>
            <a:endParaRPr lang="it-IT" smtClean="0"/>
          </a:p>
          <a:p>
            <a:pPr marL="44450" indent="0" algn="just">
              <a:buFont typeface="Arial" charset="0"/>
              <a:buNone/>
            </a:pPr>
            <a:r>
              <a:rPr lang="it-IT" smtClean="0"/>
              <a:t>Si considera </a:t>
            </a:r>
            <a:r>
              <a:rPr lang="it-IT" b="1" smtClean="0"/>
              <a:t>sordo</a:t>
            </a:r>
            <a:r>
              <a:rPr lang="it-IT" smtClean="0"/>
              <a:t> il </a:t>
            </a:r>
            <a:r>
              <a:rPr lang="it-IT" b="1" smtClean="0"/>
              <a:t>minorato sensoriale dell’udito</a:t>
            </a:r>
            <a:r>
              <a:rPr lang="it-IT" smtClean="0"/>
              <a:t> affetto da </a:t>
            </a:r>
            <a:r>
              <a:rPr lang="it-IT" b="1" smtClean="0"/>
              <a:t>sordità congenita o acquisita durante l’età evolutiva</a:t>
            </a:r>
            <a:r>
              <a:rPr lang="it-IT" smtClean="0"/>
              <a:t> che gli abbia </a:t>
            </a:r>
            <a:r>
              <a:rPr lang="it-IT" b="1" smtClean="0"/>
              <a:t>compromesso</a:t>
            </a:r>
            <a:r>
              <a:rPr lang="it-IT" smtClean="0"/>
              <a:t> il normale apprendimento del linguaggio parlato, purché la sordità non sia di natura esclusivamente psichica o dipendente da causa di guerra, di lavoro o di servizio.</a:t>
            </a:r>
          </a:p>
          <a:p>
            <a:pPr marL="44450" indent="0">
              <a:buFont typeface="Arial" charset="0"/>
              <a:buNone/>
            </a:pPr>
            <a:endParaRPr lang="it-IT" smtClean="0"/>
          </a:p>
          <a:p>
            <a:pPr marL="44450" indent="0" algn="just">
              <a:buFont typeface="Arial" charset="0"/>
              <a:buNone/>
            </a:pPr>
            <a:r>
              <a:rPr lang="it-IT" smtClean="0"/>
              <a:t>Periodo dell'età evolutiva: da 0 fino al compimento del dodicesimo anno di età.</a:t>
            </a:r>
          </a:p>
          <a:p>
            <a:pPr marL="44450" indent="0">
              <a:buFont typeface="Arial" charset="0"/>
              <a:buNone/>
            </a:pPr>
            <a:endParaRPr lang="it-IT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685800"/>
            <a:ext cx="9601200" cy="132397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>
                <a:effectLst/>
              </a:rPr>
              <a:t>Legge </a:t>
            </a:r>
            <a:r>
              <a:rPr lang="it-IT" sz="2400" dirty="0" smtClean="0">
                <a:effectLst/>
              </a:rPr>
              <a:t>26 maggio 1970 </a:t>
            </a:r>
            <a:r>
              <a:rPr lang="it-IT" sz="2400" dirty="0">
                <a:effectLst/>
              </a:rPr>
              <a:t>n. </a:t>
            </a:r>
            <a:r>
              <a:rPr lang="it-IT" sz="2400" dirty="0" smtClean="0">
                <a:effectLst/>
              </a:rPr>
              <a:t>381</a:t>
            </a:r>
            <a:r>
              <a:rPr lang="it-IT" sz="2000" dirty="0"/>
              <a:t/>
            </a:r>
            <a:br>
              <a:rPr lang="it-IT" sz="2000" dirty="0"/>
            </a:br>
            <a:r>
              <a:rPr lang="it-IT" sz="2000" dirty="0" smtClean="0">
                <a:effectLst/>
              </a:rPr>
              <a:t>Aumento </a:t>
            </a:r>
            <a:r>
              <a:rPr lang="it-IT" sz="2000" dirty="0">
                <a:effectLst/>
              </a:rPr>
              <a:t>del contributo ordinario dello Stato a favore dell'Ente nazionale per la protezione e l'assistenza ai sordomuti e delle misure dell'assegno di assistenza ai </a:t>
            </a:r>
            <a:r>
              <a:rPr lang="it-IT" sz="2000" dirty="0" smtClean="0">
                <a:effectLst/>
              </a:rPr>
              <a:t>sordomuti</a:t>
            </a:r>
            <a:br>
              <a:rPr lang="it-IT" sz="2000" dirty="0" smtClean="0">
                <a:effectLst/>
              </a:rPr>
            </a:br>
            <a:r>
              <a:rPr lang="it-IT" sz="2000" cap="none" dirty="0">
                <a:effectLst/>
              </a:rPr>
              <a:t>(Pubblicata nella Gazzetta Ufficiale </a:t>
            </a:r>
            <a:r>
              <a:rPr lang="it-IT" sz="2000" cap="none" dirty="0" smtClean="0">
                <a:effectLst/>
              </a:rPr>
              <a:t>del 23 giugno 1970 n. 156)</a:t>
            </a:r>
            <a:endParaRPr lang="it-IT" sz="2000" dirty="0">
              <a:effectLst/>
            </a:endParaRPr>
          </a:p>
        </p:txBody>
      </p:sp>
      <p:sp>
        <p:nvSpPr>
          <p:cNvPr id="23555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450" indent="0">
              <a:buFont typeface="Arial" charset="0"/>
              <a:buNone/>
            </a:pPr>
            <a:endParaRPr lang="it-IT" smtClean="0"/>
          </a:p>
          <a:p>
            <a:pPr marL="44450" indent="0">
              <a:buFont typeface="Arial" charset="0"/>
              <a:buNone/>
            </a:pPr>
            <a:r>
              <a:rPr lang="it-IT" smtClean="0"/>
              <a:t>L'art. 1 della Legge 95/2006 (in vigore dal 31 marzo 2006) </a:t>
            </a:r>
            <a:r>
              <a:rPr lang="it-IT" b="1" smtClean="0"/>
              <a:t>sostituisce</a:t>
            </a:r>
            <a:r>
              <a:rPr lang="it-IT" smtClean="0"/>
              <a:t>, in tutte le disposizioni legislative, </a:t>
            </a:r>
            <a:r>
              <a:rPr lang="it-IT" b="1" smtClean="0"/>
              <a:t>il termine "sordomuto" con il termine "sordo".</a:t>
            </a:r>
          </a:p>
          <a:p>
            <a:pPr marL="44450" indent="0" algn="just">
              <a:buFont typeface="Arial" charset="0"/>
              <a:buNone/>
            </a:pPr>
            <a:r>
              <a:rPr lang="it-IT" smtClean="0"/>
              <a:t>La modifica apportata dalla Legge 95/2006 ha riformato l'art. 1 della Legge 381/70 anche in relazione alle </a:t>
            </a:r>
            <a:r>
              <a:rPr lang="it-IT" b="1" smtClean="0"/>
              <a:t>caratteristiche dell'apprendimento del linguaggio parlato</a:t>
            </a:r>
            <a:r>
              <a:rPr lang="it-IT" smtClean="0"/>
              <a:t>.</a:t>
            </a:r>
          </a:p>
          <a:p>
            <a:pPr marL="44450" indent="0" algn="just">
              <a:buFont typeface="Arial" charset="0"/>
              <a:buNone/>
            </a:pPr>
            <a:r>
              <a:rPr lang="it-IT" smtClean="0"/>
              <a:t> Infatti, nel testo originario si faceva riferimento alla ipoacusia come causa impeditiva dello stesso. La nuova norma adotta, invece, il </a:t>
            </a:r>
            <a:r>
              <a:rPr lang="it-IT" b="1" smtClean="0"/>
              <a:t>concetto di compromissione del normale apprendimento del linguaggio parlato.</a:t>
            </a:r>
          </a:p>
          <a:p>
            <a:pPr marL="44450" indent="0" algn="just">
              <a:buFont typeface="Arial" charset="0"/>
              <a:buNone/>
            </a:pPr>
            <a:r>
              <a:rPr lang="it-IT" smtClean="0"/>
              <a:t>Il termine ha una connotazione più ampia dal momento che include non solo l'impossibilità dell'apprendimento, ma anche quella in cui questo sia stato ridotto o reso difficoltoso.</a:t>
            </a:r>
          </a:p>
          <a:p>
            <a:pPr marL="44450" indent="0">
              <a:buFont typeface="Arial" charset="0"/>
              <a:buNone/>
            </a:pPr>
            <a:endParaRPr lang="it-IT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428625"/>
            <a:ext cx="96012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 smtClean="0">
                <a:effectLst/>
              </a:rPr>
              <a:t>Stato </a:t>
            </a:r>
            <a:r>
              <a:rPr lang="it-IT" sz="2400" dirty="0">
                <a:effectLst/>
              </a:rPr>
              <a:t>di sordo o sordità </a:t>
            </a:r>
            <a:r>
              <a:rPr lang="it-IT" sz="2400" dirty="0" err="1">
                <a:effectLst/>
              </a:rPr>
              <a:t>prelinguale</a:t>
            </a:r>
            <a:r>
              <a:rPr lang="it-IT" sz="2400" dirty="0">
                <a:effectLst/>
              </a:rPr>
              <a:t/>
            </a:r>
            <a:br>
              <a:rPr lang="it-IT" sz="2400" dirty="0">
                <a:effectLst/>
              </a:rPr>
            </a:br>
            <a:r>
              <a:rPr lang="it-IT" sz="2400" dirty="0" smtClean="0">
                <a:effectLst/>
              </a:rPr>
              <a:t>Legge </a:t>
            </a:r>
            <a:r>
              <a:rPr lang="it-IT" sz="2400" dirty="0">
                <a:effectLst/>
              </a:rPr>
              <a:t>n. 508/1988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b="1" dirty="0" smtClean="0">
                <a:solidFill>
                  <a:schemeClr val="accent1"/>
                </a:solidFill>
              </a:rPr>
              <a:t>Persone con età &lt; 12 anni</a:t>
            </a:r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dirty="0"/>
              <a:t>R</a:t>
            </a:r>
            <a:r>
              <a:rPr lang="it-IT" dirty="0" smtClean="0"/>
              <a:t>icorre </a:t>
            </a:r>
            <a:r>
              <a:rPr lang="it-IT" dirty="0"/>
              <a:t>quando l’ipoacusia sia pari o superiore ai</a:t>
            </a:r>
            <a:r>
              <a:rPr lang="it-IT" b="1" dirty="0"/>
              <a:t> 60 </a:t>
            </a:r>
            <a:r>
              <a:rPr lang="it-IT" b="1" dirty="0" err="1"/>
              <a:t>db</a:t>
            </a:r>
            <a:r>
              <a:rPr lang="it-IT" dirty="0"/>
              <a:t> di media tra le frequenze di 500-1000-2000 Hz nell’orecchio migliore, qualora il richiedente non abbia ancora compiuto il 12esimo anno di età</a:t>
            </a:r>
            <a:r>
              <a:rPr lang="it-IT" dirty="0" smtClean="0"/>
              <a:t>”</a:t>
            </a:r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 smtClean="0"/>
          </a:p>
          <a:p>
            <a:pPr marL="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b="1" dirty="0">
                <a:solidFill>
                  <a:schemeClr val="accent1"/>
                </a:solidFill>
              </a:rPr>
              <a:t>P</a:t>
            </a:r>
            <a:r>
              <a:rPr lang="it-IT" b="1" dirty="0" smtClean="0">
                <a:solidFill>
                  <a:schemeClr val="accent1"/>
                </a:solidFill>
              </a:rPr>
              <a:t>ersone </a:t>
            </a:r>
            <a:r>
              <a:rPr lang="it-IT" b="1" dirty="0">
                <a:solidFill>
                  <a:schemeClr val="accent1"/>
                </a:solidFill>
              </a:rPr>
              <a:t>con età &gt; 12 </a:t>
            </a:r>
            <a:r>
              <a:rPr lang="it-IT" b="1" dirty="0" smtClean="0">
                <a:solidFill>
                  <a:schemeClr val="accent1"/>
                </a:solidFill>
              </a:rPr>
              <a:t>anni</a:t>
            </a:r>
            <a:endParaRPr lang="it-IT" b="1" dirty="0">
              <a:solidFill>
                <a:schemeClr val="accent1"/>
              </a:solidFill>
            </a:endParaRPr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dirty="0"/>
              <a:t>R</a:t>
            </a:r>
            <a:r>
              <a:rPr lang="it-IT" dirty="0" smtClean="0"/>
              <a:t>icorre </a:t>
            </a:r>
            <a:r>
              <a:rPr lang="it-IT" dirty="0"/>
              <a:t>quando l’ipoacusia sia pari o superiore ai </a:t>
            </a:r>
            <a:r>
              <a:rPr lang="it-IT" b="1" dirty="0"/>
              <a:t>75 </a:t>
            </a:r>
            <a:r>
              <a:rPr lang="it-IT" b="1" dirty="0" err="1"/>
              <a:t>db</a:t>
            </a:r>
            <a:r>
              <a:rPr lang="it-IT" dirty="0"/>
              <a:t> di media tra le frequenze 500-1000-2000 Hz nell’orecchio migliore, qualora il richiedente abbia compiuto il 12esimo anno di età”.</a:t>
            </a:r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/>
          </a:p>
          <a:p>
            <a:pPr marL="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it-IT" dirty="0"/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428625"/>
            <a:ext cx="96012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 smtClean="0">
                <a:effectLst/>
              </a:rPr>
              <a:t>BENEFICI PREVISTI DALLA LEGGE FINO AL 18ESIMO ANNO </a:t>
            </a:r>
            <a:r>
              <a:rPr lang="it-IT" sz="2400" dirty="0" err="1" smtClean="0">
                <a:effectLst/>
              </a:rPr>
              <a:t>DI</a:t>
            </a:r>
            <a:r>
              <a:rPr lang="it-IT" sz="2400" dirty="0" smtClean="0">
                <a:effectLst/>
              </a:rPr>
              <a:t> ETA’</a:t>
            </a:r>
            <a:endParaRPr lang="it-IT" sz="2400" dirty="0">
              <a:effectLst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dirty="0" smtClean="0"/>
              <a:t> </a:t>
            </a:r>
          </a:p>
          <a:p>
            <a:pPr marL="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indennità </a:t>
            </a:r>
            <a:r>
              <a:rPr lang="it-IT" dirty="0"/>
              <a:t>di </a:t>
            </a:r>
            <a:r>
              <a:rPr lang="it-IT" dirty="0" smtClean="0"/>
              <a:t>comunicazione (Legge n. 508/88);</a:t>
            </a:r>
          </a:p>
          <a:p>
            <a:pPr marL="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Indennità di frequenza (Legge n. 289/90);</a:t>
            </a:r>
          </a:p>
          <a:p>
            <a:pPr marL="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Indennità di accompagnamento (Legge n. 18/80);</a:t>
            </a:r>
          </a:p>
          <a:p>
            <a:pPr marL="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 </a:t>
            </a:r>
            <a:r>
              <a:rPr lang="it-IT" dirty="0"/>
              <a:t>collocamento al lavoro al compimento del 15° anno di </a:t>
            </a:r>
            <a:r>
              <a:rPr lang="it-IT" dirty="0" smtClean="0"/>
              <a:t>età (Invalido civile &gt; 45%).</a:t>
            </a:r>
            <a:endParaRPr lang="it-IT" dirty="0"/>
          </a:p>
          <a:p>
            <a:pPr marL="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Esenzione ticket sanitario (minore totalmente invalido)</a:t>
            </a:r>
            <a:endParaRPr lang="it-IT" dirty="0"/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66800" y="2606675"/>
            <a:ext cx="10058400" cy="2743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it-IT" sz="3600" dirty="0" smtClean="0"/>
              <a:t>La certificazione del pediatra e la valutazione degli stati di disabilità del minore</a:t>
            </a:r>
            <a:r>
              <a:rPr lang="it-IT" sz="3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it-IT" sz="3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it-IT" sz="3600" dirty="0" smtClean="0"/>
              <a:t/>
            </a:r>
            <a:br>
              <a:rPr lang="it-IT" sz="3600" dirty="0" smtClean="0"/>
            </a:br>
            <a:r>
              <a:rPr lang="it-IT" sz="3600" dirty="0" smtClean="0"/>
              <a:t/>
            </a:r>
            <a:br>
              <a:rPr lang="it-IT" sz="3600" dirty="0" smtClean="0"/>
            </a:br>
            <a:endParaRPr lang="it-IT" sz="36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66800" y="4597400"/>
            <a:ext cx="10058400" cy="1128713"/>
          </a:xfrm>
        </p:spPr>
        <p:txBody>
          <a:bodyPr/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dirty="0" smtClean="0"/>
              <a:t>Dr. Fabio </a:t>
            </a:r>
            <a:r>
              <a:rPr lang="it-IT" dirty="0" err="1" smtClean="0"/>
              <a:t>gianni</a:t>
            </a:r>
            <a:endParaRPr lang="it-IT" dirty="0" smtClean="0"/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cap="none" dirty="0" smtClean="0"/>
              <a:t>Direttore </a:t>
            </a:r>
            <a:r>
              <a:rPr lang="it-IT" cap="none" dirty="0" err="1" smtClean="0"/>
              <a:t>U.O.C.</a:t>
            </a:r>
            <a:r>
              <a:rPr lang="it-IT" cap="none" dirty="0" smtClean="0"/>
              <a:t> Medicina Legale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cap="none" dirty="0" err="1" smtClean="0"/>
              <a:t>A.S.U.R.</a:t>
            </a:r>
            <a:r>
              <a:rPr lang="it-IT" cap="none" dirty="0" smtClean="0"/>
              <a:t> Marche Area Vasta 2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685800"/>
            <a:ext cx="96012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 smtClean="0">
                <a:effectLst/>
              </a:rPr>
              <a:t>Legge 12 marzo 1999, n. 68</a:t>
            </a:r>
            <a:br>
              <a:rPr lang="it-IT" sz="2400" dirty="0" smtClean="0">
                <a:effectLst/>
              </a:rPr>
            </a:br>
            <a:r>
              <a:rPr lang="it-IT" sz="2400" dirty="0" smtClean="0">
                <a:effectLst/>
              </a:rPr>
              <a:t>norme per il diritto al lavoro dei disabili </a:t>
            </a:r>
            <a:r>
              <a:rPr lang="it-IT" sz="2400" dirty="0">
                <a:effectLst/>
              </a:rPr>
              <a:t/>
            </a:r>
            <a:br>
              <a:rPr lang="it-IT" sz="2400" dirty="0">
                <a:effectLst/>
              </a:rPr>
            </a:br>
            <a:endParaRPr lang="it-IT" sz="2400" dirty="0">
              <a:effectLst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/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/>
              <a:t>Il minore deve essere </a:t>
            </a:r>
            <a:r>
              <a:rPr lang="it-IT" b="1" dirty="0"/>
              <a:t>percentualizzato</a:t>
            </a:r>
            <a:r>
              <a:rPr lang="it-IT" dirty="0"/>
              <a:t> (come invalido civile) – mediante l’applicazione </a:t>
            </a:r>
            <a:r>
              <a:rPr lang="it-IT" dirty="0" smtClean="0"/>
              <a:t>delle </a:t>
            </a:r>
            <a:r>
              <a:rPr lang="it-IT" dirty="0"/>
              <a:t>Tabelle valutative D.M. 05/02/1992 all’</a:t>
            </a:r>
            <a:r>
              <a:rPr lang="it-IT" b="1" dirty="0"/>
              <a:t>età di 15 anni</a:t>
            </a:r>
            <a:r>
              <a:rPr lang="it-IT" dirty="0"/>
              <a:t> in quanto può entrare nel </a:t>
            </a:r>
            <a:r>
              <a:rPr lang="it-IT" b="1" dirty="0"/>
              <a:t>collocamento al lavoro</a:t>
            </a:r>
            <a:r>
              <a:rPr lang="it-IT" dirty="0"/>
              <a:t> (Centri per l’impiego) </a:t>
            </a:r>
            <a:r>
              <a:rPr lang="it-IT" dirty="0" smtClean="0"/>
              <a:t>.</a:t>
            </a:r>
            <a:endParaRPr lang="it-IT" dirty="0"/>
          </a:p>
          <a:p>
            <a:pPr marL="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it-IT" dirty="0"/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685800"/>
            <a:ext cx="96012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>
                <a:effectLst/>
              </a:rPr>
              <a:t>Legge 9 marzo 2006, n. </a:t>
            </a:r>
            <a:r>
              <a:rPr lang="it-IT" sz="2400" dirty="0" smtClean="0">
                <a:effectLst/>
              </a:rPr>
              <a:t>80</a:t>
            </a:r>
            <a:br>
              <a:rPr lang="it-IT" sz="2400" dirty="0" smtClean="0">
                <a:effectLst/>
              </a:rPr>
            </a:br>
            <a:r>
              <a:rPr lang="it-IT" sz="1800" dirty="0" smtClean="0">
                <a:effectLst/>
              </a:rPr>
              <a:t>Conversione </a:t>
            </a:r>
            <a:r>
              <a:rPr lang="it-IT" sz="1800" dirty="0">
                <a:effectLst/>
              </a:rPr>
              <a:t>in legge, con modificazioni, del decreto-legge 10  gennaio 2006, n. 4, recante misure urgenti in materia di organizzazione e funzionamento della pubblica </a:t>
            </a:r>
            <a:r>
              <a:rPr lang="it-IT" sz="1800" dirty="0" smtClean="0">
                <a:effectLst/>
              </a:rPr>
              <a:t>amministrazione</a:t>
            </a:r>
            <a:r>
              <a:rPr lang="it-IT" sz="2400" dirty="0">
                <a:effectLst/>
              </a:rPr>
              <a:t/>
            </a:r>
            <a:br>
              <a:rPr lang="it-IT" sz="2400" dirty="0">
                <a:effectLst/>
              </a:rPr>
            </a:br>
            <a:r>
              <a:rPr lang="it-IT" sz="1800" b="0" cap="none" dirty="0">
                <a:effectLst/>
              </a:rPr>
              <a:t>P</a:t>
            </a:r>
            <a:r>
              <a:rPr lang="it-IT" sz="1800" b="0" cap="none" dirty="0" smtClean="0">
                <a:effectLst/>
              </a:rPr>
              <a:t>ubblicata nella G.U.</a:t>
            </a:r>
            <a:r>
              <a:rPr lang="it-IT" sz="1800" b="0" cap="none" dirty="0">
                <a:effectLst/>
              </a:rPr>
              <a:t> </a:t>
            </a:r>
            <a:r>
              <a:rPr lang="it-IT" sz="1800" b="0" cap="none" dirty="0" smtClean="0">
                <a:effectLst/>
              </a:rPr>
              <a:t>n</a:t>
            </a:r>
            <a:r>
              <a:rPr lang="it-IT" sz="1800" b="0" cap="none" dirty="0">
                <a:effectLst/>
              </a:rPr>
              <a:t>. 59 dell' 11 marzo </a:t>
            </a:r>
            <a:r>
              <a:rPr lang="it-IT" sz="1800" b="0" cap="none" dirty="0" smtClean="0">
                <a:effectLst/>
              </a:rPr>
              <a:t>2006</a:t>
            </a:r>
            <a:endParaRPr lang="it-IT" sz="2400" dirty="0">
              <a:effectLst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sz="2300" b="1" dirty="0" smtClean="0"/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2300" b="1" dirty="0" smtClean="0"/>
              <a:t>Art</a:t>
            </a:r>
            <a:r>
              <a:rPr lang="it-IT" sz="2300" b="1" dirty="0"/>
              <a:t>. </a:t>
            </a:r>
            <a:r>
              <a:rPr lang="it-IT" sz="2300" b="1" dirty="0" smtClean="0"/>
              <a:t>6: Semplificazione </a:t>
            </a:r>
            <a:r>
              <a:rPr lang="it-IT" sz="2300" b="1" dirty="0"/>
              <a:t>degli adempimenti amministrativi per le persone con </a:t>
            </a:r>
            <a:r>
              <a:rPr lang="it-IT" sz="2300" b="1" dirty="0" smtClean="0"/>
              <a:t>disabilità</a:t>
            </a:r>
            <a:endParaRPr lang="it-IT" sz="2300" b="1" dirty="0"/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b="1" dirty="0"/>
              <a:t>1</a:t>
            </a:r>
            <a:r>
              <a:rPr lang="it-IT" dirty="0"/>
              <a:t>. Le </a:t>
            </a:r>
            <a:r>
              <a:rPr lang="it-IT" b="1" dirty="0" smtClean="0"/>
              <a:t>Regioni</a:t>
            </a:r>
            <a:r>
              <a:rPr lang="it-IT" dirty="0"/>
              <a:t>, nell'ambito delle proprie competenze, adottano disposizioni dirette </a:t>
            </a:r>
            <a:r>
              <a:rPr lang="it-IT" dirty="0" smtClean="0"/>
              <a:t>a</a:t>
            </a:r>
            <a:r>
              <a:rPr lang="it-IT" b="1" dirty="0" smtClean="0"/>
              <a:t> semplificare e unificare le procedure di accertamento sanitario </a:t>
            </a:r>
            <a:r>
              <a:rPr lang="it-IT" dirty="0" smtClean="0"/>
              <a:t>di </a:t>
            </a:r>
            <a:r>
              <a:rPr lang="it-IT" dirty="0"/>
              <a:t>cui all'articolo 1 della legge 15 ottobre 1990, n. 295, per </a:t>
            </a:r>
            <a:r>
              <a:rPr lang="it-IT" dirty="0" smtClean="0"/>
              <a:t>l'invalidità </a:t>
            </a:r>
            <a:r>
              <a:rPr lang="it-IT" dirty="0"/>
              <a:t>civile, la </a:t>
            </a:r>
            <a:r>
              <a:rPr lang="it-IT" dirty="0" smtClean="0"/>
              <a:t>cecità, </a:t>
            </a:r>
            <a:r>
              <a:rPr lang="it-IT" dirty="0"/>
              <a:t>la </a:t>
            </a:r>
            <a:r>
              <a:rPr lang="it-IT" dirty="0" smtClean="0"/>
              <a:t>sordità, nonché </a:t>
            </a:r>
            <a:r>
              <a:rPr lang="it-IT" dirty="0"/>
              <a:t>quelle per l'accertamento dell'handicap e dell'handicap grave di cui agli articoli 3 e 4 della legge 5 febbraio 1992, n. 104, e successive modificazioni, effettuate dalle apposite Commissioni in sede, forma e data unificata per tutti gli ambiti nei quali </a:t>
            </a:r>
            <a:r>
              <a:rPr lang="it-IT" dirty="0" smtClean="0"/>
              <a:t>è previsto </a:t>
            </a:r>
            <a:r>
              <a:rPr lang="it-IT" dirty="0"/>
              <a:t>un accertamento legale. </a:t>
            </a:r>
          </a:p>
          <a:p>
            <a:pPr marL="27432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685800"/>
            <a:ext cx="96012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>
                <a:effectLst/>
              </a:rPr>
              <a:t>Legge 9 marzo 2006, n. </a:t>
            </a:r>
            <a:r>
              <a:rPr lang="it-IT" sz="2400" dirty="0" smtClean="0">
                <a:effectLst/>
              </a:rPr>
              <a:t>80</a:t>
            </a:r>
            <a:br>
              <a:rPr lang="it-IT" sz="2400" dirty="0" smtClean="0">
                <a:effectLst/>
              </a:rPr>
            </a:br>
            <a:r>
              <a:rPr lang="it-IT" sz="1800" dirty="0" smtClean="0">
                <a:effectLst/>
              </a:rPr>
              <a:t>Conversione </a:t>
            </a:r>
            <a:r>
              <a:rPr lang="it-IT" sz="1800" dirty="0">
                <a:effectLst/>
              </a:rPr>
              <a:t>in legge, con modificazioni, del decreto-legge 10  gennaio 2006, n. 4, recante misure urgenti in materia di organizzazione e funzionamento della pubblica </a:t>
            </a:r>
            <a:r>
              <a:rPr lang="it-IT" sz="1800" dirty="0" smtClean="0">
                <a:effectLst/>
              </a:rPr>
              <a:t>amministrazione</a:t>
            </a:r>
            <a:r>
              <a:rPr lang="it-IT" sz="2400" dirty="0">
                <a:effectLst/>
              </a:rPr>
              <a:t/>
            </a:r>
            <a:br>
              <a:rPr lang="it-IT" sz="2400" dirty="0">
                <a:effectLst/>
              </a:rPr>
            </a:br>
            <a:r>
              <a:rPr lang="it-IT" sz="1800" b="0" cap="none" dirty="0">
                <a:effectLst/>
              </a:rPr>
              <a:t>P</a:t>
            </a:r>
            <a:r>
              <a:rPr lang="it-IT" sz="1800" b="0" cap="none" dirty="0" smtClean="0">
                <a:effectLst/>
              </a:rPr>
              <a:t>ubblicata nella G.U.</a:t>
            </a:r>
            <a:r>
              <a:rPr lang="it-IT" sz="1800" b="0" cap="none" dirty="0">
                <a:effectLst/>
              </a:rPr>
              <a:t> </a:t>
            </a:r>
            <a:r>
              <a:rPr lang="it-IT" sz="1800" b="0" cap="none" dirty="0" smtClean="0">
                <a:effectLst/>
              </a:rPr>
              <a:t>n</a:t>
            </a:r>
            <a:r>
              <a:rPr lang="it-IT" sz="1800" b="0" cap="none" dirty="0">
                <a:effectLst/>
              </a:rPr>
              <a:t>. 59 dell' 11 marzo </a:t>
            </a:r>
            <a:r>
              <a:rPr lang="it-IT" sz="1800" b="0" cap="none" dirty="0" smtClean="0">
                <a:effectLst/>
              </a:rPr>
              <a:t>2006</a:t>
            </a:r>
            <a:endParaRPr lang="it-IT" sz="2400" dirty="0">
              <a:effectLst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sz="2300" b="1" dirty="0" smtClean="0"/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2300" b="1" dirty="0" smtClean="0"/>
              <a:t>Art</a:t>
            </a:r>
            <a:r>
              <a:rPr lang="it-IT" sz="2300" b="1" dirty="0"/>
              <a:t>. </a:t>
            </a:r>
            <a:r>
              <a:rPr lang="it-IT" sz="2300" b="1" dirty="0" smtClean="0"/>
              <a:t>6: Semplificazione </a:t>
            </a:r>
            <a:r>
              <a:rPr lang="it-IT" sz="2300" b="1" dirty="0"/>
              <a:t>degli adempimenti amministrativi per le persone con </a:t>
            </a:r>
            <a:r>
              <a:rPr lang="it-IT" sz="2300" b="1" dirty="0" smtClean="0"/>
              <a:t>disabilità</a:t>
            </a:r>
            <a:endParaRPr lang="it-IT" dirty="0"/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b="1" dirty="0"/>
              <a:t>3</a:t>
            </a:r>
            <a:r>
              <a:rPr lang="it-IT" dirty="0"/>
              <a:t>. </a:t>
            </a:r>
            <a:r>
              <a:rPr lang="it-IT" dirty="0" smtClean="0"/>
              <a:t>[…] I </a:t>
            </a:r>
            <a:r>
              <a:rPr lang="it-IT" dirty="0"/>
              <a:t>soggetti portatori di </a:t>
            </a:r>
            <a:r>
              <a:rPr lang="it-IT" b="1" dirty="0"/>
              <a:t>menomazioni o patologie stabilizzate o ingravescenti</a:t>
            </a:r>
            <a:r>
              <a:rPr lang="it-IT" dirty="0"/>
              <a:t>, </a:t>
            </a:r>
            <a:r>
              <a:rPr lang="it-IT" i="1" dirty="0"/>
              <a:t>inclusi i soggetti affetti da sindrome da </a:t>
            </a:r>
            <a:r>
              <a:rPr lang="it-IT" i="1" dirty="0" err="1"/>
              <a:t>talidomide</a:t>
            </a:r>
            <a:r>
              <a:rPr lang="it-IT" i="1" dirty="0"/>
              <a:t>,</a:t>
            </a:r>
            <a:r>
              <a:rPr lang="it-IT" dirty="0"/>
              <a:t> che abbiano dato luogo al riconoscimento </a:t>
            </a:r>
            <a:r>
              <a:rPr lang="it-IT" dirty="0" smtClean="0"/>
              <a:t>dell'indennità di </a:t>
            </a:r>
            <a:r>
              <a:rPr lang="it-IT" dirty="0"/>
              <a:t>accompagnamento o di comunicazione sono </a:t>
            </a:r>
            <a:r>
              <a:rPr lang="it-IT" b="1" dirty="0"/>
              <a:t>esonerati da ogni visita medica finalizzata all'accertamento della permanenza della minorazione civile o dell'handicap</a:t>
            </a:r>
            <a:r>
              <a:rPr lang="it-IT" dirty="0"/>
              <a:t>. Con decreto del Ministro dell'economia e delle finanze, di concerto con il Ministro della salute, sono individuate, senza ulteriori oneri per lo Stato, le patologie e le menomazioni rispetto alle quali sono esclusi gli accertamenti di controllo e di revisione ed </a:t>
            </a:r>
            <a:r>
              <a:rPr lang="it-IT" dirty="0" smtClean="0"/>
              <a:t>è indicata </a:t>
            </a:r>
            <a:r>
              <a:rPr lang="it-IT" dirty="0"/>
              <a:t>la documentazione sanitaria, da richiedere agli interessati o alle commissioni mediche delle aziende sanitarie locali qualora non acquisita agli atti, idonea a comprovare la minorazione</a:t>
            </a:r>
            <a:r>
              <a:rPr lang="it-IT" dirty="0" smtClean="0"/>
              <a:t>.</a:t>
            </a:r>
            <a:endParaRPr lang="it-IT" dirty="0"/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it-I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685800"/>
            <a:ext cx="96012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>
                <a:effectLst/>
              </a:rPr>
              <a:t>Legge 9 marzo 2006, n. </a:t>
            </a:r>
            <a:r>
              <a:rPr lang="it-IT" sz="2400" dirty="0" smtClean="0">
                <a:effectLst/>
              </a:rPr>
              <a:t>80</a:t>
            </a:r>
            <a:br>
              <a:rPr lang="it-IT" sz="2400" dirty="0" smtClean="0">
                <a:effectLst/>
              </a:rPr>
            </a:br>
            <a:r>
              <a:rPr lang="it-IT" sz="1800" dirty="0" smtClean="0">
                <a:effectLst/>
              </a:rPr>
              <a:t>Conversione </a:t>
            </a:r>
            <a:r>
              <a:rPr lang="it-IT" sz="1800" dirty="0">
                <a:effectLst/>
              </a:rPr>
              <a:t>in legge, con modificazioni, del decreto-legge 10  gennaio 2006, n. 4, recante misure urgenti in materia di organizzazione e funzionamento della pubblica </a:t>
            </a:r>
            <a:r>
              <a:rPr lang="it-IT" sz="1800" dirty="0" smtClean="0">
                <a:effectLst/>
              </a:rPr>
              <a:t>amministrazione</a:t>
            </a:r>
            <a:r>
              <a:rPr lang="it-IT" sz="2400" dirty="0">
                <a:effectLst/>
              </a:rPr>
              <a:t/>
            </a:r>
            <a:br>
              <a:rPr lang="it-IT" sz="2400" dirty="0">
                <a:effectLst/>
              </a:rPr>
            </a:br>
            <a:r>
              <a:rPr lang="it-IT" sz="1800" b="0" cap="none" dirty="0">
                <a:effectLst/>
              </a:rPr>
              <a:t>P</a:t>
            </a:r>
            <a:r>
              <a:rPr lang="it-IT" sz="1800" b="0" cap="none" dirty="0" smtClean="0">
                <a:effectLst/>
              </a:rPr>
              <a:t>ubblicata nella G.U.</a:t>
            </a:r>
            <a:r>
              <a:rPr lang="it-IT" sz="1800" b="0" cap="none" dirty="0">
                <a:effectLst/>
              </a:rPr>
              <a:t> </a:t>
            </a:r>
            <a:r>
              <a:rPr lang="it-IT" sz="1800" b="0" cap="none" dirty="0" smtClean="0">
                <a:effectLst/>
              </a:rPr>
              <a:t>n</a:t>
            </a:r>
            <a:r>
              <a:rPr lang="it-IT" sz="1800" b="0" cap="none" dirty="0">
                <a:effectLst/>
              </a:rPr>
              <a:t>. 59 dell' 11 marzo </a:t>
            </a:r>
            <a:r>
              <a:rPr lang="it-IT" sz="1800" b="0" cap="none" dirty="0" smtClean="0">
                <a:effectLst/>
              </a:rPr>
              <a:t>2006</a:t>
            </a:r>
            <a:endParaRPr lang="it-IT" sz="2400" dirty="0">
              <a:effectLst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sz="2300" b="1" dirty="0" smtClean="0"/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2300" b="1" dirty="0" smtClean="0"/>
              <a:t>Art</a:t>
            </a:r>
            <a:r>
              <a:rPr lang="it-IT" sz="2300" b="1" dirty="0"/>
              <a:t>. </a:t>
            </a:r>
            <a:r>
              <a:rPr lang="it-IT" sz="2300" b="1" dirty="0" smtClean="0"/>
              <a:t>6: Semplificazione </a:t>
            </a:r>
            <a:r>
              <a:rPr lang="it-IT" sz="2300" b="1" dirty="0"/>
              <a:t>degli adempimenti amministrativi per le persone con </a:t>
            </a:r>
            <a:r>
              <a:rPr lang="it-IT" sz="2300" b="1" dirty="0" smtClean="0"/>
              <a:t>disabilità</a:t>
            </a:r>
            <a:endParaRPr lang="it-IT" dirty="0"/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b="1" dirty="0"/>
              <a:t>3-bis</a:t>
            </a:r>
            <a:r>
              <a:rPr lang="it-IT" dirty="0"/>
              <a:t>. L'accertamento </a:t>
            </a:r>
            <a:r>
              <a:rPr lang="it-IT" dirty="0" smtClean="0"/>
              <a:t>dell'invalidità </a:t>
            </a:r>
            <a:r>
              <a:rPr lang="it-IT" dirty="0"/>
              <a:t>civile ovvero </a:t>
            </a:r>
            <a:r>
              <a:rPr lang="it-IT" dirty="0" smtClean="0"/>
              <a:t>dell'handicap</a:t>
            </a:r>
            <a:r>
              <a:rPr lang="it-IT" dirty="0"/>
              <a:t>, riguardante soggetti con </a:t>
            </a:r>
            <a:r>
              <a:rPr lang="it-IT" b="1" dirty="0"/>
              <a:t>patologie oncologiche</a:t>
            </a:r>
            <a:r>
              <a:rPr lang="it-IT" dirty="0"/>
              <a:t>, </a:t>
            </a:r>
            <a:r>
              <a:rPr lang="it-IT" dirty="0" smtClean="0"/>
              <a:t>è effettuato </a:t>
            </a:r>
            <a:r>
              <a:rPr lang="it-IT" dirty="0"/>
              <a:t>dalle commissioni mediche di cui all'articolo 1 della legge 15 ottobre 1990, n. 295, ovvero all'articolo 4 della legge 5 febbraio 1992, n. 104, entro quindici giorni dalla domanda dell'interessato. Gli esiti dell'accertamento hanno efficacia immediata per il godimento dei benefici da essi derivanti, fatta salva la </a:t>
            </a:r>
            <a:r>
              <a:rPr lang="it-IT" dirty="0" smtClean="0"/>
              <a:t>facoltà della </a:t>
            </a:r>
            <a:r>
              <a:rPr lang="it-IT" dirty="0"/>
              <a:t>commissione medica periferica di cui all'articolo 1, comma 7, della legge 15 ottobre 1990, n. 295, di sospenderne gli effetti fino all'esito di ulteriori accertamenti</a:t>
            </a:r>
            <a:r>
              <a:rPr lang="it-IT" dirty="0" smtClean="0"/>
              <a:t>.</a:t>
            </a:r>
            <a:endParaRPr lang="it-I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454025"/>
            <a:ext cx="96012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>
                <a:effectLst/>
              </a:rPr>
              <a:t> </a:t>
            </a:r>
            <a:r>
              <a:rPr lang="it-IT" sz="2000" dirty="0">
                <a:effectLst/>
              </a:rPr>
              <a:t/>
            </a:r>
            <a:br>
              <a:rPr lang="it-IT" sz="2000" dirty="0">
                <a:effectLst/>
              </a:rPr>
            </a:br>
            <a:r>
              <a:rPr lang="it-IT" sz="1800" dirty="0">
                <a:effectLst/>
              </a:rPr>
              <a:t>Legge 3 agosto 2009, n. </a:t>
            </a:r>
            <a:r>
              <a:rPr lang="it-IT" sz="1800" dirty="0" smtClean="0">
                <a:effectLst/>
              </a:rPr>
              <a:t>102</a:t>
            </a:r>
            <a:r>
              <a:rPr lang="it-IT" sz="1600" dirty="0">
                <a:effectLst/>
              </a:rPr>
              <a:t/>
            </a:r>
            <a:br>
              <a:rPr lang="it-IT" sz="1600" dirty="0">
                <a:effectLst/>
              </a:rPr>
            </a:br>
            <a:r>
              <a:rPr lang="it-IT" sz="1600" dirty="0" smtClean="0">
                <a:effectLst/>
              </a:rPr>
              <a:t>Conversione </a:t>
            </a:r>
            <a:r>
              <a:rPr lang="it-IT" sz="1600" dirty="0">
                <a:effectLst/>
              </a:rPr>
              <a:t>in legge, con modificazioni, del decreto-legge</a:t>
            </a:r>
            <a:br>
              <a:rPr lang="it-IT" sz="1600" dirty="0">
                <a:effectLst/>
              </a:rPr>
            </a:br>
            <a:r>
              <a:rPr lang="it-IT" sz="1600" dirty="0">
                <a:effectLst/>
              </a:rPr>
              <a:t>1º luglio 2009, n. 78, recante provvedimenti anticrisi, nonché proroga di termini e della partecipazione italiana a missioni </a:t>
            </a:r>
            <a:r>
              <a:rPr lang="it-IT" sz="1600" dirty="0" smtClean="0">
                <a:effectLst/>
              </a:rPr>
              <a:t>internazionali</a:t>
            </a:r>
            <a:br>
              <a:rPr lang="it-IT" sz="1600" dirty="0" smtClean="0">
                <a:effectLst/>
              </a:rPr>
            </a:br>
            <a:r>
              <a:rPr lang="it-IT" sz="1600" dirty="0">
                <a:effectLst/>
              </a:rPr>
              <a:t>P</a:t>
            </a:r>
            <a:r>
              <a:rPr lang="it-IT" sz="1600" cap="none" dirty="0" smtClean="0">
                <a:effectLst/>
              </a:rPr>
              <a:t>ubblicata </a:t>
            </a:r>
            <a:r>
              <a:rPr lang="it-IT" sz="1600" cap="none" dirty="0">
                <a:effectLst/>
              </a:rPr>
              <a:t>nella </a:t>
            </a:r>
            <a:r>
              <a:rPr lang="it-IT" sz="1600" cap="none" dirty="0" smtClean="0">
                <a:effectLst/>
              </a:rPr>
              <a:t>G.U. n</a:t>
            </a:r>
            <a:r>
              <a:rPr lang="it-IT" sz="1600" cap="none" dirty="0">
                <a:effectLst/>
              </a:rPr>
              <a:t>. 179 del 4 agosto 2009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95400" y="1597025"/>
            <a:ext cx="9601200" cy="4468813"/>
          </a:xfrm>
        </p:spPr>
        <p:txBody>
          <a:bodyPr>
            <a:normAutofit fontScale="92500" lnSpcReduction="10000"/>
          </a:bodyPr>
          <a:lstStyle/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2500" b="1" dirty="0"/>
              <a:t>Art. </a:t>
            </a:r>
            <a:r>
              <a:rPr lang="it-IT" sz="2500" b="1" dirty="0" smtClean="0"/>
              <a:t>20: </a:t>
            </a:r>
            <a:r>
              <a:rPr lang="it-IT" sz="2500" b="1" dirty="0"/>
              <a:t>Contrasto alle frodi in materia di invalidità </a:t>
            </a:r>
            <a:r>
              <a:rPr lang="it-IT" sz="2500" b="1" dirty="0" smtClean="0"/>
              <a:t>civile</a:t>
            </a:r>
            <a:endParaRPr lang="it-IT" sz="2500" b="1" dirty="0"/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2500" b="1" dirty="0" smtClean="0"/>
              <a:t>1</a:t>
            </a:r>
            <a:r>
              <a:rPr lang="it-IT" sz="2500" dirty="0" smtClean="0"/>
              <a:t>. A </a:t>
            </a:r>
            <a:r>
              <a:rPr lang="it-IT" sz="2500" dirty="0"/>
              <a:t>decorrere dal 1° gennaio 2010 ai fini degli accertamenti </a:t>
            </a:r>
            <a:r>
              <a:rPr lang="it-IT" sz="2600" dirty="0"/>
              <a:t>sanitari di invalidità civile, cecità civile, sordità civile, handicap e disabilità</a:t>
            </a:r>
            <a:r>
              <a:rPr lang="it-IT" sz="2600" b="1" dirty="0"/>
              <a:t> le Commissioni mediche delle Aziende sanitarie locali sono integrate da un medico dell'INPS</a:t>
            </a:r>
            <a:r>
              <a:rPr lang="it-IT" sz="2600" dirty="0"/>
              <a:t> quale componente </a:t>
            </a:r>
            <a:r>
              <a:rPr lang="it-IT" sz="2600" dirty="0" smtClean="0"/>
              <a:t>effettivo.</a:t>
            </a:r>
            <a:r>
              <a:rPr lang="it-IT" sz="2600" dirty="0"/>
              <a:t> </a:t>
            </a:r>
            <a:r>
              <a:rPr lang="it-IT" sz="2600" dirty="0" smtClean="0"/>
              <a:t>In </a:t>
            </a:r>
            <a:r>
              <a:rPr lang="it-IT" sz="2600" dirty="0"/>
              <a:t>ogni caso l'accertamento definitivo è effettuato </a:t>
            </a:r>
            <a:r>
              <a:rPr lang="it-IT" sz="2600" dirty="0" smtClean="0"/>
              <a:t>dall'INPS […]”.</a:t>
            </a:r>
            <a:endParaRPr lang="it-IT" sz="2600" dirty="0"/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2600" b="1" dirty="0" smtClean="0"/>
              <a:t>2</a:t>
            </a:r>
            <a:r>
              <a:rPr lang="it-IT" sz="2600" dirty="0" smtClean="0"/>
              <a:t>. </a:t>
            </a:r>
            <a:r>
              <a:rPr lang="it-IT" sz="2600" dirty="0"/>
              <a:t>L'INPS accerta altresì la </a:t>
            </a:r>
            <a:r>
              <a:rPr lang="it-IT" sz="2600" b="1" dirty="0"/>
              <a:t>permanenza dei requisiti sanitari </a:t>
            </a:r>
            <a:r>
              <a:rPr lang="it-IT" sz="2600" dirty="0"/>
              <a:t>nei confronti </a:t>
            </a:r>
            <a:r>
              <a:rPr lang="it-IT" sz="2600" dirty="0" smtClean="0"/>
              <a:t>dei titolari </a:t>
            </a:r>
            <a:r>
              <a:rPr lang="it-IT" sz="2600" dirty="0"/>
              <a:t>di invalidità civile, cecità civile, sordità civile, handicap e </a:t>
            </a:r>
            <a:r>
              <a:rPr lang="it-IT" sz="2600" dirty="0" smtClean="0"/>
              <a:t>disabilità.</a:t>
            </a:r>
            <a:r>
              <a:rPr lang="it-IT" sz="2600" dirty="0"/>
              <a:t> </a:t>
            </a:r>
            <a:r>
              <a:rPr lang="it-IT" sz="2600" dirty="0" smtClean="0"/>
              <a:t>In </a:t>
            </a:r>
            <a:r>
              <a:rPr lang="it-IT" sz="2600" dirty="0"/>
              <a:t>caso di comprovata insussistenza dei prescritti requisiti sanitari, si applica l'art. 5, comma 5 del Regolamento di cui al decreto del Presidente della Repubblica 21 settembre 1994, n. 698</a:t>
            </a:r>
            <a:r>
              <a:rPr lang="it-IT" sz="2600" dirty="0" smtClean="0"/>
              <a:t>.”</a:t>
            </a:r>
            <a:endParaRPr lang="it-IT" sz="2600" dirty="0"/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it-IT" sz="26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454025"/>
            <a:ext cx="96012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>
                <a:effectLst/>
              </a:rPr>
              <a:t> </a:t>
            </a:r>
            <a:r>
              <a:rPr lang="it-IT" sz="2000" dirty="0">
                <a:effectLst/>
              </a:rPr>
              <a:t/>
            </a:r>
            <a:br>
              <a:rPr lang="it-IT" sz="2000" dirty="0">
                <a:effectLst/>
              </a:rPr>
            </a:br>
            <a:r>
              <a:rPr lang="it-IT" sz="1800" dirty="0">
                <a:effectLst/>
              </a:rPr>
              <a:t>Legge 3 agosto 2009, n. </a:t>
            </a:r>
            <a:r>
              <a:rPr lang="it-IT" sz="1800" dirty="0" smtClean="0">
                <a:effectLst/>
              </a:rPr>
              <a:t>102</a:t>
            </a:r>
            <a:r>
              <a:rPr lang="it-IT" sz="1600" dirty="0">
                <a:effectLst/>
              </a:rPr>
              <a:t/>
            </a:r>
            <a:br>
              <a:rPr lang="it-IT" sz="1600" dirty="0">
                <a:effectLst/>
              </a:rPr>
            </a:br>
            <a:r>
              <a:rPr lang="it-IT" sz="1600" dirty="0" smtClean="0">
                <a:effectLst/>
              </a:rPr>
              <a:t>Conversione </a:t>
            </a:r>
            <a:r>
              <a:rPr lang="it-IT" sz="1600" dirty="0">
                <a:effectLst/>
              </a:rPr>
              <a:t>in legge, con modificazioni, del decreto-legge</a:t>
            </a:r>
            <a:br>
              <a:rPr lang="it-IT" sz="1600" dirty="0">
                <a:effectLst/>
              </a:rPr>
            </a:br>
            <a:r>
              <a:rPr lang="it-IT" sz="1600" dirty="0">
                <a:effectLst/>
              </a:rPr>
              <a:t>1º luglio 2009, n. 78, recante provvedimenti anticrisi, nonché proroga di termini e della partecipazione italiana a missioni </a:t>
            </a:r>
            <a:r>
              <a:rPr lang="it-IT" sz="1600" dirty="0" smtClean="0">
                <a:effectLst/>
              </a:rPr>
              <a:t>internazionali</a:t>
            </a:r>
            <a:br>
              <a:rPr lang="it-IT" sz="1600" dirty="0" smtClean="0">
                <a:effectLst/>
              </a:rPr>
            </a:br>
            <a:r>
              <a:rPr lang="it-IT" sz="1600" dirty="0">
                <a:effectLst/>
              </a:rPr>
              <a:t>P</a:t>
            </a:r>
            <a:r>
              <a:rPr lang="it-IT" sz="1600" cap="none" dirty="0" smtClean="0">
                <a:effectLst/>
              </a:rPr>
              <a:t>ubblicata </a:t>
            </a:r>
            <a:r>
              <a:rPr lang="it-IT" sz="1600" cap="none" dirty="0">
                <a:effectLst/>
              </a:rPr>
              <a:t>nella </a:t>
            </a:r>
            <a:r>
              <a:rPr lang="it-IT" sz="1600" cap="none" dirty="0" smtClean="0">
                <a:effectLst/>
              </a:rPr>
              <a:t>G.U. n</a:t>
            </a:r>
            <a:r>
              <a:rPr lang="it-IT" sz="1600" cap="none" dirty="0">
                <a:effectLst/>
              </a:rPr>
              <a:t>. 179 del 4 agosto 2009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95400" y="1597025"/>
            <a:ext cx="9601200" cy="4468813"/>
          </a:xfrm>
        </p:spPr>
        <p:txBody>
          <a:bodyPr>
            <a:normAutofit fontScale="77500" lnSpcReduction="20000"/>
          </a:bodyPr>
          <a:lstStyle/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2500" b="1" dirty="0"/>
              <a:t>Art. </a:t>
            </a:r>
            <a:r>
              <a:rPr lang="it-IT" sz="2500" b="1" dirty="0" smtClean="0"/>
              <a:t>20: </a:t>
            </a:r>
            <a:r>
              <a:rPr lang="it-IT" sz="2500" b="1" dirty="0"/>
              <a:t>Contrasto alle frodi in materia di invalidità </a:t>
            </a:r>
            <a:r>
              <a:rPr lang="it-IT" sz="2500" b="1" dirty="0" smtClean="0"/>
              <a:t>civile</a:t>
            </a:r>
            <a:endParaRPr lang="it-IT" sz="2600" dirty="0"/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2600" dirty="0" smtClean="0"/>
              <a:t>3. A </a:t>
            </a:r>
            <a:r>
              <a:rPr lang="it-IT" sz="2600" dirty="0"/>
              <a:t>decorrere dal 1° gennaio 2010 le </a:t>
            </a:r>
            <a:r>
              <a:rPr lang="it-IT" sz="2600" b="1" dirty="0"/>
              <a:t>domande</a:t>
            </a:r>
            <a:r>
              <a:rPr lang="it-IT" sz="2600" dirty="0"/>
              <a:t> volte ad ottenere i benefici in materia di invalidità civile, cecità civile, sordità civile, handicap e disabilità, complete della certificazione medica attestante la natura delle infermità invalidanti, sono </a:t>
            </a:r>
            <a:r>
              <a:rPr lang="it-IT" sz="2600" b="1" dirty="0"/>
              <a:t>presentate all'INPS</a:t>
            </a:r>
            <a:r>
              <a:rPr lang="it-IT" sz="2600" dirty="0"/>
              <a:t>, secondo modalità stabilite dall'ente </a:t>
            </a:r>
            <a:r>
              <a:rPr lang="it-IT" sz="2600" dirty="0" smtClean="0"/>
              <a:t>medesimo.</a:t>
            </a:r>
            <a:r>
              <a:rPr lang="it-IT" sz="2600" dirty="0"/>
              <a:t> </a:t>
            </a:r>
            <a:r>
              <a:rPr lang="it-IT" sz="2600" dirty="0" smtClean="0"/>
              <a:t>L'Istituto </a:t>
            </a:r>
            <a:r>
              <a:rPr lang="it-IT" sz="2600" dirty="0"/>
              <a:t>trasmette, in tempo reale e in via telematica, le domande alle Aziende Sanitarie Locali</a:t>
            </a:r>
            <a:r>
              <a:rPr lang="it-IT" sz="2600" dirty="0" smtClean="0"/>
              <a:t>.”</a:t>
            </a:r>
            <a:endParaRPr lang="it-IT" sz="2600" dirty="0"/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2600" dirty="0" smtClean="0"/>
              <a:t>6. Entro </a:t>
            </a:r>
            <a:r>
              <a:rPr lang="it-IT" sz="2600" dirty="0"/>
              <a:t>trenta giorni dall'entrata in vigore delle presenti disposizioni, è nominata dal Ministro del lavoro, della salute e delle politiche sociali di concerto con il Ministro dell'economia e delle finanze una </a:t>
            </a:r>
            <a:r>
              <a:rPr lang="it-IT" sz="2600" b="1" dirty="0"/>
              <a:t>Commissione con il compito di aggiornare le tabelle indicative delle percentuali dell'invalidità civile</a:t>
            </a:r>
            <a:r>
              <a:rPr lang="it-IT" sz="2600" dirty="0"/>
              <a:t>, già approvate con decreto del Ministro della Sanità 5 febbraio 1992, pubblicato nel supplemento ordinario alla Gazzetta Ufficiale n. 47 del 26 febbraio 1992, e successive modificazioni. Lo schema di decreto che apporta le eventuali modifiche alle tabelle in attuazione del presente comma è trasmesso alle Camere per il parere delle Commissioni competenti per materia</a:t>
            </a:r>
            <a:r>
              <a:rPr lang="it-IT" sz="2600" dirty="0" smtClean="0"/>
              <a:t>.</a:t>
            </a:r>
            <a:endParaRPr lang="it-IT" sz="26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685800"/>
            <a:ext cx="96012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>
                <a:effectLst/>
              </a:rPr>
              <a:t>Legge 3 agosto 2009, n. </a:t>
            </a:r>
            <a:r>
              <a:rPr lang="it-IT" sz="2400" dirty="0" smtClean="0">
                <a:effectLst/>
              </a:rPr>
              <a:t>102: COSA cambia</a:t>
            </a:r>
            <a:r>
              <a:rPr lang="it-IT" sz="2400" i="1" dirty="0" smtClean="0">
                <a:effectLst/>
              </a:rPr>
              <a:t/>
            </a:r>
            <a:br>
              <a:rPr lang="it-IT" sz="2400" i="1" dirty="0" smtClean="0">
                <a:effectLst/>
              </a:rPr>
            </a:br>
            <a:endParaRPr lang="it-IT" sz="2400" dirty="0">
              <a:effectLst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/>
              <a:t>Le ASL (attuali Aree Vaste dell’ASUR Marche) non devono più ricevere </a:t>
            </a:r>
            <a:r>
              <a:rPr lang="it-IT" b="1" dirty="0"/>
              <a:t>istanze dai cittadini relative agli accertamenti degli stati disabilitanti</a:t>
            </a:r>
            <a:r>
              <a:rPr lang="it-IT" dirty="0"/>
              <a:t> (invalidità civile, legge 104/92, legge 68/99, cecità civile, sordità civile) che vanno invece </a:t>
            </a:r>
            <a:r>
              <a:rPr lang="it-IT" b="1" dirty="0"/>
              <a:t>presentate all’INPS</a:t>
            </a:r>
            <a:r>
              <a:rPr lang="it-IT" dirty="0"/>
              <a:t>;</a:t>
            </a:r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/>
              <a:t>Gli Uffici di Medicina Legale delle Aree Vaste</a:t>
            </a:r>
            <a:r>
              <a:rPr lang="it-IT" b="1" dirty="0"/>
              <a:t> ricevono dall’INPS in via telematica ed in tempo reale le domande</a:t>
            </a:r>
            <a:r>
              <a:rPr lang="it-IT" dirty="0"/>
              <a:t> che i richiedenti presentano all’Istituto Previdenziale;</a:t>
            </a:r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/>
              <a:t>Gli Uffici di Medicina Legale delle AA.VV. devono predisporre , nella propria autonomia, il </a:t>
            </a:r>
            <a:r>
              <a:rPr lang="it-IT" b="1" dirty="0"/>
              <a:t>calendario delle sedute</a:t>
            </a:r>
            <a:r>
              <a:rPr lang="it-IT" dirty="0"/>
              <a:t>, in modo da convocare a visita gli utenti rispettando i termini previsti dalla legge n. 80/2006 (pazienti neoplastici e gravi patologie);</a:t>
            </a:r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/>
              <a:t>Gli Uffici di Medicina Legale delle AA.VV. devono predisporre il calendario delle sedute in modo che si dia concreta attuazione all’</a:t>
            </a:r>
            <a:r>
              <a:rPr lang="it-IT" b="1" dirty="0"/>
              <a:t>accertamento unificato</a:t>
            </a:r>
            <a:r>
              <a:rPr lang="it-IT" dirty="0"/>
              <a:t> per quei soggetti che fanno contestuale richiesta di riconoscimento per invalidità civile e/o legge 104/92 e/o legge  68/99;</a:t>
            </a:r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/>
              <a:t>T</a:t>
            </a:r>
            <a:r>
              <a:rPr lang="it-IT" dirty="0" smtClean="0"/>
              <a:t>utte </a:t>
            </a:r>
            <a:r>
              <a:rPr lang="it-IT" dirty="0"/>
              <a:t>le Commissioni Sanitarie e Socio –Sanitarie sono integrate da un medico dell’INPS designato dall’Istituto Previdenziale assumendo la denominazione di </a:t>
            </a:r>
            <a:r>
              <a:rPr lang="it-IT" b="1" dirty="0"/>
              <a:t>Commissioni Mediche Integrate (</a:t>
            </a:r>
            <a:r>
              <a:rPr lang="it-IT" b="1" dirty="0" err="1" smtClean="0"/>
              <a:t>C.M.I.</a:t>
            </a:r>
            <a:r>
              <a:rPr lang="it-IT" b="1" dirty="0" smtClean="0"/>
              <a:t>)</a:t>
            </a:r>
            <a:r>
              <a:rPr lang="it-IT" dirty="0" smtClean="0"/>
              <a:t>. </a:t>
            </a:r>
            <a:endParaRPr lang="it-IT" dirty="0"/>
          </a:p>
          <a:p>
            <a:pPr marL="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it-IT" dirty="0"/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685800"/>
            <a:ext cx="9601200" cy="1143000"/>
          </a:xfrm>
        </p:spPr>
        <p:txBody>
          <a:bodyPr rtlCol="0">
            <a:noAutofit/>
          </a:bodyPr>
          <a:lstStyle/>
          <a:p>
            <a:r>
              <a:rPr lang="it-IT" sz="2400" dirty="0" smtClean="0">
                <a:effectLst/>
              </a:rPr>
              <a:t>Legge </a:t>
            </a:r>
            <a:r>
              <a:rPr lang="it-IT" sz="2400" dirty="0">
                <a:effectLst/>
              </a:rPr>
              <a:t>3 agosto 2009, n. 102 </a:t>
            </a:r>
            <a:br>
              <a:rPr lang="it-IT" sz="2400" dirty="0">
                <a:effectLst/>
              </a:rPr>
            </a:br>
            <a:r>
              <a:rPr lang="it-IT" sz="2400" dirty="0" smtClean="0">
                <a:effectLst/>
              </a:rPr>
              <a:t>… quindi </a:t>
            </a:r>
            <a:r>
              <a:rPr lang="it-IT" sz="2400" dirty="0">
                <a:effectLst/>
              </a:rPr>
              <a:t>attualmente</a:t>
            </a:r>
            <a:r>
              <a:rPr lang="it-IT" sz="2400" dirty="0" smtClean="0">
                <a:effectLst/>
              </a:rPr>
              <a:t>:</a:t>
            </a:r>
            <a:br>
              <a:rPr lang="it-IT" sz="2400" dirty="0" smtClean="0">
                <a:effectLst/>
              </a:rPr>
            </a:br>
            <a:endParaRPr lang="it-IT" sz="2400" dirty="0">
              <a:effectLst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72146" y="1828800"/>
            <a:ext cx="9601200" cy="4114800"/>
          </a:xfrm>
        </p:spPr>
        <p:txBody>
          <a:bodyPr rtlCol="0">
            <a:normAutofit/>
          </a:bodyPr>
          <a:lstStyle/>
          <a:p>
            <a:pPr marL="502920" indent="-457200" algn="just">
              <a:buFont typeface="+mj-lt"/>
              <a:buAutoNum type="arabicPeriod"/>
            </a:pPr>
            <a:r>
              <a:rPr lang="it-IT" dirty="0"/>
              <a:t>I</a:t>
            </a:r>
            <a:r>
              <a:rPr lang="it-IT" dirty="0" smtClean="0"/>
              <a:t> </a:t>
            </a:r>
            <a:r>
              <a:rPr lang="it-IT" dirty="0"/>
              <a:t>genitori del minore si recano dal </a:t>
            </a:r>
            <a:r>
              <a:rPr lang="it-IT" b="1" dirty="0"/>
              <a:t>pediatra</a:t>
            </a:r>
            <a:r>
              <a:rPr lang="it-IT" dirty="0"/>
              <a:t> il quale, dotato di pin per accesso al sistema informatico INPS, redige l’apposita </a:t>
            </a:r>
            <a:r>
              <a:rPr lang="it-IT" b="1" dirty="0" smtClean="0"/>
              <a:t>certificazione</a:t>
            </a:r>
            <a:r>
              <a:rPr lang="it-IT" dirty="0" smtClean="0"/>
              <a:t> </a:t>
            </a:r>
            <a:r>
              <a:rPr lang="it-IT" dirty="0"/>
              <a:t>prevista per gli accertamenti degli stati </a:t>
            </a:r>
            <a:r>
              <a:rPr lang="it-IT" dirty="0" smtClean="0"/>
              <a:t>disabilitanti;</a:t>
            </a:r>
            <a:endParaRPr lang="it-IT" dirty="0"/>
          </a:p>
          <a:p>
            <a:pPr marL="502920" indent="-457200" algn="just">
              <a:buFont typeface="+mj-lt"/>
              <a:buAutoNum type="arabicPeriod"/>
            </a:pPr>
            <a:r>
              <a:rPr lang="it-IT" dirty="0"/>
              <a:t>I</a:t>
            </a:r>
            <a:r>
              <a:rPr lang="it-IT" dirty="0" smtClean="0"/>
              <a:t>l </a:t>
            </a:r>
            <a:r>
              <a:rPr lang="it-IT" dirty="0"/>
              <a:t>pediatra consegna ai genitori </a:t>
            </a:r>
            <a:r>
              <a:rPr lang="it-IT" b="1" dirty="0"/>
              <a:t>copia del certificato telematico</a:t>
            </a:r>
            <a:r>
              <a:rPr lang="it-IT" dirty="0"/>
              <a:t> redatto e della </a:t>
            </a:r>
            <a:r>
              <a:rPr lang="it-IT" dirty="0" smtClean="0"/>
              <a:t>relativa </a:t>
            </a:r>
            <a:r>
              <a:rPr lang="it-IT" b="1" dirty="0"/>
              <a:t>ricevuta di </a:t>
            </a:r>
            <a:r>
              <a:rPr lang="it-IT" b="1" dirty="0" smtClean="0"/>
              <a:t>trasmissione</a:t>
            </a:r>
            <a:r>
              <a:rPr lang="it-IT" dirty="0" smtClean="0"/>
              <a:t>;</a:t>
            </a:r>
            <a:endParaRPr lang="it-IT" dirty="0"/>
          </a:p>
          <a:p>
            <a:pPr marL="502920" indent="-457200" algn="just">
              <a:buFont typeface="+mj-lt"/>
              <a:buAutoNum type="arabicPeriod"/>
            </a:pPr>
            <a:r>
              <a:rPr lang="it-IT" dirty="0"/>
              <a:t>I genitori hanno </a:t>
            </a:r>
            <a:r>
              <a:rPr lang="it-IT" b="1" dirty="0"/>
              <a:t>30 (trenta) giorni</a:t>
            </a:r>
            <a:r>
              <a:rPr lang="it-IT" dirty="0"/>
              <a:t> di tempo per presentare</a:t>
            </a:r>
            <a:r>
              <a:rPr lang="it-IT" b="1" dirty="0"/>
              <a:t> </a:t>
            </a:r>
            <a:r>
              <a:rPr lang="it-IT" b="1" dirty="0" smtClean="0"/>
              <a:t>istanza </a:t>
            </a:r>
            <a:r>
              <a:rPr lang="it-IT" b="1" dirty="0"/>
              <a:t>di accertamento dello stato </a:t>
            </a:r>
            <a:r>
              <a:rPr lang="it-IT" b="1" dirty="0" smtClean="0"/>
              <a:t>di disabilità</a:t>
            </a:r>
            <a:r>
              <a:rPr lang="it-IT" dirty="0" smtClean="0"/>
              <a:t>. Tale istanza deve essere inoltrata telematicamente all’INPS direttamente oppure </a:t>
            </a:r>
            <a:r>
              <a:rPr lang="it-IT" dirty="0"/>
              <a:t>rivolgendosi ad un Patronato di </a:t>
            </a:r>
            <a:r>
              <a:rPr lang="it-IT" dirty="0" smtClean="0"/>
              <a:t>fiducia;</a:t>
            </a:r>
          </a:p>
          <a:p>
            <a:pPr marL="502920" indent="-457200" algn="just">
              <a:buFont typeface="+mj-lt"/>
              <a:buAutoNum type="arabicPeriod"/>
            </a:pPr>
            <a:r>
              <a:rPr lang="it-IT" dirty="0"/>
              <a:t>La domanda presentata telematicamente corredata dell’apposito certificato medico telematico è</a:t>
            </a:r>
            <a:r>
              <a:rPr lang="it-IT" b="1" dirty="0"/>
              <a:t> trasmessa alla U.O. Medicina Legale</a:t>
            </a:r>
            <a:r>
              <a:rPr lang="it-IT" dirty="0"/>
              <a:t> di residenza dell’istante ed </a:t>
            </a:r>
            <a:r>
              <a:rPr lang="it-IT" b="1" dirty="0"/>
              <a:t>acquisita </a:t>
            </a:r>
            <a:r>
              <a:rPr lang="it-IT" b="1" dirty="0" err="1"/>
              <a:t>informaticamente</a:t>
            </a:r>
            <a:r>
              <a:rPr lang="it-IT" dirty="0"/>
              <a:t> dagli Uffici delle AA.VV.</a:t>
            </a:r>
          </a:p>
          <a:p>
            <a:pPr marL="502920" indent="-457200" algn="just">
              <a:buFont typeface="+mj-lt"/>
              <a:buAutoNum type="arabicPeriod"/>
            </a:pPr>
            <a:endParaRPr lang="it-IT" dirty="0"/>
          </a:p>
          <a:p>
            <a:pPr marL="45720" indent="0">
              <a:buNone/>
            </a:pP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6361" y="1649500"/>
            <a:ext cx="780435" cy="64236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3421" y="2876209"/>
            <a:ext cx="620541" cy="320544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042" y="3571380"/>
            <a:ext cx="1307070" cy="62964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424" y="4950274"/>
            <a:ext cx="1072305" cy="49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524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685800"/>
            <a:ext cx="9601200" cy="1143000"/>
          </a:xfrm>
        </p:spPr>
        <p:txBody>
          <a:bodyPr rtlCol="0">
            <a:noAutofit/>
          </a:bodyPr>
          <a:lstStyle/>
          <a:p>
            <a:r>
              <a:rPr lang="it-IT" sz="2400" dirty="0">
                <a:effectLst/>
              </a:rPr>
              <a:t>Legge 3 agosto 2009, n. 102 </a:t>
            </a:r>
            <a:br>
              <a:rPr lang="it-IT" sz="2400" dirty="0">
                <a:effectLst/>
              </a:rPr>
            </a:br>
            <a:r>
              <a:rPr lang="it-IT" sz="2400" dirty="0">
                <a:effectLst/>
              </a:rPr>
              <a:t>… quindi attualmente</a:t>
            </a:r>
            <a:r>
              <a:rPr lang="it-IT" sz="2400" dirty="0" smtClean="0">
                <a:effectLst/>
              </a:rPr>
              <a:t>:</a:t>
            </a:r>
            <a:br>
              <a:rPr lang="it-IT" sz="2400" dirty="0" smtClean="0">
                <a:effectLst/>
              </a:rPr>
            </a:br>
            <a:endParaRPr lang="it-IT" sz="2400" dirty="0">
              <a:effectLst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61755" y="1828800"/>
            <a:ext cx="9601200" cy="4114800"/>
          </a:xfrm>
        </p:spPr>
        <p:txBody>
          <a:bodyPr rtlCol="0">
            <a:normAutofit/>
          </a:bodyPr>
          <a:lstStyle/>
          <a:p>
            <a:pPr marL="502920" indent="-457200" algn="just">
              <a:buFont typeface="+mj-lt"/>
              <a:buAutoNum type="arabicPeriod" startAt="5"/>
            </a:pPr>
            <a:r>
              <a:rPr lang="it-IT" dirty="0" smtClean="0"/>
              <a:t>L’assistito </a:t>
            </a:r>
            <a:r>
              <a:rPr lang="it-IT" dirty="0"/>
              <a:t>viene, quindi, </a:t>
            </a:r>
            <a:r>
              <a:rPr lang="it-IT" b="1" dirty="0"/>
              <a:t>invitato</a:t>
            </a:r>
            <a:r>
              <a:rPr lang="it-IT" dirty="0"/>
              <a:t> (con invito multicanale) alla </a:t>
            </a:r>
            <a:r>
              <a:rPr lang="it-IT" b="1" dirty="0"/>
              <a:t>visita</a:t>
            </a:r>
            <a:r>
              <a:rPr lang="it-IT" dirty="0"/>
              <a:t> relativa all’accertamento dello stato disabilitante richiesto (anche accertamento unificato</a:t>
            </a:r>
            <a:r>
              <a:rPr lang="it-IT" dirty="0" smtClean="0"/>
              <a:t>).</a:t>
            </a:r>
            <a:endParaRPr lang="it-IT" dirty="0"/>
          </a:p>
          <a:p>
            <a:pPr marL="502920" indent="-457200" algn="just">
              <a:buFont typeface="+mj-lt"/>
              <a:buAutoNum type="arabicPeriod" startAt="5"/>
            </a:pPr>
            <a:r>
              <a:rPr lang="it-IT" dirty="0" smtClean="0"/>
              <a:t>Il </a:t>
            </a:r>
            <a:r>
              <a:rPr lang="it-IT" b="1" dirty="0"/>
              <a:t>verbale</a:t>
            </a:r>
            <a:r>
              <a:rPr lang="it-IT" dirty="0"/>
              <a:t> redatto dalla CMI AV viene </a:t>
            </a:r>
            <a:r>
              <a:rPr lang="it-IT" b="1" dirty="0"/>
              <a:t>trasmesso “in tempo reale” all’INPS</a:t>
            </a:r>
            <a:r>
              <a:rPr lang="it-IT" dirty="0"/>
              <a:t> per il successivo prosieguo (controlli </a:t>
            </a:r>
            <a:r>
              <a:rPr lang="it-IT" dirty="0" smtClean="0"/>
              <a:t>CMV </a:t>
            </a:r>
            <a:r>
              <a:rPr lang="it-IT" dirty="0"/>
              <a:t>INPS e Commissione </a:t>
            </a:r>
            <a:r>
              <a:rPr lang="it-IT" dirty="0" smtClean="0"/>
              <a:t>Superiore);</a:t>
            </a:r>
          </a:p>
          <a:p>
            <a:pPr marL="502920" indent="-457200" algn="just">
              <a:buFont typeface="+mj-lt"/>
              <a:buAutoNum type="arabicPeriod" startAt="5"/>
            </a:pPr>
            <a:r>
              <a:rPr lang="it-IT" dirty="0" smtClean="0"/>
              <a:t>Se </a:t>
            </a:r>
            <a:r>
              <a:rPr lang="it-IT" dirty="0"/>
              <a:t>necessario l’INPS convoca a </a:t>
            </a:r>
            <a:r>
              <a:rPr lang="it-IT" b="1" dirty="0"/>
              <a:t>visita diretta</a:t>
            </a:r>
            <a:r>
              <a:rPr lang="it-IT" dirty="0"/>
              <a:t> l’assistito presso i Centri Medico legali INPS </a:t>
            </a:r>
            <a:r>
              <a:rPr lang="it-IT" dirty="0" smtClean="0"/>
              <a:t>provinciali;</a:t>
            </a:r>
          </a:p>
          <a:p>
            <a:pPr marL="502920" indent="-457200" algn="just">
              <a:buFont typeface="+mj-lt"/>
              <a:buAutoNum type="arabicPeriod" startAt="5"/>
            </a:pPr>
            <a:r>
              <a:rPr lang="it-IT" dirty="0" smtClean="0"/>
              <a:t>Se </a:t>
            </a:r>
            <a:r>
              <a:rPr lang="it-IT" dirty="0"/>
              <a:t>la proposta valutativa viene </a:t>
            </a:r>
            <a:r>
              <a:rPr lang="it-IT" b="1" dirty="0" smtClean="0"/>
              <a:t>condivisa</a:t>
            </a:r>
            <a:r>
              <a:rPr lang="it-IT" dirty="0" smtClean="0"/>
              <a:t>, </a:t>
            </a:r>
            <a:r>
              <a:rPr lang="it-IT" dirty="0"/>
              <a:t>l’INPS invia il </a:t>
            </a:r>
            <a:r>
              <a:rPr lang="it-IT" b="1" dirty="0"/>
              <a:t>verbale definitivo</a:t>
            </a:r>
            <a:r>
              <a:rPr lang="it-IT" dirty="0"/>
              <a:t> all’istante.</a:t>
            </a:r>
          </a:p>
          <a:p>
            <a:endParaRPr lang="it-IT" dirty="0"/>
          </a:p>
          <a:p>
            <a:pPr marL="45720" indent="0" rtl="0">
              <a:buNone/>
            </a:pPr>
            <a:endParaRPr lang="it-IT" dirty="0" smtClean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237" y="1660522"/>
            <a:ext cx="577395" cy="67416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8755" y="2555482"/>
            <a:ext cx="558360" cy="49608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1445" y="3272362"/>
            <a:ext cx="532980" cy="53424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8754" y="4027402"/>
            <a:ext cx="558360" cy="50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942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685800"/>
            <a:ext cx="9601200" cy="1143000"/>
          </a:xfrm>
        </p:spPr>
        <p:txBody>
          <a:bodyPr rtlCol="0">
            <a:noAutofit/>
          </a:bodyPr>
          <a:lstStyle/>
          <a:p>
            <a:r>
              <a:rPr lang="it-IT" sz="2400" dirty="0">
                <a:effectLst/>
              </a:rPr>
              <a:t>Legge 3 agosto 2009, n. 102 </a:t>
            </a:r>
            <a:br>
              <a:rPr lang="it-IT" sz="2400" dirty="0">
                <a:effectLst/>
              </a:rPr>
            </a:br>
            <a:r>
              <a:rPr lang="it-IT" sz="2400" dirty="0">
                <a:effectLst/>
              </a:rPr>
              <a:t>… quindi attualmente</a:t>
            </a:r>
            <a:r>
              <a:rPr lang="it-IT" sz="2400" dirty="0" smtClean="0">
                <a:effectLst/>
              </a:rPr>
              <a:t>:</a:t>
            </a:r>
            <a:br>
              <a:rPr lang="it-IT" sz="2400" dirty="0" smtClean="0">
                <a:effectLst/>
              </a:rPr>
            </a:br>
            <a:endParaRPr lang="it-IT" sz="2400" dirty="0">
              <a:effectLst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82536" y="1828800"/>
            <a:ext cx="9601200" cy="4114800"/>
          </a:xfrm>
        </p:spPr>
        <p:txBody>
          <a:bodyPr rtlCol="0">
            <a:normAutofit/>
          </a:bodyPr>
          <a:lstStyle/>
          <a:p>
            <a:pPr marL="502920" indent="-457200" algn="just">
              <a:buFont typeface="+mj-lt"/>
              <a:buAutoNum type="arabicPeriod" startAt="9"/>
            </a:pPr>
            <a:r>
              <a:rPr lang="it-IT" dirty="0"/>
              <a:t>Contro la valutazione assunta può essere presentato dall’istante, tramite un proprio legale </a:t>
            </a:r>
            <a:r>
              <a:rPr lang="it-IT" dirty="0" smtClean="0"/>
              <a:t>(con </a:t>
            </a:r>
            <a:r>
              <a:rPr lang="it-IT" dirty="0"/>
              <a:t>onere di spesa a suo carico)  un </a:t>
            </a:r>
            <a:r>
              <a:rPr lang="it-IT" b="1" dirty="0"/>
              <a:t>ricorso </a:t>
            </a:r>
            <a:r>
              <a:rPr lang="it-IT" b="1" dirty="0" smtClean="0"/>
              <a:t>giudiziario. </a:t>
            </a:r>
            <a:r>
              <a:rPr lang="it-IT" dirty="0" smtClean="0"/>
              <a:t>Tale ricorso deve essere introdotto dinanzi al </a:t>
            </a:r>
            <a:r>
              <a:rPr lang="it-IT" b="1" dirty="0" smtClean="0"/>
              <a:t>Giudice del Lavoro</a:t>
            </a:r>
            <a:r>
              <a:rPr lang="it-IT" dirty="0" smtClean="0"/>
              <a:t> del luogo di </a:t>
            </a:r>
            <a:r>
              <a:rPr lang="it-IT" dirty="0"/>
              <a:t>residenza del </a:t>
            </a:r>
            <a:r>
              <a:rPr lang="it-IT" dirty="0" smtClean="0"/>
              <a:t>disabile </a:t>
            </a:r>
            <a:r>
              <a:rPr lang="it-IT" b="1" dirty="0"/>
              <a:t>entro sei mesi</a:t>
            </a:r>
            <a:r>
              <a:rPr lang="it-IT" dirty="0"/>
              <a:t> dalla data di ricevimento del </a:t>
            </a:r>
            <a:r>
              <a:rPr lang="it-IT" dirty="0" smtClean="0"/>
              <a:t>verbale;</a:t>
            </a:r>
          </a:p>
          <a:p>
            <a:pPr marL="502920" indent="-457200" algn="just">
              <a:buFont typeface="+mj-lt"/>
              <a:buAutoNum type="arabicPeriod" startAt="9"/>
            </a:pPr>
            <a:r>
              <a:rPr lang="it-IT" dirty="0" smtClean="0"/>
              <a:t>Il Giudice del </a:t>
            </a:r>
            <a:r>
              <a:rPr lang="it-IT" dirty="0"/>
              <a:t>Lavoro nominerà un proprio </a:t>
            </a:r>
            <a:r>
              <a:rPr lang="it-IT" b="1" dirty="0"/>
              <a:t>consulente </a:t>
            </a:r>
            <a:r>
              <a:rPr lang="it-IT" b="1" dirty="0" smtClean="0"/>
              <a:t>tecnico </a:t>
            </a:r>
            <a:r>
              <a:rPr lang="it-IT" b="1" dirty="0"/>
              <a:t>medico-legale di ufficio</a:t>
            </a:r>
            <a:r>
              <a:rPr lang="it-IT" dirty="0"/>
              <a:t> </a:t>
            </a:r>
            <a:r>
              <a:rPr lang="it-IT" dirty="0" smtClean="0"/>
              <a:t>che, </a:t>
            </a:r>
            <a:r>
              <a:rPr lang="it-IT" dirty="0"/>
              <a:t>dopo visita </a:t>
            </a:r>
            <a:r>
              <a:rPr lang="it-IT" dirty="0" smtClean="0"/>
              <a:t>medico-legale, </a:t>
            </a:r>
            <a:r>
              <a:rPr lang="it-IT" dirty="0"/>
              <a:t>esprimerà il proprio giudizio valutativo al </a:t>
            </a:r>
            <a:r>
              <a:rPr lang="it-IT" dirty="0" smtClean="0"/>
              <a:t>Giudice;</a:t>
            </a:r>
          </a:p>
          <a:p>
            <a:pPr marL="502920" indent="-457200" algn="just">
              <a:buFont typeface="+mj-lt"/>
              <a:buAutoNum type="arabicPeriod" startAt="9"/>
            </a:pPr>
            <a:r>
              <a:rPr lang="it-IT" dirty="0" smtClean="0"/>
              <a:t>Seguirà </a:t>
            </a:r>
            <a:r>
              <a:rPr lang="it-IT" b="1" dirty="0"/>
              <a:t>Sentenza dell’Autorità Giudiziaria</a:t>
            </a:r>
            <a:r>
              <a:rPr lang="it-IT" dirty="0"/>
              <a:t> che, se non sarà  impugnata da una delle parti per un ricorso di 2° grado, diverrà definitiva</a:t>
            </a:r>
            <a:r>
              <a:rPr lang="it-IT" dirty="0" smtClean="0"/>
              <a:t>.</a:t>
            </a:r>
            <a:endParaRPr lang="it-IT" dirty="0"/>
          </a:p>
          <a:p>
            <a:pPr marL="45720" indent="0" rtl="0">
              <a:buNone/>
            </a:pPr>
            <a:endParaRPr lang="it-IT" dirty="0" smtClean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455" y="1721336"/>
            <a:ext cx="1675081" cy="5406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676" y="3014552"/>
            <a:ext cx="1192860" cy="655080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6106" y="4193288"/>
            <a:ext cx="513945" cy="45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932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RIFERIMENTI NORMATIVI:</a:t>
            </a:r>
            <a:endParaRPr lang="it-IT" dirty="0"/>
          </a:p>
        </p:txBody>
      </p:sp>
      <p:sp>
        <p:nvSpPr>
          <p:cNvPr id="9219" name="Segnaposto contenuto 2"/>
          <p:cNvSpPr>
            <a:spLocks noGrp="1"/>
          </p:cNvSpPr>
          <p:nvPr>
            <p:ph idx="1"/>
          </p:nvPr>
        </p:nvSpPr>
        <p:spPr>
          <a:xfrm>
            <a:off x="1295400" y="1828800"/>
            <a:ext cx="9912350" cy="4389438"/>
          </a:xfrm>
        </p:spPr>
        <p:txBody>
          <a:bodyPr/>
          <a:lstStyle/>
          <a:p>
            <a:r>
              <a:rPr lang="it-IT" sz="1600" b="1" smtClean="0"/>
              <a:t>Legge 30 marzo 1971, n. 118 </a:t>
            </a:r>
          </a:p>
          <a:p>
            <a:r>
              <a:rPr lang="it-IT" sz="1600" b="1" smtClean="0"/>
              <a:t>Legge 11 febbraio 1980, n. 18</a:t>
            </a:r>
          </a:p>
          <a:p>
            <a:r>
              <a:rPr lang="it-IT" sz="1600" b="1" smtClean="0"/>
              <a:t>Legge 11 ottobre 1990 n. 289</a:t>
            </a:r>
          </a:p>
          <a:p>
            <a:r>
              <a:rPr lang="it-IT" sz="1600" b="1" smtClean="0"/>
              <a:t>Legge 5 febbraio 1992 n. 104</a:t>
            </a:r>
          </a:p>
          <a:p>
            <a:r>
              <a:rPr lang="it-IT" sz="1600" b="1" smtClean="0"/>
              <a:t>Legge 26 maggio 1970, n. 381</a:t>
            </a:r>
          </a:p>
          <a:p>
            <a:r>
              <a:rPr lang="it-IT" sz="1600" b="1" smtClean="0"/>
              <a:t>Legge 20 febbraio 2006, n. 95</a:t>
            </a:r>
          </a:p>
          <a:p>
            <a:r>
              <a:rPr lang="it-IT" sz="1600" b="1" smtClean="0"/>
              <a:t>Legge 12 marzo 1999, n. 68</a:t>
            </a:r>
          </a:p>
          <a:p>
            <a:r>
              <a:rPr lang="it-IT" sz="1600" b="1" smtClean="0"/>
              <a:t>Legge 9 marzo 2006, n. 80</a:t>
            </a:r>
          </a:p>
          <a:p>
            <a:r>
              <a:rPr lang="it-IT" sz="1600" b="1" smtClean="0"/>
              <a:t>Legge 3 agosto 2009, n. 102</a:t>
            </a:r>
          </a:p>
          <a:p>
            <a:r>
              <a:rPr lang="it-IT" sz="1600" b="1" smtClean="0"/>
              <a:t>Legge 4 aprile 2012, n. 35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12"/>
          <p:cNvSpPr/>
          <p:nvPr/>
        </p:nvSpPr>
        <p:spPr>
          <a:xfrm>
            <a:off x="2869731" y="-1431732"/>
            <a:ext cx="9206796" cy="8084961"/>
          </a:xfrm>
          <a:custGeom>
            <a:avLst/>
            <a:gdLst/>
            <a:ahLst/>
            <a:cxnLst/>
            <a:rect l="l" t="t" r="r" b="b"/>
            <a:pathLst>
              <a:path w="6791194" h="5236817">
                <a:moveTo>
                  <a:pt x="1255439" y="0"/>
                </a:moveTo>
                <a:lnTo>
                  <a:pt x="1304159" y="63956"/>
                </a:lnTo>
                <a:cubicBezTo>
                  <a:pt x="874453" y="503674"/>
                  <a:pt x="609601" y="1122754"/>
                  <a:pt x="609601" y="1807817"/>
                </a:cubicBezTo>
                <a:cubicBezTo>
                  <a:pt x="609601" y="3154508"/>
                  <a:pt x="1633078" y="4246217"/>
                  <a:pt x="2895601" y="4246217"/>
                </a:cubicBezTo>
                <a:cubicBezTo>
                  <a:pt x="3843859" y="4246217"/>
                  <a:pt x="4657265" y="3630359"/>
                  <a:pt x="5000369" y="2752089"/>
                </a:cubicBezTo>
                <a:lnTo>
                  <a:pt x="4234140" y="2578973"/>
                </a:lnTo>
                <a:lnTo>
                  <a:pt x="5763203" y="1433713"/>
                </a:lnTo>
                <a:lnTo>
                  <a:pt x="6791194" y="3156694"/>
                </a:lnTo>
                <a:lnTo>
                  <a:pt x="6008088" y="2979765"/>
                </a:lnTo>
                <a:cubicBezTo>
                  <a:pt x="5705922" y="4272158"/>
                  <a:pt x="4492929" y="5236817"/>
                  <a:pt x="3043146" y="5236817"/>
                </a:cubicBezTo>
                <a:cubicBezTo>
                  <a:pt x="1362463" y="5236817"/>
                  <a:pt x="0" y="3940413"/>
                  <a:pt x="0" y="2341217"/>
                </a:cubicBezTo>
                <a:cubicBezTo>
                  <a:pt x="0" y="1378076"/>
                  <a:pt x="494199" y="524765"/>
                  <a:pt x="1255439" y="0"/>
                </a:cubicBez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</a:ln>
          <a:effectLst>
            <a:outerShdw blurRad="266700" dist="9525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17699988" lon="0" rev="0"/>
            </a:camera>
            <a:lightRig rig="twoPt" dir="t"/>
          </a:scene3d>
          <a:sp3d extrusionH="190500"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8" name="Fumetto 1 37"/>
          <p:cNvSpPr/>
          <p:nvPr/>
        </p:nvSpPr>
        <p:spPr>
          <a:xfrm>
            <a:off x="187778" y="262656"/>
            <a:ext cx="2999221" cy="1384995"/>
          </a:xfrm>
          <a:prstGeom prst="wedgeRectCallout">
            <a:avLst>
              <a:gd name="adj1" fmla="val 74643"/>
              <a:gd name="adj2" fmla="val 17845"/>
            </a:avLst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45720" algn="just"/>
            <a:r>
              <a:rPr lang="it-IT" sz="1400" b="1" dirty="0" smtClean="0"/>
              <a:t>1)</a:t>
            </a:r>
            <a:r>
              <a:rPr lang="it-IT" sz="1400" dirty="0" smtClean="0"/>
              <a:t> I </a:t>
            </a:r>
            <a:r>
              <a:rPr lang="it-IT" sz="1400" dirty="0"/>
              <a:t>genitori del minore si recano dal </a:t>
            </a:r>
            <a:r>
              <a:rPr lang="it-IT" sz="1400" b="1" dirty="0"/>
              <a:t>pediatra</a:t>
            </a:r>
            <a:r>
              <a:rPr lang="it-IT" sz="1400" dirty="0"/>
              <a:t> il quale, dotato di pin per accesso al sistema informatico INPS, redige l’apposita </a:t>
            </a:r>
            <a:r>
              <a:rPr lang="it-IT" sz="1400" b="1" dirty="0"/>
              <a:t>certificazione</a:t>
            </a:r>
            <a:r>
              <a:rPr lang="it-IT" sz="1400" dirty="0"/>
              <a:t> prevista per gli accertamenti degli stati disabilitanti;</a:t>
            </a:r>
          </a:p>
        </p:txBody>
      </p:sp>
      <p:sp>
        <p:nvSpPr>
          <p:cNvPr id="39" name="Fumetto 1 38"/>
          <p:cNvSpPr/>
          <p:nvPr/>
        </p:nvSpPr>
        <p:spPr>
          <a:xfrm>
            <a:off x="187778" y="1865017"/>
            <a:ext cx="2283255" cy="1169551"/>
          </a:xfrm>
          <a:prstGeom prst="wedgeRectCallout">
            <a:avLst>
              <a:gd name="adj1" fmla="val 93762"/>
              <a:gd name="adj2" fmla="val -63393"/>
            </a:avLst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45720" algn="just"/>
            <a:r>
              <a:rPr lang="it-IT" sz="1400" b="1" dirty="0" smtClean="0"/>
              <a:t>2)</a:t>
            </a:r>
            <a:r>
              <a:rPr lang="it-IT" sz="1400" dirty="0" smtClean="0"/>
              <a:t> Il </a:t>
            </a:r>
            <a:r>
              <a:rPr lang="it-IT" sz="1400" dirty="0"/>
              <a:t>pediatra consegna ai genitori </a:t>
            </a:r>
            <a:r>
              <a:rPr lang="it-IT" sz="1400" b="1" dirty="0"/>
              <a:t>copia del certificato telematico</a:t>
            </a:r>
            <a:r>
              <a:rPr lang="it-IT" sz="1400" dirty="0"/>
              <a:t> redatto e della relativa </a:t>
            </a:r>
            <a:r>
              <a:rPr lang="it-IT" sz="1400" b="1" dirty="0"/>
              <a:t>ricevuta di trasmissione</a:t>
            </a:r>
            <a:r>
              <a:rPr lang="it-IT" sz="1400" dirty="0"/>
              <a:t>;</a:t>
            </a:r>
          </a:p>
        </p:txBody>
      </p:sp>
      <p:sp>
        <p:nvSpPr>
          <p:cNvPr id="40" name="Fumetto 1 39"/>
          <p:cNvSpPr/>
          <p:nvPr/>
        </p:nvSpPr>
        <p:spPr>
          <a:xfrm>
            <a:off x="187778" y="3215042"/>
            <a:ext cx="3154504" cy="1600438"/>
          </a:xfrm>
          <a:prstGeom prst="wedgeRectCallout">
            <a:avLst>
              <a:gd name="adj1" fmla="val 49995"/>
              <a:gd name="adj2" fmla="val -87521"/>
            </a:avLst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45720" algn="just"/>
            <a:r>
              <a:rPr lang="it-IT" sz="1400" b="1" dirty="0" smtClean="0"/>
              <a:t>3)</a:t>
            </a:r>
            <a:r>
              <a:rPr lang="it-IT" sz="1400" dirty="0" smtClean="0"/>
              <a:t> I </a:t>
            </a:r>
            <a:r>
              <a:rPr lang="it-IT" sz="1400" dirty="0"/>
              <a:t>genitori hanno </a:t>
            </a:r>
            <a:r>
              <a:rPr lang="it-IT" sz="1400" b="1" dirty="0"/>
              <a:t>30 (trenta) giorni</a:t>
            </a:r>
            <a:r>
              <a:rPr lang="it-IT" sz="1400" dirty="0"/>
              <a:t> di tempo per presentare</a:t>
            </a:r>
            <a:r>
              <a:rPr lang="it-IT" sz="1400" b="1" dirty="0"/>
              <a:t> istanza di accertamento dello stato di disabilità</a:t>
            </a:r>
            <a:r>
              <a:rPr lang="it-IT" sz="1400" dirty="0"/>
              <a:t>. Tale istanza deve essere inoltrata telematicamente all’INPS direttamente oppure rivolgendosi ad un Patronato di fiducia;</a:t>
            </a:r>
          </a:p>
        </p:txBody>
      </p:sp>
      <p:grpSp>
        <p:nvGrpSpPr>
          <p:cNvPr id="9" name="Group 27"/>
          <p:cNvGrpSpPr>
            <a:grpSpLocks noChangeAspect="1"/>
          </p:cNvGrpSpPr>
          <p:nvPr/>
        </p:nvGrpSpPr>
        <p:grpSpPr>
          <a:xfrm>
            <a:off x="3224954" y="2487730"/>
            <a:ext cx="250637" cy="288000"/>
            <a:chOff x="6005512" y="2938464"/>
            <a:chExt cx="1188720" cy="1365927"/>
          </a:xfrm>
        </p:grpSpPr>
        <p:sp>
          <p:nvSpPr>
            <p:cNvPr id="10" name="Oval 28"/>
            <p:cNvSpPr/>
            <p:nvPr/>
          </p:nvSpPr>
          <p:spPr>
            <a:xfrm>
              <a:off x="6005512" y="3847191"/>
              <a:ext cx="1188720" cy="4572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1" name="Group 29"/>
            <p:cNvGrpSpPr/>
            <p:nvPr/>
          </p:nvGrpSpPr>
          <p:grpSpPr>
            <a:xfrm>
              <a:off x="6029324" y="2938464"/>
              <a:ext cx="1143000" cy="1143000"/>
              <a:chOff x="6019800" y="3276599"/>
              <a:chExt cx="533400" cy="5334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Oval 30"/>
              <p:cNvSpPr/>
              <p:nvPr/>
            </p:nvSpPr>
            <p:spPr>
              <a:xfrm>
                <a:off x="6019800" y="3276599"/>
                <a:ext cx="533400" cy="5334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2060">
                      <a:lumMod val="86000"/>
                      <a:lumOff val="14000"/>
                    </a:srgbClr>
                  </a:gs>
                  <a:gs pos="0">
                    <a:srgbClr val="00B0F0"/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Oval 31"/>
              <p:cNvSpPr/>
              <p:nvPr/>
            </p:nvSpPr>
            <p:spPr>
              <a:xfrm>
                <a:off x="6076474" y="3294184"/>
                <a:ext cx="420053" cy="36933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100000"/>
                      <a:alpha val="90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3332793" y="1582728"/>
            <a:ext cx="250637" cy="288000"/>
            <a:chOff x="6005512" y="2938464"/>
            <a:chExt cx="1188720" cy="1365927"/>
          </a:xfrm>
        </p:grpSpPr>
        <p:sp>
          <p:nvSpPr>
            <p:cNvPr id="34" name="Oval 33"/>
            <p:cNvSpPr/>
            <p:nvPr/>
          </p:nvSpPr>
          <p:spPr>
            <a:xfrm>
              <a:off x="6005512" y="3847191"/>
              <a:ext cx="1188720" cy="4572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6029324" y="2938464"/>
              <a:ext cx="1143000" cy="1143000"/>
              <a:chOff x="6019800" y="3276599"/>
              <a:chExt cx="533400" cy="5334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36" name="Oval 35"/>
              <p:cNvSpPr/>
              <p:nvPr/>
            </p:nvSpPr>
            <p:spPr>
              <a:xfrm>
                <a:off x="6019800" y="3276599"/>
                <a:ext cx="533400" cy="5334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100000"/>
                    </a:schemeClr>
                  </a:gs>
                  <a:gs pos="0">
                    <a:srgbClr val="FFFF00"/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6076474" y="3294184"/>
                <a:ext cx="420053" cy="36933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100000"/>
                      <a:alpha val="90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41" name="Fumetto 1 40"/>
          <p:cNvSpPr/>
          <p:nvPr/>
        </p:nvSpPr>
        <p:spPr>
          <a:xfrm>
            <a:off x="187778" y="4995954"/>
            <a:ext cx="3309836" cy="1600438"/>
          </a:xfrm>
          <a:prstGeom prst="wedgeRectCallout">
            <a:avLst>
              <a:gd name="adj1" fmla="val 60107"/>
              <a:gd name="adj2" fmla="val -163569"/>
            </a:avLst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45720" algn="just"/>
            <a:r>
              <a:rPr lang="it-IT" sz="1400" b="1" dirty="0" smtClean="0"/>
              <a:t>4)</a:t>
            </a:r>
            <a:r>
              <a:rPr lang="it-IT" sz="1400" dirty="0" smtClean="0"/>
              <a:t> La </a:t>
            </a:r>
            <a:r>
              <a:rPr lang="it-IT" sz="1400" dirty="0"/>
              <a:t>domanda presentata telematicamente corredata dell’apposito certificato medico telematico è</a:t>
            </a:r>
            <a:r>
              <a:rPr lang="it-IT" sz="1400" b="1" dirty="0"/>
              <a:t> trasmessa alla U.O. Medicina Legale</a:t>
            </a:r>
            <a:r>
              <a:rPr lang="it-IT" sz="1400" dirty="0"/>
              <a:t> di residenza dell’istante ed </a:t>
            </a:r>
            <a:r>
              <a:rPr lang="it-IT" sz="1400" b="1" dirty="0"/>
              <a:t>acquisita </a:t>
            </a:r>
            <a:r>
              <a:rPr lang="it-IT" sz="1400" b="1" dirty="0" err="1"/>
              <a:t>informaticamente</a:t>
            </a:r>
            <a:r>
              <a:rPr lang="it-IT" sz="1400" dirty="0"/>
              <a:t> dagli Uffici delle AA.VV.</a:t>
            </a:r>
          </a:p>
        </p:txBody>
      </p:sp>
      <p:sp>
        <p:nvSpPr>
          <p:cNvPr id="42" name="Fumetto 1 41"/>
          <p:cNvSpPr/>
          <p:nvPr/>
        </p:nvSpPr>
        <p:spPr>
          <a:xfrm>
            <a:off x="3678599" y="4995954"/>
            <a:ext cx="2252970" cy="1600439"/>
          </a:xfrm>
          <a:prstGeom prst="wedgeRectCallout">
            <a:avLst>
              <a:gd name="adj1" fmla="val -6017"/>
              <a:gd name="adj2" fmla="val -135141"/>
            </a:avLst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45720" algn="just"/>
            <a:r>
              <a:rPr lang="it-IT" sz="1400" b="1" dirty="0" smtClean="0"/>
              <a:t>5)</a:t>
            </a:r>
            <a:r>
              <a:rPr lang="it-IT" sz="1400" dirty="0" smtClean="0"/>
              <a:t> </a:t>
            </a:r>
            <a:r>
              <a:rPr lang="it-IT" sz="1400" dirty="0"/>
              <a:t>L’assistito viene, quindi, </a:t>
            </a:r>
            <a:r>
              <a:rPr lang="it-IT" sz="1400" b="1" dirty="0"/>
              <a:t>invitato</a:t>
            </a:r>
            <a:r>
              <a:rPr lang="it-IT" sz="1400" dirty="0"/>
              <a:t> (con invito multicanale) alla </a:t>
            </a:r>
            <a:r>
              <a:rPr lang="it-IT" sz="1400" b="1" dirty="0"/>
              <a:t>visita</a:t>
            </a:r>
            <a:r>
              <a:rPr lang="it-IT" sz="1400" dirty="0"/>
              <a:t> relativa all’accertamento dello stato disabilitante richiesto (anche accertamento unificato).</a:t>
            </a:r>
          </a:p>
        </p:txBody>
      </p:sp>
      <p:grpSp>
        <p:nvGrpSpPr>
          <p:cNvPr id="43" name="Group 32"/>
          <p:cNvGrpSpPr>
            <a:grpSpLocks noChangeAspect="1"/>
          </p:cNvGrpSpPr>
          <p:nvPr/>
        </p:nvGrpSpPr>
        <p:grpSpPr>
          <a:xfrm>
            <a:off x="3794425" y="1081453"/>
            <a:ext cx="250637" cy="288000"/>
            <a:chOff x="6005512" y="2938464"/>
            <a:chExt cx="1188720" cy="1365927"/>
          </a:xfrm>
        </p:grpSpPr>
        <p:sp>
          <p:nvSpPr>
            <p:cNvPr id="44" name="Oval 33"/>
            <p:cNvSpPr/>
            <p:nvPr/>
          </p:nvSpPr>
          <p:spPr>
            <a:xfrm>
              <a:off x="6005512" y="3847191"/>
              <a:ext cx="1188720" cy="4572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45" name="Group 34"/>
            <p:cNvGrpSpPr/>
            <p:nvPr/>
          </p:nvGrpSpPr>
          <p:grpSpPr>
            <a:xfrm>
              <a:off x="6029324" y="2938464"/>
              <a:ext cx="1143000" cy="1143000"/>
              <a:chOff x="6019800" y="3276599"/>
              <a:chExt cx="533400" cy="5334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46" name="Oval 35"/>
              <p:cNvSpPr/>
              <p:nvPr/>
            </p:nvSpPr>
            <p:spPr>
              <a:xfrm>
                <a:off x="6019800" y="3276599"/>
                <a:ext cx="533400" cy="5334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6">
                      <a:lumMod val="100000"/>
                    </a:schemeClr>
                  </a:gs>
                  <a:gs pos="0">
                    <a:srgbClr val="FFFF00"/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 cap="flat" cmpd="sng" algn="ctr">
                <a:solidFill>
                  <a:schemeClr val="accent6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7" name="Oval 36"/>
              <p:cNvSpPr/>
              <p:nvPr/>
            </p:nvSpPr>
            <p:spPr>
              <a:xfrm>
                <a:off x="6076474" y="3294184"/>
                <a:ext cx="420053" cy="36933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100000"/>
                      <a:alpha val="90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25" name="Immagin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7702" y="1717391"/>
            <a:ext cx="620541" cy="320544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0920" y="625561"/>
            <a:ext cx="780435" cy="642360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6737" y="2112270"/>
            <a:ext cx="1307070" cy="629640"/>
          </a:xfrm>
          <a:prstGeom prst="rect">
            <a:avLst/>
          </a:prstGeom>
        </p:spPr>
      </p:pic>
      <p:sp>
        <p:nvSpPr>
          <p:cNvPr id="48" name="Fumetto 1 47"/>
          <p:cNvSpPr/>
          <p:nvPr/>
        </p:nvSpPr>
        <p:spPr>
          <a:xfrm>
            <a:off x="6112553" y="4780510"/>
            <a:ext cx="2044749" cy="1815882"/>
          </a:xfrm>
          <a:prstGeom prst="wedgeRectCallout">
            <a:avLst>
              <a:gd name="adj1" fmla="val -56018"/>
              <a:gd name="adj2" fmla="val -97399"/>
            </a:avLst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45720" algn="just"/>
            <a:r>
              <a:rPr lang="it-IT" sz="1400" b="1" dirty="0" smtClean="0"/>
              <a:t>6)</a:t>
            </a:r>
            <a:r>
              <a:rPr lang="it-IT" sz="1400" dirty="0" smtClean="0"/>
              <a:t> </a:t>
            </a:r>
            <a:r>
              <a:rPr lang="it-IT" sz="1400" dirty="0"/>
              <a:t>Il </a:t>
            </a:r>
            <a:r>
              <a:rPr lang="it-IT" sz="1400" b="1" dirty="0"/>
              <a:t>verbale</a:t>
            </a:r>
            <a:r>
              <a:rPr lang="it-IT" sz="1400" dirty="0"/>
              <a:t> redatto dalla CMI AV viene </a:t>
            </a:r>
            <a:r>
              <a:rPr lang="it-IT" sz="1400" b="1" dirty="0"/>
              <a:t>trasmesso “in tempo reale” all’INPS</a:t>
            </a:r>
            <a:r>
              <a:rPr lang="it-IT" sz="1400" dirty="0"/>
              <a:t> per il successivo prosieguo (controlli </a:t>
            </a:r>
            <a:r>
              <a:rPr lang="it-IT" sz="1400" dirty="0" smtClean="0"/>
              <a:t>CMV </a:t>
            </a:r>
            <a:r>
              <a:rPr lang="it-IT" sz="1400" dirty="0"/>
              <a:t>INPS e </a:t>
            </a:r>
            <a:r>
              <a:rPr lang="it-IT" sz="1400" dirty="0" smtClean="0"/>
              <a:t>Commissione Superiore</a:t>
            </a:r>
            <a:r>
              <a:rPr lang="it-IT" sz="1400" dirty="0"/>
              <a:t>);</a:t>
            </a:r>
          </a:p>
        </p:txBody>
      </p:sp>
      <p:sp>
        <p:nvSpPr>
          <p:cNvPr id="54" name="Fumetto 1 53"/>
          <p:cNvSpPr/>
          <p:nvPr/>
        </p:nvSpPr>
        <p:spPr>
          <a:xfrm>
            <a:off x="8438905" y="4982338"/>
            <a:ext cx="1572361" cy="1600438"/>
          </a:xfrm>
          <a:prstGeom prst="wedgeRectCallout">
            <a:avLst>
              <a:gd name="adj1" fmla="val -115115"/>
              <a:gd name="adj2" fmla="val -116143"/>
            </a:avLst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45720" algn="just"/>
            <a:r>
              <a:rPr lang="it-IT" sz="1400" b="1" dirty="0" smtClean="0"/>
              <a:t>7)</a:t>
            </a:r>
            <a:r>
              <a:rPr lang="it-IT" sz="1400" dirty="0" smtClean="0"/>
              <a:t> Se </a:t>
            </a:r>
            <a:r>
              <a:rPr lang="it-IT" sz="1400" dirty="0"/>
              <a:t>necessario l’INPS convoca a </a:t>
            </a:r>
            <a:r>
              <a:rPr lang="it-IT" sz="1400" b="1" dirty="0"/>
              <a:t>visita diretta</a:t>
            </a:r>
            <a:r>
              <a:rPr lang="it-IT" sz="1400" dirty="0"/>
              <a:t> l’assistito presso i Centri Medico legali INPS provinciali;</a:t>
            </a:r>
          </a:p>
        </p:txBody>
      </p:sp>
      <p:sp>
        <p:nvSpPr>
          <p:cNvPr id="56" name="Fumetto 1 55"/>
          <p:cNvSpPr/>
          <p:nvPr/>
        </p:nvSpPr>
        <p:spPr>
          <a:xfrm>
            <a:off x="10340004" y="4353167"/>
            <a:ext cx="1596128" cy="1600438"/>
          </a:xfrm>
          <a:prstGeom prst="wedgeRectCallout">
            <a:avLst>
              <a:gd name="adj1" fmla="val -136666"/>
              <a:gd name="adj2" fmla="val -75079"/>
            </a:avLst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45720" algn="just"/>
            <a:r>
              <a:rPr lang="it-IT" sz="1400" b="1" dirty="0" smtClean="0"/>
              <a:t>8)</a:t>
            </a:r>
            <a:r>
              <a:rPr lang="it-IT" sz="1400" dirty="0"/>
              <a:t> Se la proposta valutativa viene </a:t>
            </a:r>
            <a:r>
              <a:rPr lang="it-IT" sz="1400" b="1" dirty="0"/>
              <a:t>condivisa</a:t>
            </a:r>
            <a:r>
              <a:rPr lang="it-IT" sz="1400" dirty="0"/>
              <a:t>, l’INPS invia il </a:t>
            </a:r>
            <a:r>
              <a:rPr lang="it-IT" sz="1400" b="1" dirty="0"/>
              <a:t>verbale definitivo</a:t>
            </a:r>
            <a:r>
              <a:rPr lang="it-IT" sz="1400" dirty="0"/>
              <a:t> all’istante.</a:t>
            </a:r>
          </a:p>
          <a:p>
            <a:pPr marL="45720" algn="just"/>
            <a:endParaRPr lang="it-IT" sz="1400" dirty="0"/>
          </a:p>
        </p:txBody>
      </p:sp>
      <p:sp>
        <p:nvSpPr>
          <p:cNvPr id="57" name="Fumetto 1 56"/>
          <p:cNvSpPr/>
          <p:nvPr/>
        </p:nvSpPr>
        <p:spPr>
          <a:xfrm>
            <a:off x="9827500" y="301467"/>
            <a:ext cx="2108632" cy="1815882"/>
          </a:xfrm>
          <a:prstGeom prst="wedgeRectCallout">
            <a:avLst>
              <a:gd name="adj1" fmla="val -16150"/>
              <a:gd name="adj2" fmla="val 59940"/>
            </a:avLst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45720" algn="just"/>
            <a:r>
              <a:rPr lang="it-IT" sz="1400" b="1" dirty="0" smtClean="0"/>
              <a:t>11) </a:t>
            </a:r>
            <a:r>
              <a:rPr lang="it-IT" sz="1400" dirty="0"/>
              <a:t>Seguirà </a:t>
            </a:r>
            <a:r>
              <a:rPr lang="it-IT" sz="1400" b="1" dirty="0"/>
              <a:t>Sentenza dell’Autorità Giudiziaria</a:t>
            </a:r>
            <a:r>
              <a:rPr lang="it-IT" sz="1400" dirty="0"/>
              <a:t> che, se non sarà  impugnata da una delle parti per un ricorso di 2° grado, diverrà definitiva.</a:t>
            </a:r>
          </a:p>
          <a:p>
            <a:pPr marL="45720" algn="just"/>
            <a:endParaRPr lang="it-IT" sz="1400" dirty="0"/>
          </a:p>
        </p:txBody>
      </p:sp>
      <p:sp>
        <p:nvSpPr>
          <p:cNvPr id="58" name="Fumetto 1 57"/>
          <p:cNvSpPr/>
          <p:nvPr/>
        </p:nvSpPr>
        <p:spPr>
          <a:xfrm>
            <a:off x="7223945" y="301467"/>
            <a:ext cx="2424239" cy="2031325"/>
          </a:xfrm>
          <a:prstGeom prst="wedgeRectCallout">
            <a:avLst>
              <a:gd name="adj1" fmla="val 54761"/>
              <a:gd name="adj2" fmla="val 96679"/>
            </a:avLst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45720" algn="just"/>
            <a:r>
              <a:rPr lang="it-IT" sz="1400" b="1" dirty="0" smtClean="0"/>
              <a:t>10)</a:t>
            </a:r>
            <a:r>
              <a:rPr lang="it-IT" sz="1400" dirty="0"/>
              <a:t> Il Giudice del Lavoro nominerà un proprio </a:t>
            </a:r>
            <a:r>
              <a:rPr lang="it-IT" sz="1400" b="1" dirty="0"/>
              <a:t>consulente tecnico medico-legale di ufficio</a:t>
            </a:r>
            <a:r>
              <a:rPr lang="it-IT" sz="1400" dirty="0"/>
              <a:t> che, dopo visita medico-legale, esprimerà il proprio giudizio valutativo al Giudice;</a:t>
            </a:r>
          </a:p>
          <a:p>
            <a:pPr marL="45720" algn="just"/>
            <a:endParaRPr lang="it-IT" sz="1400" dirty="0"/>
          </a:p>
        </p:txBody>
      </p:sp>
      <p:sp>
        <p:nvSpPr>
          <p:cNvPr id="59" name="Fumetto 1 58"/>
          <p:cNvSpPr/>
          <p:nvPr/>
        </p:nvSpPr>
        <p:spPr>
          <a:xfrm>
            <a:off x="4707551" y="301467"/>
            <a:ext cx="2335605" cy="3108543"/>
          </a:xfrm>
          <a:prstGeom prst="wedgeRectCallout">
            <a:avLst>
              <a:gd name="adj1" fmla="val 111720"/>
              <a:gd name="adj2" fmla="val 55517"/>
            </a:avLst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45720" algn="just"/>
            <a:r>
              <a:rPr lang="it-IT" sz="1400" b="1" dirty="0" smtClean="0"/>
              <a:t>9)</a:t>
            </a:r>
            <a:r>
              <a:rPr lang="it-IT" sz="1400" dirty="0" smtClean="0"/>
              <a:t> Contro </a:t>
            </a:r>
            <a:r>
              <a:rPr lang="it-IT" sz="1400" dirty="0"/>
              <a:t>la valutazione assunta può essere presentato dall’istante, tramite un proprio legale (con onere di spesa a suo carico)  un </a:t>
            </a:r>
            <a:r>
              <a:rPr lang="it-IT" sz="1400" b="1" dirty="0"/>
              <a:t>ricorso giudiziario. </a:t>
            </a:r>
            <a:r>
              <a:rPr lang="it-IT" sz="1400" dirty="0"/>
              <a:t>Tale ricorso deve essere introdotto dinanzi al </a:t>
            </a:r>
            <a:r>
              <a:rPr lang="it-IT" sz="1400" b="1" dirty="0"/>
              <a:t>Giudice del Lavoro</a:t>
            </a:r>
            <a:r>
              <a:rPr lang="it-IT" sz="1400" dirty="0"/>
              <a:t> del luogo di residenza del disabile </a:t>
            </a:r>
            <a:r>
              <a:rPr lang="it-IT" sz="1400" b="1" dirty="0"/>
              <a:t>entro sei mesi</a:t>
            </a:r>
            <a:r>
              <a:rPr lang="it-IT" sz="1400" dirty="0"/>
              <a:t> dalla data di ricevimento del verbale;</a:t>
            </a:r>
          </a:p>
          <a:p>
            <a:pPr marL="45720" algn="just"/>
            <a:endParaRPr lang="it-IT" sz="1400" dirty="0"/>
          </a:p>
        </p:txBody>
      </p:sp>
      <p:grpSp>
        <p:nvGrpSpPr>
          <p:cNvPr id="70" name="Group 22"/>
          <p:cNvGrpSpPr>
            <a:grpSpLocks noChangeAspect="1"/>
          </p:cNvGrpSpPr>
          <p:nvPr/>
        </p:nvGrpSpPr>
        <p:grpSpPr>
          <a:xfrm>
            <a:off x="8840746" y="3805913"/>
            <a:ext cx="252000" cy="288000"/>
            <a:chOff x="6005512" y="2938464"/>
            <a:chExt cx="1188720" cy="1365927"/>
          </a:xfrm>
        </p:grpSpPr>
        <p:sp>
          <p:nvSpPr>
            <p:cNvPr id="71" name="Oval 23"/>
            <p:cNvSpPr/>
            <p:nvPr/>
          </p:nvSpPr>
          <p:spPr>
            <a:xfrm>
              <a:off x="6005512" y="3847191"/>
              <a:ext cx="1188720" cy="4572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72" name="Group 24"/>
            <p:cNvGrpSpPr/>
            <p:nvPr/>
          </p:nvGrpSpPr>
          <p:grpSpPr>
            <a:xfrm>
              <a:off x="6029324" y="2938464"/>
              <a:ext cx="1143000" cy="1143000"/>
              <a:chOff x="6019800" y="3276599"/>
              <a:chExt cx="533400" cy="5334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73" name="Oval 25"/>
              <p:cNvSpPr/>
              <p:nvPr/>
            </p:nvSpPr>
            <p:spPr>
              <a:xfrm>
                <a:off x="6019800" y="3276599"/>
                <a:ext cx="533400" cy="5334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860D"/>
                  </a:gs>
                  <a:gs pos="0">
                    <a:srgbClr val="00F228"/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860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4" name="Oval 26"/>
              <p:cNvSpPr/>
              <p:nvPr/>
            </p:nvSpPr>
            <p:spPr>
              <a:xfrm>
                <a:off x="6076474" y="3294184"/>
                <a:ext cx="420053" cy="36933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100000"/>
                      <a:alpha val="90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75" name="Group 15"/>
          <p:cNvGrpSpPr>
            <a:grpSpLocks noChangeAspect="1"/>
          </p:cNvGrpSpPr>
          <p:nvPr/>
        </p:nvGrpSpPr>
        <p:grpSpPr>
          <a:xfrm>
            <a:off x="8351695" y="3463539"/>
            <a:ext cx="252000" cy="288000"/>
            <a:chOff x="6005512" y="2938464"/>
            <a:chExt cx="1188720" cy="1365927"/>
          </a:xfrm>
        </p:grpSpPr>
        <p:sp>
          <p:nvSpPr>
            <p:cNvPr id="76" name="Oval 20"/>
            <p:cNvSpPr/>
            <p:nvPr/>
          </p:nvSpPr>
          <p:spPr>
            <a:xfrm>
              <a:off x="6005512" y="3847191"/>
              <a:ext cx="1188720" cy="4572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77" name="Group 17"/>
            <p:cNvGrpSpPr/>
            <p:nvPr/>
          </p:nvGrpSpPr>
          <p:grpSpPr>
            <a:xfrm>
              <a:off x="6029324" y="2938464"/>
              <a:ext cx="1143000" cy="1143000"/>
              <a:chOff x="6019800" y="3276599"/>
              <a:chExt cx="533400" cy="5334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78" name="Oval 18"/>
              <p:cNvSpPr/>
              <p:nvPr/>
            </p:nvSpPr>
            <p:spPr>
              <a:xfrm>
                <a:off x="6019800" y="3276599"/>
                <a:ext cx="533400" cy="5334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C00000"/>
                  </a:gs>
                  <a:gs pos="0">
                    <a:srgbClr val="FF0000">
                      <a:lumMod val="74000"/>
                      <a:lumOff val="26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76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9" name="Oval 19"/>
              <p:cNvSpPr/>
              <p:nvPr/>
            </p:nvSpPr>
            <p:spPr>
              <a:xfrm>
                <a:off x="6076474" y="3294184"/>
                <a:ext cx="420053" cy="36933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100000"/>
                      <a:alpha val="90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80" name="Group 27"/>
          <p:cNvGrpSpPr>
            <a:grpSpLocks noChangeAspect="1"/>
          </p:cNvGrpSpPr>
          <p:nvPr/>
        </p:nvGrpSpPr>
        <p:grpSpPr>
          <a:xfrm>
            <a:off x="4554447" y="3494356"/>
            <a:ext cx="250637" cy="288000"/>
            <a:chOff x="6005512" y="2938464"/>
            <a:chExt cx="1188720" cy="1365927"/>
          </a:xfrm>
        </p:grpSpPr>
        <p:sp>
          <p:nvSpPr>
            <p:cNvPr id="81" name="Oval 28"/>
            <p:cNvSpPr/>
            <p:nvPr/>
          </p:nvSpPr>
          <p:spPr>
            <a:xfrm>
              <a:off x="6005512" y="3847191"/>
              <a:ext cx="1188720" cy="4572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82" name="Group 29"/>
            <p:cNvGrpSpPr/>
            <p:nvPr/>
          </p:nvGrpSpPr>
          <p:grpSpPr>
            <a:xfrm>
              <a:off x="6029324" y="2938464"/>
              <a:ext cx="1143000" cy="1143000"/>
              <a:chOff x="6019800" y="3276599"/>
              <a:chExt cx="533400" cy="5334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83" name="Oval 30"/>
              <p:cNvSpPr/>
              <p:nvPr/>
            </p:nvSpPr>
            <p:spPr>
              <a:xfrm>
                <a:off x="6019800" y="3276599"/>
                <a:ext cx="533400" cy="5334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2060">
                      <a:lumMod val="86000"/>
                      <a:lumOff val="14000"/>
                    </a:srgbClr>
                  </a:gs>
                  <a:gs pos="0">
                    <a:srgbClr val="00B0F0"/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4" name="Oval 31"/>
              <p:cNvSpPr/>
              <p:nvPr/>
            </p:nvSpPr>
            <p:spPr>
              <a:xfrm>
                <a:off x="6076474" y="3294184"/>
                <a:ext cx="420053" cy="36933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100000"/>
                      <a:alpha val="90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85" name="Group 27"/>
          <p:cNvGrpSpPr>
            <a:grpSpLocks noChangeAspect="1"/>
          </p:cNvGrpSpPr>
          <p:nvPr/>
        </p:nvGrpSpPr>
        <p:grpSpPr>
          <a:xfrm>
            <a:off x="3703408" y="3034568"/>
            <a:ext cx="250637" cy="288000"/>
            <a:chOff x="6005512" y="2938464"/>
            <a:chExt cx="1188720" cy="1365927"/>
          </a:xfrm>
        </p:grpSpPr>
        <p:sp>
          <p:nvSpPr>
            <p:cNvPr id="86" name="Oval 28"/>
            <p:cNvSpPr/>
            <p:nvPr/>
          </p:nvSpPr>
          <p:spPr>
            <a:xfrm>
              <a:off x="6005512" y="3847191"/>
              <a:ext cx="1188720" cy="4572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87" name="Group 29"/>
            <p:cNvGrpSpPr/>
            <p:nvPr/>
          </p:nvGrpSpPr>
          <p:grpSpPr>
            <a:xfrm>
              <a:off x="6029324" y="2938464"/>
              <a:ext cx="1143000" cy="1143000"/>
              <a:chOff x="6019800" y="3276599"/>
              <a:chExt cx="533400" cy="5334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88" name="Oval 30"/>
              <p:cNvSpPr/>
              <p:nvPr/>
            </p:nvSpPr>
            <p:spPr>
              <a:xfrm>
                <a:off x="6019800" y="3276599"/>
                <a:ext cx="533400" cy="5334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2060">
                      <a:lumMod val="86000"/>
                      <a:lumOff val="14000"/>
                    </a:srgbClr>
                  </a:gs>
                  <a:gs pos="0">
                    <a:srgbClr val="00B0F0"/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9" name="Oval 31"/>
              <p:cNvSpPr/>
              <p:nvPr/>
            </p:nvSpPr>
            <p:spPr>
              <a:xfrm>
                <a:off x="6076474" y="3294184"/>
                <a:ext cx="420053" cy="36933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100000"/>
                      <a:alpha val="90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27" name="Immagin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8899" y="2763680"/>
            <a:ext cx="1072305" cy="496080"/>
          </a:xfrm>
          <a:prstGeom prst="rect">
            <a:avLst/>
          </a:prstGeom>
        </p:spPr>
      </p:pic>
      <p:grpSp>
        <p:nvGrpSpPr>
          <p:cNvPr id="90" name="Group 27"/>
          <p:cNvGrpSpPr>
            <a:grpSpLocks noChangeAspect="1"/>
          </p:cNvGrpSpPr>
          <p:nvPr/>
        </p:nvGrpSpPr>
        <p:grpSpPr>
          <a:xfrm>
            <a:off x="5856213" y="3789231"/>
            <a:ext cx="250637" cy="288000"/>
            <a:chOff x="6005512" y="2938464"/>
            <a:chExt cx="1188720" cy="1365927"/>
          </a:xfrm>
        </p:grpSpPr>
        <p:sp>
          <p:nvSpPr>
            <p:cNvPr id="91" name="Oval 28"/>
            <p:cNvSpPr/>
            <p:nvPr/>
          </p:nvSpPr>
          <p:spPr>
            <a:xfrm>
              <a:off x="6005512" y="3847191"/>
              <a:ext cx="1188720" cy="4572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92" name="Group 29"/>
            <p:cNvGrpSpPr/>
            <p:nvPr/>
          </p:nvGrpSpPr>
          <p:grpSpPr>
            <a:xfrm>
              <a:off x="6029324" y="2938464"/>
              <a:ext cx="1143000" cy="1143000"/>
              <a:chOff x="6019800" y="3276599"/>
              <a:chExt cx="533400" cy="5334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93" name="Oval 30"/>
              <p:cNvSpPr/>
              <p:nvPr/>
            </p:nvSpPr>
            <p:spPr>
              <a:xfrm>
                <a:off x="6019800" y="3276599"/>
                <a:ext cx="533400" cy="5334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2060">
                      <a:lumMod val="86000"/>
                      <a:lumOff val="14000"/>
                    </a:srgbClr>
                  </a:gs>
                  <a:gs pos="0">
                    <a:srgbClr val="00B0F0"/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4" name="Oval 31"/>
              <p:cNvSpPr/>
              <p:nvPr/>
            </p:nvSpPr>
            <p:spPr>
              <a:xfrm>
                <a:off x="6076474" y="3294184"/>
                <a:ext cx="420053" cy="36933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100000"/>
                      <a:alpha val="90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95" name="Group 27"/>
          <p:cNvGrpSpPr>
            <a:grpSpLocks noChangeAspect="1"/>
          </p:cNvGrpSpPr>
          <p:nvPr/>
        </p:nvGrpSpPr>
        <p:grpSpPr>
          <a:xfrm>
            <a:off x="7290654" y="3784502"/>
            <a:ext cx="250637" cy="288000"/>
            <a:chOff x="6005512" y="2938464"/>
            <a:chExt cx="1188720" cy="1365927"/>
          </a:xfrm>
        </p:grpSpPr>
        <p:sp>
          <p:nvSpPr>
            <p:cNvPr id="96" name="Oval 28"/>
            <p:cNvSpPr/>
            <p:nvPr/>
          </p:nvSpPr>
          <p:spPr>
            <a:xfrm>
              <a:off x="6005512" y="3847191"/>
              <a:ext cx="1188720" cy="4572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97" name="Group 29"/>
            <p:cNvGrpSpPr/>
            <p:nvPr/>
          </p:nvGrpSpPr>
          <p:grpSpPr>
            <a:xfrm>
              <a:off x="6029324" y="2938464"/>
              <a:ext cx="1143000" cy="1143000"/>
              <a:chOff x="6019800" y="3276599"/>
              <a:chExt cx="533400" cy="5334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98" name="Oval 30"/>
              <p:cNvSpPr/>
              <p:nvPr/>
            </p:nvSpPr>
            <p:spPr>
              <a:xfrm>
                <a:off x="6019800" y="3276599"/>
                <a:ext cx="533400" cy="5334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002060">
                      <a:lumMod val="86000"/>
                      <a:lumOff val="14000"/>
                    </a:srgbClr>
                  </a:gs>
                  <a:gs pos="0">
                    <a:srgbClr val="00B0F0"/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00206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9" name="Oval 31"/>
              <p:cNvSpPr/>
              <p:nvPr/>
            </p:nvSpPr>
            <p:spPr>
              <a:xfrm>
                <a:off x="6076474" y="3294184"/>
                <a:ext cx="420053" cy="36933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100000"/>
                      <a:alpha val="90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100" name="Immagine 9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2229" y="3631496"/>
            <a:ext cx="577395" cy="674160"/>
          </a:xfrm>
          <a:prstGeom prst="rect">
            <a:avLst/>
          </a:prstGeom>
        </p:spPr>
      </p:pic>
      <p:pic>
        <p:nvPicPr>
          <p:cNvPr id="101" name="Immagine 10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45055" y="3845873"/>
            <a:ext cx="558360" cy="496080"/>
          </a:xfrm>
          <a:prstGeom prst="rect">
            <a:avLst/>
          </a:prstGeom>
        </p:spPr>
      </p:pic>
      <p:pic>
        <p:nvPicPr>
          <p:cNvPr id="102" name="Immagine 10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17570" y="3924481"/>
            <a:ext cx="532980" cy="534240"/>
          </a:xfrm>
          <a:prstGeom prst="rect">
            <a:avLst/>
          </a:prstGeom>
        </p:spPr>
      </p:pic>
      <p:pic>
        <p:nvPicPr>
          <p:cNvPr id="103" name="Immagine 10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58578" y="3845873"/>
            <a:ext cx="558360" cy="502440"/>
          </a:xfrm>
          <a:prstGeom prst="rect">
            <a:avLst/>
          </a:prstGeom>
        </p:spPr>
      </p:pic>
      <p:pic>
        <p:nvPicPr>
          <p:cNvPr id="104" name="Immagine 10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83497" y="3019862"/>
            <a:ext cx="1675081" cy="540600"/>
          </a:xfrm>
          <a:prstGeom prst="rect">
            <a:avLst/>
          </a:prstGeom>
        </p:spPr>
      </p:pic>
      <p:grpSp>
        <p:nvGrpSpPr>
          <p:cNvPr id="107" name="Group 15"/>
          <p:cNvGrpSpPr>
            <a:grpSpLocks noChangeAspect="1"/>
          </p:cNvGrpSpPr>
          <p:nvPr/>
        </p:nvGrpSpPr>
        <p:grpSpPr>
          <a:xfrm>
            <a:off x="9648998" y="3146162"/>
            <a:ext cx="252000" cy="288000"/>
            <a:chOff x="6005512" y="2938464"/>
            <a:chExt cx="1188720" cy="1365927"/>
          </a:xfrm>
        </p:grpSpPr>
        <p:sp>
          <p:nvSpPr>
            <p:cNvPr id="108" name="Oval 20"/>
            <p:cNvSpPr/>
            <p:nvPr/>
          </p:nvSpPr>
          <p:spPr>
            <a:xfrm>
              <a:off x="6005512" y="3847191"/>
              <a:ext cx="1188720" cy="4572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09" name="Group 17"/>
            <p:cNvGrpSpPr/>
            <p:nvPr/>
          </p:nvGrpSpPr>
          <p:grpSpPr>
            <a:xfrm>
              <a:off x="6029324" y="2938464"/>
              <a:ext cx="1143000" cy="1143000"/>
              <a:chOff x="6019800" y="3276599"/>
              <a:chExt cx="533400" cy="5334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10" name="Oval 18"/>
              <p:cNvSpPr/>
              <p:nvPr/>
            </p:nvSpPr>
            <p:spPr>
              <a:xfrm>
                <a:off x="6019800" y="3276599"/>
                <a:ext cx="533400" cy="5334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C00000"/>
                  </a:gs>
                  <a:gs pos="0">
                    <a:srgbClr val="FF0000">
                      <a:lumMod val="74000"/>
                      <a:lumOff val="26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76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1" name="Oval 19"/>
              <p:cNvSpPr/>
              <p:nvPr/>
            </p:nvSpPr>
            <p:spPr>
              <a:xfrm>
                <a:off x="6076474" y="3294184"/>
                <a:ext cx="420053" cy="36933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100000"/>
                      <a:alpha val="90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12" name="Group 15"/>
          <p:cNvGrpSpPr>
            <a:grpSpLocks noChangeAspect="1"/>
          </p:cNvGrpSpPr>
          <p:nvPr/>
        </p:nvGrpSpPr>
        <p:grpSpPr>
          <a:xfrm>
            <a:off x="10419126" y="2162807"/>
            <a:ext cx="252000" cy="288000"/>
            <a:chOff x="6005512" y="2938464"/>
            <a:chExt cx="1188720" cy="1365927"/>
          </a:xfrm>
        </p:grpSpPr>
        <p:sp>
          <p:nvSpPr>
            <p:cNvPr id="113" name="Oval 20"/>
            <p:cNvSpPr/>
            <p:nvPr/>
          </p:nvSpPr>
          <p:spPr>
            <a:xfrm>
              <a:off x="6005512" y="3847191"/>
              <a:ext cx="1188720" cy="4572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14" name="Group 17"/>
            <p:cNvGrpSpPr/>
            <p:nvPr/>
          </p:nvGrpSpPr>
          <p:grpSpPr>
            <a:xfrm>
              <a:off x="6029324" y="2938464"/>
              <a:ext cx="1143000" cy="1143000"/>
              <a:chOff x="6019800" y="3276599"/>
              <a:chExt cx="533400" cy="5334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15" name="Oval 18"/>
              <p:cNvSpPr/>
              <p:nvPr/>
            </p:nvSpPr>
            <p:spPr>
              <a:xfrm>
                <a:off x="6019800" y="3276599"/>
                <a:ext cx="533400" cy="5334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C00000"/>
                  </a:gs>
                  <a:gs pos="0">
                    <a:srgbClr val="FF0000">
                      <a:lumMod val="74000"/>
                      <a:lumOff val="26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76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6" name="Oval 19"/>
              <p:cNvSpPr/>
              <p:nvPr/>
            </p:nvSpPr>
            <p:spPr>
              <a:xfrm>
                <a:off x="6076474" y="3294184"/>
                <a:ext cx="420053" cy="36933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100000"/>
                      <a:alpha val="90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105" name="Immagine 10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167332" y="2755738"/>
            <a:ext cx="1192860" cy="655080"/>
          </a:xfrm>
          <a:prstGeom prst="rect">
            <a:avLst/>
          </a:prstGeom>
        </p:spPr>
      </p:pic>
      <p:pic>
        <p:nvPicPr>
          <p:cNvPr id="106" name="Immagine 10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288154" y="1822528"/>
            <a:ext cx="513945" cy="45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92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685800"/>
            <a:ext cx="96012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 smtClean="0">
                <a:effectLst/>
              </a:rPr>
              <a:t>LEGGE 4 </a:t>
            </a:r>
            <a:r>
              <a:rPr lang="it-IT" sz="2400" dirty="0">
                <a:effectLst/>
              </a:rPr>
              <a:t>aprile 2012, n. 35 </a:t>
            </a:r>
            <a:r>
              <a:rPr lang="it-IT" sz="2400" b="0" dirty="0" smtClean="0">
                <a:effectLst/>
              </a:rPr>
              <a:t/>
            </a:r>
            <a:br>
              <a:rPr lang="it-IT" sz="2400" b="0" dirty="0" smtClean="0">
                <a:effectLst/>
              </a:rPr>
            </a:br>
            <a:r>
              <a:rPr lang="it-IT" sz="1800" dirty="0">
                <a:effectLst/>
              </a:rPr>
              <a:t>Conversione in legge, con modificazioni, del decreto-legge 9 febbraio 2012, n. 5, recante disposizioni urgenti in materia di semplificazione e di sviluppo</a:t>
            </a:r>
            <a:r>
              <a:rPr lang="it-IT" sz="2400" b="0" dirty="0">
                <a:effectLst/>
              </a:rPr>
              <a:t/>
            </a:r>
            <a:br>
              <a:rPr lang="it-IT" sz="2400" b="0" dirty="0">
                <a:effectLst/>
              </a:rPr>
            </a:br>
            <a:r>
              <a:rPr lang="it-IT" sz="1800" b="0" cap="none" dirty="0" smtClean="0">
                <a:effectLst/>
              </a:rPr>
              <a:t>(Pubblicata in G.U. </a:t>
            </a:r>
            <a:r>
              <a:rPr lang="it-IT" sz="1800" b="0" cap="none" dirty="0">
                <a:effectLst/>
              </a:rPr>
              <a:t>Serie Generale n.82 del </a:t>
            </a:r>
            <a:r>
              <a:rPr lang="it-IT" sz="1800" b="0" cap="none" dirty="0" smtClean="0">
                <a:effectLst/>
              </a:rPr>
              <a:t>06-04-2012)</a:t>
            </a:r>
            <a:endParaRPr lang="it-IT" sz="2400" dirty="0">
              <a:effectLst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" indent="0"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/>
              <a:t>Art. </a:t>
            </a:r>
            <a:r>
              <a:rPr lang="it-IT" b="1" dirty="0" smtClean="0"/>
              <a:t>4: </a:t>
            </a:r>
            <a:r>
              <a:rPr lang="it-IT" b="1" dirty="0"/>
              <a:t>Semplificazioni in materia di documentazione per le persone con </a:t>
            </a:r>
            <a:r>
              <a:rPr lang="it-IT" b="1" dirty="0" smtClean="0"/>
              <a:t>disabilità </a:t>
            </a:r>
            <a:r>
              <a:rPr lang="it-IT" b="1" dirty="0"/>
              <a:t>e partecipazione ai giochi </a:t>
            </a:r>
            <a:r>
              <a:rPr lang="it-IT" b="1" dirty="0" err="1"/>
              <a:t>paralimpici</a:t>
            </a:r>
            <a:r>
              <a:rPr lang="it-IT" b="1" dirty="0"/>
              <a:t> </a:t>
            </a:r>
            <a:endParaRPr lang="it-IT" b="1" dirty="0" smtClean="0"/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1</a:t>
            </a:r>
            <a:r>
              <a:rPr lang="it-IT" dirty="0"/>
              <a:t>. I </a:t>
            </a:r>
            <a:r>
              <a:rPr lang="it-IT" b="1" dirty="0"/>
              <a:t>verbali delle commissioni mediche integrate</a:t>
            </a:r>
            <a:r>
              <a:rPr lang="it-IT" dirty="0"/>
              <a:t> di cui all'articolo 20, del decreto-legge 1° luglio 2009, n. 78, convertito, con modificazioni, dalla legge 3 agosto 2009, n. 102, riportano anche l'esistenza dei </a:t>
            </a:r>
            <a:r>
              <a:rPr lang="it-IT" b="1" dirty="0"/>
              <a:t>requisiti sanitari</a:t>
            </a:r>
            <a:r>
              <a:rPr lang="it-IT" dirty="0"/>
              <a:t> necessari per la richiesta di rilascio del </a:t>
            </a:r>
            <a:r>
              <a:rPr lang="it-IT" b="1" dirty="0"/>
              <a:t>contrassegno invalidi</a:t>
            </a:r>
            <a:r>
              <a:rPr lang="it-IT" dirty="0"/>
              <a:t> di cui al comma 2 dell'articolo 381 del decreto del Presidente della Repubblica 16 dicembre 1992, n. 495, e successive modificazioni, </a:t>
            </a:r>
            <a:r>
              <a:rPr lang="it-IT" dirty="0" smtClean="0"/>
              <a:t>nonché </a:t>
            </a:r>
            <a:r>
              <a:rPr lang="it-IT" dirty="0"/>
              <a:t>per le agevolazioni fiscali relative ai veicoli previsti per le persone con </a:t>
            </a:r>
            <a:r>
              <a:rPr lang="it-IT" dirty="0" smtClean="0"/>
              <a:t>disabilità. </a:t>
            </a:r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2</a:t>
            </a:r>
            <a:r>
              <a:rPr lang="it-IT" dirty="0"/>
              <a:t>. Le attestazioni medico legali richieste per l'accesso ai benefici di cui al comma 1 possono essere sostituite dal verbale della commissione medica integrata. Il verbale è</a:t>
            </a:r>
            <a:r>
              <a:rPr lang="it-IT" dirty="0" smtClean="0"/>
              <a:t> </a:t>
            </a:r>
            <a:r>
              <a:rPr lang="it-IT" dirty="0"/>
              <a:t>presentato in copia con dichiarazione sostitutiva dell'atto di </a:t>
            </a:r>
            <a:r>
              <a:rPr lang="it-IT" dirty="0" smtClean="0"/>
              <a:t>notorietà </a:t>
            </a:r>
            <a:r>
              <a:rPr lang="it-IT" dirty="0"/>
              <a:t>sulla </a:t>
            </a:r>
            <a:r>
              <a:rPr lang="it-IT" dirty="0" smtClean="0"/>
              <a:t>conformità </a:t>
            </a:r>
            <a:r>
              <a:rPr lang="it-IT" dirty="0"/>
              <a:t>all'originale, resa dall'istante ai sensi dell'articolo 19 del testo unico delle disposizioni legislative e regolamentari in materia di documentazione amministrativa di cui al decreto del Presidente della Repubblica 28 dicembre 2000, n. 445, che </a:t>
            </a:r>
            <a:r>
              <a:rPr lang="it-IT" dirty="0" smtClean="0"/>
              <a:t>dovrà altresì </a:t>
            </a:r>
            <a:r>
              <a:rPr lang="it-IT" dirty="0"/>
              <a:t>dichiarare che quanto ivi attestato non è</a:t>
            </a:r>
            <a:r>
              <a:rPr lang="it-IT" dirty="0" smtClean="0"/>
              <a:t> </a:t>
            </a:r>
            <a:r>
              <a:rPr lang="it-IT" dirty="0"/>
              <a:t>stato revocato, sospeso o modificato. </a:t>
            </a:r>
            <a:endParaRPr lang="it-IT" dirty="0" smtClean="0"/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3</a:t>
            </a:r>
            <a:r>
              <a:rPr lang="it-IT" dirty="0"/>
              <a:t>. Il Governo </a:t>
            </a:r>
            <a:r>
              <a:rPr lang="it-IT" dirty="0" smtClean="0"/>
              <a:t>è autorizzato </a:t>
            </a:r>
            <a:r>
              <a:rPr lang="it-IT" dirty="0"/>
              <a:t>ad emanare uno o </a:t>
            </a:r>
            <a:r>
              <a:rPr lang="it-IT" dirty="0" smtClean="0"/>
              <a:t>più regolamenti </a:t>
            </a:r>
            <a:r>
              <a:rPr lang="it-IT" dirty="0"/>
              <a:t>ai sensi dell'articolo 17, comma 2, della legge 23 agosto 1988, n. 400, volti ad individuare gli ulteriori benefici per l'accesso ai quali i verbali delle commissioni mediche integrate di cui all'articolo 20 del citato decreto-legge 1° luglio 2009, n. 78 attestano l'esistenza dei requisiti sanitari, </a:t>
            </a:r>
            <a:r>
              <a:rPr lang="it-IT" dirty="0" smtClean="0"/>
              <a:t>nonché </a:t>
            </a:r>
            <a:r>
              <a:rPr lang="it-IT" dirty="0"/>
              <a:t>le </a:t>
            </a:r>
            <a:r>
              <a:rPr lang="it-IT" dirty="0" smtClean="0"/>
              <a:t>modalità per </a:t>
            </a:r>
            <a:r>
              <a:rPr lang="it-IT" dirty="0"/>
              <a:t>l'aggiornamento delle procedure informatiche e per lo scambio dei dati per via telematica.</a:t>
            </a:r>
          </a:p>
          <a:p>
            <a:pPr marL="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it-IT" dirty="0"/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ttangolo 1"/>
          <p:cNvSpPr>
            <a:spLocks noChangeArrowheads="1"/>
          </p:cNvSpPr>
          <p:nvPr/>
        </p:nvSpPr>
        <p:spPr bwMode="auto">
          <a:xfrm>
            <a:off x="1319213" y="2925763"/>
            <a:ext cx="97583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450" algn="ctr"/>
            <a:r>
              <a:rPr lang="it-IT" sz="4000" b="1" i="1">
                <a:solidFill>
                  <a:schemeClr val="accent1"/>
                </a:solidFill>
                <a:latin typeface="Cambria" pitchFamily="18" charset="0"/>
              </a:rPr>
              <a:t>Grazie per l’attenzione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>
                <a:effectLst/>
              </a:rPr>
              <a:t>Legge 30 marzo 1971, n. 118 </a:t>
            </a:r>
            <a:r>
              <a:rPr lang="it-IT" sz="2400" dirty="0" smtClean="0">
                <a:effectLst/>
              </a:rPr>
              <a:t/>
            </a:r>
            <a:br>
              <a:rPr lang="it-IT" sz="2400" dirty="0" smtClean="0">
                <a:effectLst/>
              </a:rPr>
            </a:br>
            <a:r>
              <a:rPr lang="it-IT" sz="2400" dirty="0" smtClean="0">
                <a:effectLst/>
              </a:rPr>
              <a:t>Conversione </a:t>
            </a:r>
            <a:r>
              <a:rPr lang="it-IT" sz="2400" dirty="0">
                <a:effectLst/>
              </a:rPr>
              <a:t>in legge del D.L. 30 gennaio 1971, n. 5 e nuove norme in favore dei mutilati ed invalidi </a:t>
            </a:r>
            <a:r>
              <a:rPr lang="it-IT" sz="2400" dirty="0" smtClean="0">
                <a:effectLst/>
              </a:rPr>
              <a:t>civili</a:t>
            </a:r>
            <a:r>
              <a:rPr lang="it-IT" sz="2400" dirty="0">
                <a:effectLst/>
              </a:rPr>
              <a:t/>
            </a:r>
            <a:br>
              <a:rPr lang="it-IT" sz="2400" dirty="0">
                <a:effectLst/>
              </a:rPr>
            </a:br>
            <a:r>
              <a:rPr lang="it-IT" sz="1800" cap="none" dirty="0">
                <a:effectLst/>
              </a:rPr>
              <a:t>(Pubblicata nella G.U. 2 aprile 1971, n. 82)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/>
              <a:t>S</a:t>
            </a:r>
            <a:r>
              <a:rPr lang="it-IT" dirty="0" smtClean="0"/>
              <a:t>i </a:t>
            </a:r>
            <a:r>
              <a:rPr lang="it-IT" dirty="0"/>
              <a:t>considerano </a:t>
            </a:r>
            <a:r>
              <a:rPr lang="it-IT" b="1" dirty="0"/>
              <a:t>mutilati ed invalidi civili</a:t>
            </a:r>
            <a:r>
              <a:rPr lang="it-IT" dirty="0"/>
              <a:t> i cittadini affetti da </a:t>
            </a:r>
            <a:r>
              <a:rPr lang="it-IT" b="1" dirty="0"/>
              <a:t>minorazioni congenite o acquisite</a:t>
            </a:r>
            <a:r>
              <a:rPr lang="it-IT" dirty="0"/>
              <a:t>, anche a carattere progressivo, compresi gli irregolari psichici per oligofrenie di carattere organico o dismetabolico, insufficienze mentali derivanti da difetti sensoriali e funzionali che abbiano subito una </a:t>
            </a:r>
            <a:r>
              <a:rPr lang="it-IT" b="1" dirty="0"/>
              <a:t>riduzione permanente della capacità lavorativa non inferiore a un terzo</a:t>
            </a:r>
            <a:r>
              <a:rPr lang="it-IT" dirty="0"/>
              <a:t> o, se </a:t>
            </a:r>
            <a:r>
              <a:rPr lang="it-IT" b="1" dirty="0"/>
              <a:t>minori di anni 18</a:t>
            </a:r>
            <a:r>
              <a:rPr lang="it-IT" dirty="0"/>
              <a:t>, che abbiano</a:t>
            </a:r>
            <a:r>
              <a:rPr lang="it-IT" b="1" dirty="0"/>
              <a:t> difficoltà persistenti a svolgere i compiti e le funzioni proprie della loro </a:t>
            </a:r>
            <a:r>
              <a:rPr lang="it-IT" b="1" dirty="0" smtClean="0"/>
              <a:t>età</a:t>
            </a:r>
            <a:r>
              <a:rPr lang="it-IT" u="sng" dirty="0" smtClean="0"/>
              <a:t>;</a:t>
            </a:r>
            <a:endParaRPr lang="it-IT" u="sng" dirty="0"/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/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/>
              <a:t>Sono </a:t>
            </a:r>
            <a:r>
              <a:rPr lang="it-IT" b="1" dirty="0"/>
              <a:t>esclusi</a:t>
            </a:r>
            <a:r>
              <a:rPr lang="it-IT" dirty="0"/>
              <a:t> gli invalidi per </a:t>
            </a:r>
            <a:r>
              <a:rPr lang="it-IT" b="1" dirty="0"/>
              <a:t>cause di guerra, di lavoro, di servizio</a:t>
            </a:r>
            <a:r>
              <a:rPr lang="it-IT" dirty="0"/>
              <a:t>, nonché i </a:t>
            </a:r>
            <a:r>
              <a:rPr lang="it-IT" b="1" dirty="0"/>
              <a:t>ciechi e i sordomuti</a:t>
            </a:r>
            <a:r>
              <a:rPr lang="it-IT" dirty="0"/>
              <a:t> per i quali provvedono altre leggi. (Vedi, anche, l'art. 1 del Decreto Legislativo 23 novembre 1988, n.509 (Comma aggiunto dall'art. 6, </a:t>
            </a:r>
            <a:r>
              <a:rPr lang="it-IT" dirty="0" err="1"/>
              <a:t>D.Lgs.</a:t>
            </a:r>
            <a:r>
              <a:rPr lang="it-IT" dirty="0"/>
              <a:t> 23 novembre 1988, n. 509) </a:t>
            </a:r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>
                <a:effectLst/>
              </a:rPr>
              <a:t>Legge </a:t>
            </a:r>
            <a:r>
              <a:rPr lang="it-IT" sz="2400" dirty="0" smtClean="0">
                <a:effectLst/>
              </a:rPr>
              <a:t>11 OTTOBRE 1990, N. 289</a:t>
            </a:r>
            <a:br>
              <a:rPr lang="it-IT" sz="2400" dirty="0" smtClean="0">
                <a:effectLst/>
              </a:rPr>
            </a:br>
            <a:r>
              <a:rPr lang="it-IT" sz="2400" dirty="0" smtClean="0">
                <a:effectLst/>
              </a:rPr>
              <a:t>INDENNITA’ </a:t>
            </a:r>
            <a:r>
              <a:rPr lang="it-IT" sz="2400" dirty="0" err="1" smtClean="0">
                <a:effectLst/>
              </a:rPr>
              <a:t>DI</a:t>
            </a:r>
            <a:r>
              <a:rPr lang="it-IT" sz="2400" dirty="0" smtClean="0">
                <a:effectLst/>
              </a:rPr>
              <a:t> FREQUENZA</a:t>
            </a:r>
            <a:endParaRPr lang="it-IT" sz="1800" cap="none" dirty="0">
              <a:effectLst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Minore con difficoltà persistenti a svolgere le funzioni proprie dell’età</a:t>
            </a:r>
            <a:endParaRPr lang="it-IT" dirty="0"/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Si tratta di un’indennità economica mensile di frequenza concessa a minori (fino ai 18 anni di età) riconosciuti “con difficoltà persistenti a svolgere le funzioni proprie dell’età” o “con perdita uditiva superiore ai 60 </a:t>
            </a:r>
            <a:r>
              <a:rPr lang="it-IT" dirty="0" err="1" smtClean="0"/>
              <a:t>dB</a:t>
            </a:r>
            <a:r>
              <a:rPr lang="it-IT" dirty="0" smtClean="0"/>
              <a:t> nell’orecchio migliore”;</a:t>
            </a:r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Frequenza ad un centro di </a:t>
            </a:r>
            <a:r>
              <a:rPr lang="it-IT" dirty="0" err="1" smtClean="0"/>
              <a:t>riabiltazione</a:t>
            </a:r>
            <a:r>
              <a:rPr lang="it-IT" dirty="0" smtClean="0"/>
              <a:t>, a centri di formazione professionale, a centri occupazionali o a scuole di ogni grado ed ordine;</a:t>
            </a:r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Non disporre di un reddito annuo personale superiore ad Euro 4.853,29;</a:t>
            </a:r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Importo economico mensile anno 2018: Euro 282,55 </a:t>
            </a:r>
            <a:endParaRPr lang="it-IT" dirty="0"/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>
                <a:effectLst/>
              </a:rPr>
              <a:t>Legge 11 febbraio 1980, n. 18</a:t>
            </a:r>
            <a:br>
              <a:rPr lang="it-IT" sz="2400" dirty="0">
                <a:effectLst/>
              </a:rPr>
            </a:br>
            <a:r>
              <a:rPr lang="it-IT" sz="2400" dirty="0" smtClean="0">
                <a:effectLst/>
              </a:rPr>
              <a:t>Indennità </a:t>
            </a:r>
            <a:r>
              <a:rPr lang="it-IT" sz="2400" dirty="0">
                <a:effectLst/>
              </a:rPr>
              <a:t>di accompagnamento agli invalidi civili totalmente </a:t>
            </a:r>
            <a:r>
              <a:rPr lang="it-IT" sz="2400" dirty="0" smtClean="0">
                <a:effectLst/>
              </a:rPr>
              <a:t>inabili</a:t>
            </a:r>
            <a:r>
              <a:rPr lang="it-IT" sz="2400" dirty="0">
                <a:effectLst/>
              </a:rPr>
              <a:t/>
            </a:r>
            <a:br>
              <a:rPr lang="it-IT" sz="2400" dirty="0">
                <a:effectLst/>
              </a:rPr>
            </a:br>
            <a:r>
              <a:rPr lang="it-IT" sz="1800" cap="none" dirty="0">
                <a:effectLst/>
              </a:rPr>
              <a:t>(Pubblicata nella G.U. 14 febbraio 1980, n. 44)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 smtClean="0"/>
              <a:t>Ai </a:t>
            </a:r>
            <a:r>
              <a:rPr lang="it-IT" dirty="0"/>
              <a:t>mutilati ed invalidi civili </a:t>
            </a:r>
            <a:r>
              <a:rPr lang="it-IT" b="1" dirty="0"/>
              <a:t>totalmente inabili</a:t>
            </a:r>
            <a:r>
              <a:rPr lang="it-IT" dirty="0"/>
              <a:t> per affezioni fisiche o psichiche di cui agli articoli 2 e 12 della legge 30 marzo 1971, n. 118, nei cui confronti le </a:t>
            </a:r>
            <a:r>
              <a:rPr lang="it-IT" b="1" dirty="0"/>
              <a:t>apposite commissioni sanitarie</a:t>
            </a:r>
            <a:r>
              <a:rPr lang="it-IT" dirty="0"/>
              <a:t>, previste dall'art. 7 e seguenti della legge citata, abbiano accertato che si trovano nell'</a:t>
            </a:r>
            <a:r>
              <a:rPr lang="it-IT" b="1" dirty="0"/>
              <a:t>impossibilità di deambulare</a:t>
            </a:r>
            <a:r>
              <a:rPr lang="it-IT" dirty="0"/>
              <a:t> senza l'aiuto permanente di un accompagnatore o, </a:t>
            </a:r>
            <a:r>
              <a:rPr lang="it-IT" b="1" dirty="0"/>
              <a:t>non essendo in grado di compiere gli atti quotidiani della vita</a:t>
            </a:r>
            <a:r>
              <a:rPr lang="it-IT" dirty="0"/>
              <a:t>, abbisognano di un'assistenza continua, è concessa un'</a:t>
            </a:r>
            <a:r>
              <a:rPr lang="it-IT" b="1" dirty="0"/>
              <a:t>indennità di </a:t>
            </a:r>
            <a:r>
              <a:rPr lang="it-IT" b="1" dirty="0" smtClean="0"/>
              <a:t>accompagnamento</a:t>
            </a:r>
            <a:r>
              <a:rPr lang="it-IT" dirty="0" smtClean="0"/>
              <a:t>.</a:t>
            </a:r>
            <a:endParaRPr lang="it-IT" dirty="0"/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/>
              <a:t>La medesima indennità è concessa agli</a:t>
            </a:r>
            <a:r>
              <a:rPr lang="it-IT" b="1" dirty="0"/>
              <a:t> invalidi civili minori di diciotto anni</a:t>
            </a:r>
            <a:r>
              <a:rPr lang="it-IT" dirty="0"/>
              <a:t> che si trovano nelle condizioni sopra indicate. </a:t>
            </a:r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dirty="0"/>
              <a:t>Sono </a:t>
            </a:r>
            <a:r>
              <a:rPr lang="it-IT" b="1" dirty="0" smtClean="0"/>
              <a:t>esclusi</a:t>
            </a:r>
            <a:r>
              <a:rPr lang="it-IT" dirty="0" smtClean="0"/>
              <a:t> </a:t>
            </a:r>
            <a:r>
              <a:rPr lang="it-IT" dirty="0"/>
              <a:t>dalle indennità di cui ai precedenti commi gli invalidi civili gravi ricoverati gratuitamente in istituto. </a:t>
            </a:r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i="1" dirty="0" smtClean="0"/>
              <a:t>N.B.: </a:t>
            </a:r>
            <a:r>
              <a:rPr lang="it-IT" i="1" dirty="0"/>
              <a:t>si consiglia anche la consultazione della Legge 21 novembre 1988, n. 508)</a:t>
            </a:r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>
                <a:effectLst/>
              </a:rPr>
              <a:t> </a:t>
            </a:r>
            <a:br>
              <a:rPr lang="it-IT" sz="2400" dirty="0">
                <a:effectLst/>
              </a:rPr>
            </a:br>
            <a:r>
              <a:rPr lang="it-IT" sz="2000" dirty="0">
                <a:effectLst/>
              </a:rPr>
              <a:t>Legge 5 febbraio 1992, n. 104</a:t>
            </a:r>
            <a:br>
              <a:rPr lang="it-IT" sz="2000" dirty="0">
                <a:effectLst/>
              </a:rPr>
            </a:br>
            <a:r>
              <a:rPr lang="it-IT" sz="2000" dirty="0" smtClean="0">
                <a:effectLst/>
              </a:rPr>
              <a:t>Legge-quadro </a:t>
            </a:r>
            <a:r>
              <a:rPr lang="it-IT" sz="2000" dirty="0">
                <a:effectLst/>
              </a:rPr>
              <a:t>per l'assistenza, l'integrazione sociale e i diritti delle persone </a:t>
            </a:r>
            <a:r>
              <a:rPr lang="it-IT" sz="2000" dirty="0" smtClean="0">
                <a:effectLst/>
              </a:rPr>
              <a:t>handicappate</a:t>
            </a:r>
            <a:r>
              <a:rPr lang="it-IT" sz="2400" dirty="0">
                <a:effectLst/>
              </a:rPr>
              <a:t/>
            </a:r>
            <a:br>
              <a:rPr lang="it-IT" sz="2400" dirty="0">
                <a:effectLst/>
              </a:rPr>
            </a:br>
            <a:r>
              <a:rPr lang="it-IT" sz="1800" cap="none" dirty="0">
                <a:effectLst/>
              </a:rPr>
              <a:t>(Pubblicata in G. U. 17 febbraio 1992, n. 39, S.O.)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b="1" dirty="0" smtClean="0"/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/>
              <a:t>Art</a:t>
            </a:r>
            <a:r>
              <a:rPr lang="it-IT" b="1" dirty="0"/>
              <a:t>. </a:t>
            </a:r>
            <a:r>
              <a:rPr lang="it-IT" b="1" dirty="0" smtClean="0"/>
              <a:t>3: Soggetti aventi diritto</a:t>
            </a:r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b="1" dirty="0" smtClean="0"/>
              <a:t>1</a:t>
            </a:r>
            <a:r>
              <a:rPr lang="it-IT" dirty="0" smtClean="0"/>
              <a:t>. È persona </a:t>
            </a:r>
            <a:r>
              <a:rPr lang="it-IT" dirty="0"/>
              <a:t>handicappata colui che presenta una </a:t>
            </a:r>
            <a:r>
              <a:rPr lang="it-IT" b="1" dirty="0"/>
              <a:t>minorazione</a:t>
            </a:r>
            <a:r>
              <a:rPr lang="it-IT" dirty="0"/>
              <a:t> fisica, psichica o sensoriale, </a:t>
            </a:r>
            <a:r>
              <a:rPr lang="it-IT" b="1" dirty="0"/>
              <a:t>stabilizzata o progressiva</a:t>
            </a:r>
            <a:r>
              <a:rPr lang="it-IT" dirty="0"/>
              <a:t>, che è causa di </a:t>
            </a:r>
            <a:r>
              <a:rPr lang="it-IT" b="1" dirty="0"/>
              <a:t>difficoltà</a:t>
            </a:r>
            <a:r>
              <a:rPr lang="it-IT" dirty="0"/>
              <a:t> di apprendimento, di relazione o di integrazione lavorativa e tale da determinare un </a:t>
            </a:r>
            <a:r>
              <a:rPr lang="it-IT" b="1" dirty="0"/>
              <a:t>processo di svantaggio sociale o di emarginazione</a:t>
            </a:r>
            <a:r>
              <a:rPr lang="it-IT" dirty="0"/>
              <a:t>. </a:t>
            </a:r>
            <a:endParaRPr lang="it-IT" dirty="0" smtClean="0"/>
          </a:p>
          <a:p>
            <a:pPr marL="27432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/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b="1" dirty="0"/>
              <a:t>2</a:t>
            </a:r>
            <a:r>
              <a:rPr lang="it-IT" dirty="0"/>
              <a:t>. La persona handicappata ha diritto alle </a:t>
            </a:r>
            <a:r>
              <a:rPr lang="it-IT" b="1" dirty="0"/>
              <a:t>prestazioni</a:t>
            </a:r>
            <a:r>
              <a:rPr lang="it-IT" dirty="0"/>
              <a:t> stabilite in suo favore in relazione alla </a:t>
            </a:r>
            <a:r>
              <a:rPr lang="it-IT" b="1" dirty="0"/>
              <a:t>natura</a:t>
            </a:r>
            <a:r>
              <a:rPr lang="it-IT" dirty="0"/>
              <a:t> e alla consistenza della minorazione, alla </a:t>
            </a:r>
            <a:r>
              <a:rPr lang="it-IT" b="1" dirty="0"/>
              <a:t>capacità</a:t>
            </a:r>
            <a:r>
              <a:rPr lang="it-IT" dirty="0"/>
              <a:t> complessiva individuale residua e alla </a:t>
            </a:r>
            <a:r>
              <a:rPr lang="it-IT" b="1" dirty="0"/>
              <a:t>efficacia</a:t>
            </a:r>
            <a:r>
              <a:rPr lang="it-IT" dirty="0"/>
              <a:t> delle terapie riabilitative. </a:t>
            </a:r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>
                <a:effectLst/>
              </a:rPr>
              <a:t> </a:t>
            </a:r>
            <a:br>
              <a:rPr lang="it-IT" sz="2400" dirty="0">
                <a:effectLst/>
              </a:rPr>
            </a:br>
            <a:r>
              <a:rPr lang="it-IT" sz="2000" dirty="0">
                <a:effectLst/>
              </a:rPr>
              <a:t>Legge 5 febbraio 1992, n. 104</a:t>
            </a:r>
            <a:br>
              <a:rPr lang="it-IT" sz="2000" dirty="0">
                <a:effectLst/>
              </a:rPr>
            </a:br>
            <a:r>
              <a:rPr lang="it-IT" sz="2000" dirty="0" smtClean="0">
                <a:effectLst/>
              </a:rPr>
              <a:t>Legge-quadro </a:t>
            </a:r>
            <a:r>
              <a:rPr lang="it-IT" sz="2000" dirty="0">
                <a:effectLst/>
              </a:rPr>
              <a:t>per l'assistenza, l'integrazione sociale e i diritti delle persone </a:t>
            </a:r>
            <a:r>
              <a:rPr lang="it-IT" sz="2000" dirty="0" smtClean="0">
                <a:effectLst/>
              </a:rPr>
              <a:t>handicappate</a:t>
            </a:r>
            <a:r>
              <a:rPr lang="it-IT" sz="2400" dirty="0">
                <a:effectLst/>
              </a:rPr>
              <a:t/>
            </a:r>
            <a:br>
              <a:rPr lang="it-IT" sz="2400" dirty="0">
                <a:effectLst/>
              </a:rPr>
            </a:br>
            <a:r>
              <a:rPr lang="it-IT" sz="1800" cap="none" dirty="0">
                <a:effectLst/>
              </a:rPr>
              <a:t>(Pubblicata in G. U. 17 febbraio 1992, n. 39, S.O.)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b="1" dirty="0" smtClean="0"/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/>
              <a:t>Art</a:t>
            </a:r>
            <a:r>
              <a:rPr lang="it-IT" b="1" dirty="0"/>
              <a:t>. </a:t>
            </a:r>
            <a:r>
              <a:rPr lang="it-IT" b="1" dirty="0" smtClean="0"/>
              <a:t>3: Soggetti aventi diritto</a:t>
            </a:r>
            <a:endParaRPr lang="it-IT" dirty="0"/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b="1" dirty="0"/>
              <a:t>3</a:t>
            </a:r>
            <a:r>
              <a:rPr lang="it-IT" dirty="0"/>
              <a:t>. Qualora la minorazione, singola o plurima, abbia ridotto l'autonomia personale, correlata all'età, in modo da rendere necessario un </a:t>
            </a:r>
            <a:r>
              <a:rPr lang="it-IT" b="1" dirty="0"/>
              <a:t>intervento assistenziale permanente, continuativo e globale</a:t>
            </a:r>
            <a:r>
              <a:rPr lang="it-IT" dirty="0"/>
              <a:t> nella sfera individuale o in quella di relazione, la situazione assume connotazione di </a:t>
            </a:r>
            <a:r>
              <a:rPr lang="it-IT" b="1" dirty="0"/>
              <a:t>gravità</a:t>
            </a:r>
            <a:r>
              <a:rPr lang="it-IT" dirty="0"/>
              <a:t>. Le situazioni riconosciute di gravità determinano priorità nei programmi e negli interventi dei servizi pubblici</a:t>
            </a:r>
            <a:r>
              <a:rPr lang="it-IT" dirty="0" smtClean="0"/>
              <a:t>.</a:t>
            </a:r>
          </a:p>
          <a:p>
            <a:pPr marL="27432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 smtClean="0"/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b="1" dirty="0"/>
              <a:t>4</a:t>
            </a:r>
            <a:r>
              <a:rPr lang="it-IT" dirty="0"/>
              <a:t>. La presente legge si applica anche agli </a:t>
            </a:r>
            <a:r>
              <a:rPr lang="it-IT" b="1" dirty="0"/>
              <a:t>stranieri e agli apolidi</a:t>
            </a:r>
            <a:r>
              <a:rPr lang="it-IT" dirty="0"/>
              <a:t>, residenti, domiciliati o aventi stabile dimora nel territorio nazionale. Le relative prestazioni sono corrisposte nei limiti ed alle condizioni previste dalla vigente legislazione o da accordi internazionali.</a:t>
            </a:r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>
                <a:effectLst/>
              </a:rPr>
              <a:t> </a:t>
            </a:r>
            <a:br>
              <a:rPr lang="it-IT" sz="2400" dirty="0">
                <a:effectLst/>
              </a:rPr>
            </a:br>
            <a:r>
              <a:rPr lang="it-IT" sz="2000" dirty="0">
                <a:effectLst/>
              </a:rPr>
              <a:t>Legge 5 febbraio 1992, n. 104</a:t>
            </a:r>
            <a:br>
              <a:rPr lang="it-IT" sz="2000" dirty="0">
                <a:effectLst/>
              </a:rPr>
            </a:br>
            <a:r>
              <a:rPr lang="it-IT" sz="2000" dirty="0" err="1" smtClean="0">
                <a:effectLst/>
              </a:rPr>
              <a:t>Legge-quadro</a:t>
            </a:r>
            <a:r>
              <a:rPr lang="it-IT" sz="2000" dirty="0" smtClean="0">
                <a:effectLst/>
              </a:rPr>
              <a:t> </a:t>
            </a:r>
            <a:r>
              <a:rPr lang="it-IT" sz="2000" dirty="0">
                <a:effectLst/>
              </a:rPr>
              <a:t>per l'assistenza, l'integrazione sociale e i diritti delle persone </a:t>
            </a:r>
            <a:r>
              <a:rPr lang="it-IT" sz="2000" dirty="0" smtClean="0">
                <a:effectLst/>
              </a:rPr>
              <a:t>handicappate</a:t>
            </a:r>
            <a:r>
              <a:rPr lang="it-IT" sz="2400" dirty="0">
                <a:effectLst/>
              </a:rPr>
              <a:t/>
            </a:r>
            <a:br>
              <a:rPr lang="it-IT" sz="2400" dirty="0">
                <a:effectLst/>
              </a:rPr>
            </a:br>
            <a:r>
              <a:rPr lang="it-IT" sz="1800" cap="none" dirty="0">
                <a:effectLst/>
              </a:rPr>
              <a:t>(Pubblicata in G. U. 17 febbraio 1992, n. 39, S.O</a:t>
            </a:r>
            <a:r>
              <a:rPr lang="it-IT" sz="1800" cap="none" dirty="0" smtClean="0">
                <a:effectLst/>
              </a:rPr>
              <a:t>.)</a:t>
            </a:r>
            <a:endParaRPr lang="it-IT" sz="1800" cap="none" dirty="0">
              <a:effectLst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b="1" dirty="0" smtClean="0"/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dirty="0" smtClean="0"/>
              <a:t>Art. 4: Accertamento </a:t>
            </a:r>
            <a:r>
              <a:rPr lang="it-IT" b="1" dirty="0"/>
              <a:t>dell'handicap </a:t>
            </a:r>
          </a:p>
          <a:p>
            <a:pPr marL="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b="1" dirty="0"/>
              <a:t>1</a:t>
            </a:r>
            <a:r>
              <a:rPr lang="it-IT" dirty="0"/>
              <a:t>. Gli accertamenti relativi alla minorazione, alle difficoltà, alla necessità dell'intervento assistenziale permanente e alla capacità complessiva individuale residua, di cui all'articolo 3, sono effettuati dalle </a:t>
            </a:r>
            <a:r>
              <a:rPr lang="it-IT" b="1" dirty="0"/>
              <a:t>unità sanitarie locali</a:t>
            </a:r>
            <a:r>
              <a:rPr lang="it-IT" dirty="0"/>
              <a:t> mediante le </a:t>
            </a:r>
            <a:r>
              <a:rPr lang="it-IT" b="1" dirty="0"/>
              <a:t>commissioni mediche</a:t>
            </a:r>
            <a:r>
              <a:rPr lang="it-IT" dirty="0"/>
              <a:t> di cui all'articolo 1 della legge 15 ottobre 1990, n. 295, che sono </a:t>
            </a:r>
            <a:r>
              <a:rPr lang="it-IT" b="1" dirty="0"/>
              <a:t>integrate da un operatore sociale e da un esperto</a:t>
            </a:r>
            <a:r>
              <a:rPr lang="it-IT" dirty="0"/>
              <a:t> nei casi da esaminare, in servizio presso le unità sanitarie locali. </a:t>
            </a:r>
            <a:endParaRPr lang="it-IT" dirty="0" smtClean="0"/>
          </a:p>
          <a:p>
            <a:pPr marL="274320" algn="just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/>
          </a:p>
          <a:p>
            <a:pPr marL="4572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essionale riga rossa 16x9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5459267_TF03031023.potx" id="{30CD9FA1-9D92-4528-986C-2AAE43D2DA51}" vid="{A1FE7318-B077-4C69-92D6-B6655B554C30}"/>
    </a:ext>
  </a:extLst>
</a:theme>
</file>

<file path=ppt/theme/theme2.xml><?xml version="1.0" encoding="utf-8"?>
<a:theme xmlns:a="http://schemas.openxmlformats.org/drawingml/2006/main" name="Tema di Office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Presentazione professionale con linea rossa (widescreen)</Template>
  <TotalTime>324</TotalTime>
  <Words>3373</Words>
  <Application>Microsoft Office PowerPoint</Application>
  <PresentationFormat>Widescreen</PresentationFormat>
  <Paragraphs>198</Paragraphs>
  <Slides>32</Slides>
  <Notes>30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32</vt:i4>
      </vt:variant>
    </vt:vector>
  </HeadingPairs>
  <TitlesOfParts>
    <vt:vector size="36" baseType="lpstr">
      <vt:lpstr>Arial</vt:lpstr>
      <vt:lpstr>Calibri</vt:lpstr>
      <vt:lpstr>Cambria</vt:lpstr>
      <vt:lpstr>Professionale riga rossa 16x9</vt:lpstr>
      <vt:lpstr>L’ACCERTAMENTO DELLA DISABILITà NEL MINORE AI FINI DEL RICONOSCIMENTO DELLO STATO DI INVALIDITà CIVILE e DI HANDICAP (Legge 104/92)  </vt:lpstr>
      <vt:lpstr>La certificazione del pediatra e la valutazione degli stati di disabilità del minore   </vt:lpstr>
      <vt:lpstr>RIFERIMENTI NORMATIVI:</vt:lpstr>
      <vt:lpstr>Legge 30 marzo 1971, n. 118  Conversione in legge del D.L. 30 gennaio 1971, n. 5 e nuove norme in favore dei mutilati ed invalidi civili (Pubblicata nella G.U. 2 aprile 1971, n. 82)</vt:lpstr>
      <vt:lpstr>Legge 11 OTTOBRE 1990, N. 289 INDENNITA’ DI FREQUENZA</vt:lpstr>
      <vt:lpstr>Legge 11 febbraio 1980, n. 18 Indennità di accompagnamento agli invalidi civili totalmente inabili (Pubblicata nella G.U. 14 febbraio 1980, n. 44)</vt:lpstr>
      <vt:lpstr>  Legge 5 febbraio 1992, n. 104 Legge-quadro per l'assistenza, l'integrazione sociale e i diritti delle persone handicappate (Pubblicata in G. U. 17 febbraio 1992, n. 39, S.O.)</vt:lpstr>
      <vt:lpstr>  Legge 5 febbraio 1992, n. 104 Legge-quadro per l'assistenza, l'integrazione sociale e i diritti delle persone handicappate (Pubblicata in G. U. 17 febbraio 1992, n. 39, S.O.)</vt:lpstr>
      <vt:lpstr>  Legge 5 febbraio 1992, n. 104 Legge-quadro per l'assistenza, l'integrazione sociale e i diritti delle persone handicappate (Pubblicata in G. U. 17 febbraio 1992, n. 39, S.O.)</vt:lpstr>
      <vt:lpstr>   Legge 5 febbraio 1992, n. 104 Legge-quadro per l'assistenza, l'integrazione sociale e i diritti delle persone handicappate (Pubblicata in G. U. 17 febbraio 1992, n. 39, S.O.)</vt:lpstr>
      <vt:lpstr>  Legge 3 aprile 2001, n. 138 Classificazione e quantificazione delle minorazioni visive e norme in materia di accertamenti oculistici (Pubblicata nella Gazzetta Ufficiale del 21 aprile 2001, n. 93)</vt:lpstr>
      <vt:lpstr>  Legge 3 aprile 2001, n. 138 Classificazione e quantificazione delle minorazioni visive e norme in materia di accertamenti oculistici (Pubblicata nella Gazzetta Ufficiale del 21 aprile 2001, n. 93)</vt:lpstr>
      <vt:lpstr> Legge 3 aprile 2001, n. 138 Classificazione e quantificazione delle minorazioni visive e norme in materia di accertamenti oculistici (Pubblicata nella Gazzetta Ufficiale del 21 aprile 2001, n. 93)</vt:lpstr>
      <vt:lpstr>  Legge 3 aprile 2001, n. 138 Classificazione e quantificazione delle minorazioni visive e norme in materia di accertamenti oculistici (Pubblicata nella Gazzetta Ufficiale del 21 aprile 2001, n. 93)</vt:lpstr>
      <vt:lpstr>  Legge 3 aprile 2001, n. 138 Classificazione e quantificazione delle minorazioni visive e norme in materia di accertamenti oculistici (Pubblicata nella Gazzetta Ufficiale del 21 aprile 2001, n. 93)</vt:lpstr>
      <vt:lpstr>Legge 26 maggio 1970 n. 381 Aumento del contributo ordinario dello Stato a favore dell'Ente nazionale per la protezione e l'assistenza ai sordomuti e delle misure dell'assegno di assistenza ai sordomuti (Pubblicata nella Gazzetta Ufficiale del 23 giugno 1970 n. 156</vt:lpstr>
      <vt:lpstr>Legge 26 maggio 1970 n. 381 Aumento del contributo ordinario dello Stato a favore dell'Ente nazionale per la protezione e l'assistenza ai sordomuti e delle misure dell'assegno di assistenza ai sordomuti (Pubblicata nella Gazzetta Ufficiale del 23 giugno 1970 n. 156)</vt:lpstr>
      <vt:lpstr>Stato di sordo o sordità prelinguale Legge n. 508/1988</vt:lpstr>
      <vt:lpstr>BENEFICI PREVISTI DALLA LEGGE FINO AL 18ESIMO ANNO DI ETA’</vt:lpstr>
      <vt:lpstr>Legge 12 marzo 1999, n. 68 norme per il diritto al lavoro dei disabili  </vt:lpstr>
      <vt:lpstr>Legge 9 marzo 2006, n. 80 Conversione in legge, con modificazioni, del decreto-legge 10  gennaio 2006, n. 4, recante misure urgenti in materia di organizzazione e funzionamento della pubblica amministrazione Pubblicata nella G.U. n. 59 dell' 11 marzo 2006</vt:lpstr>
      <vt:lpstr>Legge 9 marzo 2006, n. 80 Conversione in legge, con modificazioni, del decreto-legge 10  gennaio 2006, n. 4, recante misure urgenti in materia di organizzazione e funzionamento della pubblica amministrazione Pubblicata nella G.U. n. 59 dell' 11 marzo 2006</vt:lpstr>
      <vt:lpstr>Legge 9 marzo 2006, n. 80 Conversione in legge, con modificazioni, del decreto-legge 10  gennaio 2006, n. 4, recante misure urgenti in materia di organizzazione e funzionamento della pubblica amministrazione Pubblicata nella G.U. n. 59 dell' 11 marzo 2006</vt:lpstr>
      <vt:lpstr>  Legge 3 agosto 2009, n. 102 Conversione in legge, con modificazioni, del decreto-legge 1º luglio 2009, n. 78, recante provvedimenti anticrisi, nonché proroga di termini e della partecipazione italiana a missioni internazionali Pubblicata nella G.U. n. 179 del 4 agosto 2009 </vt:lpstr>
      <vt:lpstr>  Legge 3 agosto 2009, n. 102 Conversione in legge, con modificazioni, del decreto-legge 1º luglio 2009, n. 78, recante provvedimenti anticrisi, nonché proroga di termini e della partecipazione italiana a missioni internazionali Pubblicata nella G.U. n. 179 del 4 agosto 2009 </vt:lpstr>
      <vt:lpstr>Legge 3 agosto 2009, n. 102: COSA cambia </vt:lpstr>
      <vt:lpstr>Legge 3 agosto 2009, n. 102  … quindi attualmente: </vt:lpstr>
      <vt:lpstr>Legge 3 agosto 2009, n. 102  … quindi attualmente: </vt:lpstr>
      <vt:lpstr>Legge 3 agosto 2009, n. 102  … quindi attualmente: </vt:lpstr>
      <vt:lpstr>Presentazione standard di PowerPoint</vt:lpstr>
      <vt:lpstr>LEGGE 4 aprile 2012, n. 35  Conversione in legge, con modificazioni, del decreto-legge 9 febbraio 2012, n. 5, recante disposizioni urgenti in materia di semplificazione e di sviluppo (Pubblicata in G.U. Serie Generale n.82 del 06-04-2012)</vt:lpstr>
      <vt:lpstr>Presentazione standard di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 titolo</dc:title>
  <dc:creator>HP</dc:creator>
  <cp:lastModifiedBy>Daniele</cp:lastModifiedBy>
  <cp:revision>61</cp:revision>
  <dcterms:created xsi:type="dcterms:W3CDTF">2018-09-27T07:59:39Z</dcterms:created>
  <dcterms:modified xsi:type="dcterms:W3CDTF">2018-09-28T21:02:33Z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