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60" r:id="rId2"/>
    <p:sldId id="257" r:id="rId3"/>
    <p:sldId id="258" r:id="rId4"/>
    <p:sldId id="261" r:id="rId5"/>
    <p:sldId id="262" r:id="rId6"/>
    <p:sldId id="264" r:id="rId7"/>
    <p:sldId id="265" r:id="rId8"/>
    <p:sldId id="267" r:id="rId9"/>
    <p:sldId id="266" r:id="rId10"/>
    <p:sldId id="285" r:id="rId11"/>
    <p:sldId id="287" r:id="rId12"/>
    <p:sldId id="286" r:id="rId13"/>
    <p:sldId id="263" r:id="rId14"/>
    <p:sldId id="290" r:id="rId15"/>
    <p:sldId id="293" r:id="rId16"/>
    <p:sldId id="291" r:id="rId17"/>
    <p:sldId id="292" r:id="rId18"/>
    <p:sldId id="259" r:id="rId19"/>
    <p:sldId id="268" r:id="rId20"/>
    <p:sldId id="294" r:id="rId21"/>
    <p:sldId id="270" r:id="rId22"/>
    <p:sldId id="274" r:id="rId23"/>
    <p:sldId id="269" r:id="rId24"/>
    <p:sldId id="271" r:id="rId25"/>
    <p:sldId id="277" r:id="rId26"/>
    <p:sldId id="295" r:id="rId27"/>
    <p:sldId id="296" r:id="rId28"/>
    <p:sldId id="275" r:id="rId29"/>
    <p:sldId id="276" r:id="rId30"/>
    <p:sldId id="272" r:id="rId31"/>
    <p:sldId id="297" r:id="rId32"/>
    <p:sldId id="298" r:id="rId33"/>
    <p:sldId id="299" r:id="rId34"/>
    <p:sldId id="300" r:id="rId35"/>
    <p:sldId id="301" r:id="rId36"/>
    <p:sldId id="302" r:id="rId37"/>
    <p:sldId id="303" r:id="rId38"/>
    <p:sldId id="27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4E93"/>
    <a:srgbClr val="5E52D1"/>
    <a:srgbClr val="804000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02/06/19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‹n.›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02/06/19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02/06/19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02/06/19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‹n.›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02/06/19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02/06/19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‹n.›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02/06/19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‹n.›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02/06/19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02/06/19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02/06/19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02/06/19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‹n.›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02/06/19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‹n.›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4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5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7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7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7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7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7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7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7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27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3" b="11763"/>
          <a:stretch>
            <a:fillRect/>
          </a:stretch>
        </p:blipFill>
        <p:spPr bwMode="auto">
          <a:xfrm>
            <a:off x="0" y="0"/>
            <a:ext cx="923924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sellaDiTesto 4"/>
          <p:cNvSpPr txBox="1"/>
          <p:nvPr/>
        </p:nvSpPr>
        <p:spPr>
          <a:xfrm>
            <a:off x="2159000" y="3450156"/>
            <a:ext cx="6985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000" dirty="0" smtClean="0">
                <a:solidFill>
                  <a:schemeClr val="bg2">
                    <a:lumMod val="25000"/>
                  </a:schemeClr>
                </a:solidFill>
              </a:rPr>
              <a:t>Adolescenza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pPr algn="r"/>
            <a:r>
              <a:rPr lang="it-IT" dirty="0"/>
              <a:t>	</a:t>
            </a:r>
            <a:r>
              <a:rPr lang="it-IT" dirty="0" smtClean="0"/>
              <a:t>Rodolfo Maria Rabboni</a:t>
            </a:r>
          </a:p>
          <a:p>
            <a:pPr algn="r"/>
            <a:r>
              <a:rPr lang="it-IT" dirty="0" smtClean="0"/>
              <a:t>psicologo psicoterapeuta</a:t>
            </a:r>
          </a:p>
          <a:p>
            <a:pPr algn="r"/>
            <a:r>
              <a:rPr lang="it-IT" sz="1400" dirty="0" err="1" smtClean="0"/>
              <a:t>resp</a:t>
            </a:r>
            <a:r>
              <a:rPr lang="it-IT" sz="1400" dirty="0" smtClean="0"/>
              <a:t>. Area Gioco Patologico STDP Ancona</a:t>
            </a:r>
          </a:p>
          <a:p>
            <a:pPr algn="r"/>
            <a:r>
              <a:rPr lang="it-IT" sz="1400" dirty="0" err="1"/>
              <a:t>r</a:t>
            </a:r>
            <a:r>
              <a:rPr lang="it-IT" sz="1400" dirty="0" err="1" smtClean="0"/>
              <a:t>odolfo.rabboni@sanita.marche.it</a:t>
            </a:r>
            <a:r>
              <a:rPr lang="it-IT" sz="1400" dirty="0" smtClean="0"/>
              <a:t>,</a:t>
            </a:r>
          </a:p>
          <a:p>
            <a:pPr algn="r"/>
            <a:r>
              <a:rPr lang="it-IT" sz="1400" dirty="0" smtClean="0"/>
              <a:t>071.870.5981</a:t>
            </a:r>
          </a:p>
          <a:p>
            <a:pPr algn="r"/>
            <a:endParaRPr lang="it-IT" sz="1400" dirty="0"/>
          </a:p>
          <a:p>
            <a:pPr algn="r"/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187548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sellaDiTesto 1"/>
          <p:cNvSpPr txBox="1"/>
          <p:nvPr/>
        </p:nvSpPr>
        <p:spPr>
          <a:xfrm>
            <a:off x="83474" y="1448720"/>
            <a:ext cx="4922683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>
              <a:latin typeface="Wingdings"/>
            </a:endParaRPr>
          </a:p>
          <a:p>
            <a:endParaRPr lang="it-IT" dirty="0">
              <a:latin typeface="Wingdings"/>
            </a:endParaRPr>
          </a:p>
          <a:p>
            <a:pPr algn="just"/>
            <a:endParaRPr lang="it-IT" sz="2200" dirty="0" smtClean="0">
              <a:solidFill>
                <a:srgbClr val="073C65"/>
              </a:solidFill>
            </a:endParaRPr>
          </a:p>
          <a:p>
            <a:pPr algn="just"/>
            <a:r>
              <a:rPr lang="it-IT" sz="2200" dirty="0">
                <a:solidFill>
                  <a:srgbClr val="073C65"/>
                </a:solidFill>
              </a:rPr>
              <a:t> </a:t>
            </a:r>
            <a:r>
              <a:rPr lang="it-IT" sz="2200" dirty="0" smtClean="0">
                <a:solidFill>
                  <a:srgbClr val="073C65"/>
                </a:solidFill>
              </a:rPr>
              <a:t>    Così </a:t>
            </a:r>
            <a:r>
              <a:rPr lang="it-IT" sz="2200" dirty="0">
                <a:solidFill>
                  <a:srgbClr val="073C65"/>
                </a:solidFill>
              </a:rPr>
              <a:t>come la concepiamo oggi, è un fenomeno </a:t>
            </a:r>
            <a:r>
              <a:rPr lang="it-IT" sz="2200" dirty="0" smtClean="0">
                <a:solidFill>
                  <a:srgbClr val="073C65"/>
                </a:solidFill>
              </a:rPr>
              <a:t>recente</a:t>
            </a:r>
            <a:r>
              <a:rPr lang="it-IT" sz="2200" dirty="0">
                <a:solidFill>
                  <a:srgbClr val="073C65"/>
                </a:solidFill>
              </a:rPr>
              <a:t>: </a:t>
            </a:r>
            <a:r>
              <a:rPr lang="it-IT" sz="2200" dirty="0" smtClean="0">
                <a:solidFill>
                  <a:srgbClr val="073C65"/>
                </a:solidFill>
              </a:rPr>
              <a:t>è una </a:t>
            </a:r>
            <a:r>
              <a:rPr lang="it-IT" sz="2200" dirty="0">
                <a:solidFill>
                  <a:srgbClr val="073C65"/>
                </a:solidFill>
              </a:rPr>
              <a:t>acquisizione di massa </a:t>
            </a:r>
            <a:r>
              <a:rPr lang="it-IT" sz="2200" dirty="0" smtClean="0">
                <a:solidFill>
                  <a:srgbClr val="073C65"/>
                </a:solidFill>
              </a:rPr>
              <a:t>solo dopo </a:t>
            </a:r>
            <a:r>
              <a:rPr lang="it-IT" sz="2200" dirty="0">
                <a:solidFill>
                  <a:srgbClr val="073C65"/>
                </a:solidFill>
              </a:rPr>
              <a:t>gli anni sessanta.</a:t>
            </a:r>
          </a:p>
          <a:p>
            <a:pPr algn="just"/>
            <a:r>
              <a:rPr lang="it-IT" sz="2200" dirty="0" smtClean="0">
                <a:solidFill>
                  <a:srgbClr val="073C65"/>
                </a:solidFill>
              </a:rPr>
              <a:t> </a:t>
            </a:r>
            <a:r>
              <a:rPr lang="it-IT" sz="2200" dirty="0">
                <a:solidFill>
                  <a:srgbClr val="073C65"/>
                </a:solidFill>
              </a:rPr>
              <a:t> </a:t>
            </a:r>
            <a:r>
              <a:rPr lang="it-IT" sz="2200" dirty="0" smtClean="0">
                <a:solidFill>
                  <a:srgbClr val="073C65"/>
                </a:solidFill>
              </a:rPr>
              <a:t>Nonostante ne riconosciamo  l’esistenza come categoria demografica ben definita di individui.….</a:t>
            </a:r>
          </a:p>
          <a:p>
            <a:pPr algn="just"/>
            <a:r>
              <a:rPr lang="it-IT" sz="2200" dirty="0" smtClean="0">
                <a:solidFill>
                  <a:srgbClr val="FFFF00"/>
                </a:solidFill>
              </a:rPr>
              <a:t>....in </a:t>
            </a:r>
            <a:r>
              <a:rPr lang="it-IT" sz="2200" dirty="0">
                <a:solidFill>
                  <a:srgbClr val="FFFF00"/>
                </a:solidFill>
              </a:rPr>
              <a:t>realtà la situazione degli adolescenti non è mai </a:t>
            </a:r>
            <a:r>
              <a:rPr lang="it-IT" sz="2200" dirty="0" smtClean="0">
                <a:solidFill>
                  <a:srgbClr val="FFFF00"/>
                </a:solidFill>
              </a:rPr>
              <a:t>stata così paradossale!</a:t>
            </a:r>
            <a:r>
              <a:rPr lang="it-IT" sz="2200" dirty="0" smtClean="0">
                <a:solidFill>
                  <a:srgbClr val="073C65"/>
                </a:solidFill>
              </a:rPr>
              <a:t> </a:t>
            </a:r>
            <a:endParaRPr lang="it-IT" sz="2200" dirty="0">
              <a:solidFill>
                <a:srgbClr val="073C65"/>
              </a:solidFill>
            </a:endParaRPr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228167" y="740834"/>
            <a:ext cx="2980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chemeClr val="bg2">
                    <a:lumMod val="25000"/>
                  </a:schemeClr>
                </a:solidFill>
              </a:rPr>
              <a:t>adolescenza</a:t>
            </a:r>
            <a:endParaRPr lang="it-IT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Immagine 7" descr="mainrichardnevil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157" y="1327141"/>
            <a:ext cx="4137843" cy="507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503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>
            <a:off x="116421" y="256367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400" b="1" dirty="0" smtClean="0">
                <a:solidFill>
                  <a:srgbClr val="073C65"/>
                </a:solidFill>
              </a:rPr>
              <a:t>J.S</a:t>
            </a:r>
            <a:r>
              <a:rPr lang="it-IT" sz="2400" b="1" dirty="0">
                <a:solidFill>
                  <a:srgbClr val="073C65"/>
                </a:solidFill>
              </a:rPr>
              <a:t>. </a:t>
            </a:r>
            <a:r>
              <a:rPr lang="it-IT" sz="2400" b="1" dirty="0" smtClean="0">
                <a:solidFill>
                  <a:srgbClr val="073C65"/>
                </a:solidFill>
              </a:rPr>
              <a:t>BRUNER</a:t>
            </a:r>
            <a:r>
              <a:rPr lang="it-IT" sz="2400" dirty="0">
                <a:solidFill>
                  <a:srgbClr val="073C65"/>
                </a:solidFill>
              </a:rPr>
              <a:t> </a:t>
            </a:r>
            <a:r>
              <a:rPr lang="it-IT" sz="2400" dirty="0" smtClean="0">
                <a:solidFill>
                  <a:srgbClr val="073C65"/>
                </a:solidFill>
              </a:rPr>
              <a:t>dichiara che, </a:t>
            </a:r>
          </a:p>
          <a:p>
            <a:r>
              <a:rPr lang="it-IT" sz="2400" dirty="0" smtClean="0">
                <a:solidFill>
                  <a:srgbClr val="073C65"/>
                </a:solidFill>
              </a:rPr>
              <a:t>per </a:t>
            </a:r>
            <a:r>
              <a:rPr lang="it-IT" sz="2400" dirty="0">
                <a:solidFill>
                  <a:srgbClr val="073C65"/>
                </a:solidFill>
              </a:rPr>
              <a:t>la prima </a:t>
            </a:r>
            <a:r>
              <a:rPr lang="it-IT" sz="2400" dirty="0" smtClean="0">
                <a:solidFill>
                  <a:srgbClr val="073C65"/>
                </a:solidFill>
              </a:rPr>
              <a:t>volta, </a:t>
            </a:r>
            <a:r>
              <a:rPr lang="it-IT" sz="2400" dirty="0">
                <a:solidFill>
                  <a:srgbClr val="073C65"/>
                </a:solidFill>
              </a:rPr>
              <a:t>la generazione </a:t>
            </a:r>
            <a:r>
              <a:rPr lang="it-IT" sz="2400" dirty="0" smtClean="0">
                <a:solidFill>
                  <a:srgbClr val="073C65"/>
                </a:solidFill>
              </a:rPr>
              <a:t>intermedia </a:t>
            </a:r>
          </a:p>
          <a:p>
            <a:r>
              <a:rPr lang="it-IT" sz="2400" dirty="0" smtClean="0">
                <a:solidFill>
                  <a:srgbClr val="073C65"/>
                </a:solidFill>
              </a:rPr>
              <a:t>ha </a:t>
            </a:r>
            <a:r>
              <a:rPr lang="it-IT" sz="2400" dirty="0">
                <a:solidFill>
                  <a:srgbClr val="073C65"/>
                </a:solidFill>
              </a:rPr>
              <a:t>il potere di proporre </a:t>
            </a:r>
            <a:endParaRPr lang="it-IT" sz="2400" dirty="0" smtClean="0">
              <a:solidFill>
                <a:srgbClr val="073C65"/>
              </a:solidFill>
            </a:endParaRPr>
          </a:p>
          <a:p>
            <a:r>
              <a:rPr lang="it-IT" sz="2400" dirty="0" smtClean="0">
                <a:solidFill>
                  <a:srgbClr val="073C65"/>
                </a:solidFill>
              </a:rPr>
              <a:t>forme di comportamento </a:t>
            </a:r>
          </a:p>
          <a:p>
            <a:r>
              <a:rPr lang="it-IT" sz="2400" dirty="0" smtClean="0">
                <a:solidFill>
                  <a:srgbClr val="073C65"/>
                </a:solidFill>
              </a:rPr>
              <a:t>nuove.</a:t>
            </a:r>
          </a:p>
          <a:p>
            <a:r>
              <a:rPr lang="it-IT" sz="2400" dirty="0">
                <a:solidFill>
                  <a:srgbClr val="073C65"/>
                </a:solidFill>
              </a:rPr>
              <a:t>L</a:t>
            </a:r>
            <a:r>
              <a:rPr lang="it-IT" sz="2400" dirty="0" smtClean="0">
                <a:solidFill>
                  <a:srgbClr val="073C65"/>
                </a:solidFill>
              </a:rPr>
              <a:t>’adolescenza </a:t>
            </a:r>
            <a:r>
              <a:rPr lang="it-IT" sz="2400" dirty="0">
                <a:solidFill>
                  <a:srgbClr val="073C65"/>
                </a:solidFill>
              </a:rPr>
              <a:t>diventa una specie di modello sociale e culturale tanto per </a:t>
            </a:r>
            <a:r>
              <a:rPr lang="it-IT" sz="2400" dirty="0" smtClean="0">
                <a:solidFill>
                  <a:srgbClr val="073C65"/>
                </a:solidFill>
              </a:rPr>
              <a:t>bambini</a:t>
            </a:r>
            <a:r>
              <a:rPr lang="it-IT" sz="2400" dirty="0">
                <a:solidFill>
                  <a:srgbClr val="073C65"/>
                </a:solidFill>
              </a:rPr>
              <a:t>, quanto per </a:t>
            </a:r>
            <a:r>
              <a:rPr lang="it-IT" sz="2400" dirty="0" smtClean="0">
                <a:solidFill>
                  <a:srgbClr val="073C65"/>
                </a:solidFill>
              </a:rPr>
              <a:t>adulti</a:t>
            </a:r>
            <a:r>
              <a:rPr lang="it-IT" dirty="0">
                <a:solidFill>
                  <a:srgbClr val="073C65"/>
                </a:solidFill>
              </a:rPr>
              <a:t>.</a:t>
            </a:r>
          </a:p>
        </p:txBody>
      </p:sp>
      <p:pic>
        <p:nvPicPr>
          <p:cNvPr id="2" name="Immagine 1" descr="modello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583" y="1788583"/>
            <a:ext cx="4550834" cy="455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306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sellaDiTesto 2"/>
          <p:cNvSpPr txBox="1"/>
          <p:nvPr/>
        </p:nvSpPr>
        <p:spPr>
          <a:xfrm>
            <a:off x="4286249" y="571501"/>
            <a:ext cx="3797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073C65"/>
                </a:solidFill>
              </a:rPr>
              <a:t>r</a:t>
            </a:r>
            <a:r>
              <a:rPr lang="it-IT" sz="4000" dirty="0" smtClean="0">
                <a:solidFill>
                  <a:srgbClr val="073C65"/>
                </a:solidFill>
              </a:rPr>
              <a:t>iti di passaggio</a:t>
            </a:r>
            <a:endParaRPr lang="it-IT" sz="4000" dirty="0">
              <a:solidFill>
                <a:srgbClr val="073C65"/>
              </a:solidFill>
            </a:endParaRPr>
          </a:p>
        </p:txBody>
      </p:sp>
      <p:pic>
        <p:nvPicPr>
          <p:cNvPr id="5" name="Immagine 4" descr="Spart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371" y="1873583"/>
            <a:ext cx="2865799" cy="463056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249666" y="1801652"/>
            <a:ext cx="27227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u="sng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it-IT" sz="2400" dirty="0" smtClean="0">
                <a:solidFill>
                  <a:schemeClr val="accent6">
                    <a:lumMod val="50000"/>
                  </a:schemeClr>
                </a:solidFill>
              </a:rPr>
              <a:t>enomeno </a:t>
            </a:r>
            <a:r>
              <a:rPr lang="it-IT" sz="2400" dirty="0">
                <a:solidFill>
                  <a:schemeClr val="accent6">
                    <a:lumMod val="50000"/>
                  </a:schemeClr>
                </a:solidFill>
              </a:rPr>
              <a:t>culturale, che varia a seconda delle </a:t>
            </a:r>
            <a:r>
              <a:rPr lang="it-IT" sz="2400" dirty="0" smtClean="0">
                <a:solidFill>
                  <a:schemeClr val="accent6">
                    <a:lumMod val="50000"/>
                  </a:schemeClr>
                </a:solidFill>
              </a:rPr>
              <a:t>etnie</a:t>
            </a:r>
            <a:r>
              <a:rPr lang="it-IT" sz="2400" dirty="0">
                <a:solidFill>
                  <a:schemeClr val="accent6">
                    <a:lumMod val="50000"/>
                  </a:schemeClr>
                </a:solidFill>
              </a:rPr>
              <a:t>, con il compito di traghettare l’individuo da</a:t>
            </a:r>
          </a:p>
          <a:p>
            <a:r>
              <a:rPr lang="it-IT" sz="2400" dirty="0" smtClean="0">
                <a:solidFill>
                  <a:schemeClr val="accent6">
                    <a:lumMod val="50000"/>
                  </a:schemeClr>
                </a:solidFill>
              </a:rPr>
              <a:t>un </a:t>
            </a:r>
            <a:r>
              <a:rPr lang="it-IT" sz="2400" dirty="0">
                <a:solidFill>
                  <a:schemeClr val="accent6">
                    <a:lumMod val="50000"/>
                  </a:schemeClr>
                </a:solidFill>
              </a:rPr>
              <a:t>periodo all’altro della vita, </a:t>
            </a:r>
            <a:r>
              <a:rPr lang="it-IT" sz="2400" dirty="0" smtClean="0">
                <a:solidFill>
                  <a:schemeClr val="accent6">
                    <a:lumMod val="50000"/>
                  </a:schemeClr>
                </a:solidFill>
              </a:rPr>
              <a:t>fino ad </a:t>
            </a:r>
            <a:r>
              <a:rPr lang="it-IT" sz="2400" dirty="0">
                <a:solidFill>
                  <a:schemeClr val="accent6">
                    <a:lumMod val="50000"/>
                  </a:schemeClr>
                </a:solidFill>
              </a:rPr>
              <a:t>acquisire lo status adulto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167909" y="1873583"/>
            <a:ext cx="2744065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821A08"/>
                </a:solidFill>
              </a:rPr>
              <a:t>L’obiettivo </a:t>
            </a:r>
            <a:r>
              <a:rPr lang="it-IT" sz="2400" dirty="0">
                <a:solidFill>
                  <a:srgbClr val="821A08"/>
                </a:solidFill>
              </a:rPr>
              <a:t>è </a:t>
            </a:r>
          </a:p>
          <a:p>
            <a:r>
              <a:rPr lang="it-IT" sz="2400" dirty="0">
                <a:solidFill>
                  <a:srgbClr val="821A08"/>
                </a:solidFill>
              </a:rPr>
              <a:t>accompagnare </a:t>
            </a:r>
          </a:p>
          <a:p>
            <a:r>
              <a:rPr lang="it-IT" sz="2400" dirty="0">
                <a:solidFill>
                  <a:srgbClr val="821A08"/>
                </a:solidFill>
              </a:rPr>
              <a:t>ed incanalare la potenzialità caotica </a:t>
            </a:r>
            <a:r>
              <a:rPr lang="it-IT" sz="2400" dirty="0" smtClean="0">
                <a:solidFill>
                  <a:srgbClr val="821A08"/>
                </a:solidFill>
              </a:rPr>
              <a:t>dell’età </a:t>
            </a:r>
            <a:r>
              <a:rPr lang="it-IT" sz="2400" dirty="0">
                <a:solidFill>
                  <a:srgbClr val="821A08"/>
                </a:solidFill>
              </a:rPr>
              <a:t>in forme </a:t>
            </a:r>
            <a:r>
              <a:rPr lang="it-IT" sz="2400" dirty="0" smtClean="0">
                <a:solidFill>
                  <a:srgbClr val="821A08"/>
                </a:solidFill>
              </a:rPr>
              <a:t>codificate, </a:t>
            </a:r>
            <a:endParaRPr lang="it-IT" sz="2400" dirty="0">
              <a:solidFill>
                <a:srgbClr val="821A08"/>
              </a:solidFill>
            </a:endParaRPr>
          </a:p>
          <a:p>
            <a:r>
              <a:rPr lang="it-IT" sz="2400" dirty="0">
                <a:solidFill>
                  <a:srgbClr val="821A08"/>
                </a:solidFill>
              </a:rPr>
              <a:t>in maniera tale da garantire la stabilità dell’ordine sociale.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91503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>
            <a:off x="4572000" y="2964713"/>
            <a:ext cx="4572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it-IT" dirty="0" smtClean="0"/>
          </a:p>
          <a:p>
            <a:r>
              <a:rPr lang="it-IT" sz="3300" dirty="0" smtClean="0">
                <a:solidFill>
                  <a:schemeClr val="accent5">
                    <a:lumMod val="75000"/>
                  </a:schemeClr>
                </a:solidFill>
              </a:rPr>
              <a:t>L’identità </a:t>
            </a:r>
            <a:r>
              <a:rPr lang="it-IT" sz="3300" dirty="0">
                <a:solidFill>
                  <a:schemeClr val="accent5">
                    <a:lumMod val="75000"/>
                  </a:schemeClr>
                </a:solidFill>
              </a:rPr>
              <a:t>culturale non coincide più necessariamente con quella biologica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524" y="815434"/>
            <a:ext cx="4064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370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tangolo 4"/>
          <p:cNvSpPr/>
          <p:nvPr/>
        </p:nvSpPr>
        <p:spPr>
          <a:xfrm>
            <a:off x="227955" y="1997839"/>
            <a:ext cx="415109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/>
              <a:t>Trasformare i legami con i genitori</a:t>
            </a:r>
          </a:p>
          <a:p>
            <a:pPr lvl="0"/>
            <a:endParaRPr lang="it-IT" sz="2400" dirty="0" smtClean="0"/>
          </a:p>
          <a:p>
            <a:pPr lvl="0"/>
            <a:r>
              <a:rPr lang="it-IT" sz="2400" dirty="0" smtClean="0"/>
              <a:t>Elaborare </a:t>
            </a:r>
            <a:r>
              <a:rPr lang="it-IT" sz="2400" dirty="0"/>
              <a:t>il lutto della separazione dalle certezze del mondo infantile </a:t>
            </a:r>
            <a:endParaRPr lang="it-IT" sz="2400" dirty="0" smtClean="0"/>
          </a:p>
          <a:p>
            <a:endParaRPr lang="it-IT" sz="2400" dirty="0" smtClean="0"/>
          </a:p>
          <a:p>
            <a:r>
              <a:rPr lang="it-IT" sz="2400" dirty="0" smtClean="0"/>
              <a:t>Rifondare </a:t>
            </a:r>
            <a:r>
              <a:rPr lang="it-IT" sz="2400" dirty="0"/>
              <a:t>la sicurezza di sé </a:t>
            </a:r>
          </a:p>
          <a:p>
            <a:endParaRPr lang="it-IT" sz="2400" dirty="0" smtClean="0"/>
          </a:p>
          <a:p>
            <a:r>
              <a:rPr lang="it-IT" sz="2400" dirty="0" smtClean="0"/>
              <a:t>Integrare </a:t>
            </a:r>
            <a:r>
              <a:rPr lang="it-IT" sz="2400" dirty="0"/>
              <a:t>i cambiamenti del corpo indotti dalla pubertà</a:t>
            </a:r>
          </a:p>
          <a:p>
            <a:pPr lvl="0"/>
            <a:endParaRPr lang="it-IT" sz="2400" dirty="0"/>
          </a:p>
          <a:p>
            <a:endParaRPr lang="it-IT" dirty="0"/>
          </a:p>
          <a:p>
            <a:pPr lvl="0"/>
            <a:endParaRPr lang="it-IT" b="1" dirty="0" smtClean="0"/>
          </a:p>
        </p:txBody>
      </p:sp>
      <p:pic>
        <p:nvPicPr>
          <p:cNvPr id="2" name="Immagine 1" descr="michelangel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385" y="2509493"/>
            <a:ext cx="4096414" cy="5391681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268700" y="673042"/>
            <a:ext cx="59286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073C65"/>
                </a:solidFill>
              </a:rPr>
              <a:t>c</a:t>
            </a:r>
            <a:r>
              <a:rPr lang="it-IT" sz="4000" dirty="0" smtClean="0">
                <a:solidFill>
                  <a:srgbClr val="073C65"/>
                </a:solidFill>
              </a:rPr>
              <a:t>ompiti dell’adolescenza</a:t>
            </a:r>
            <a:endParaRPr lang="it-IT" sz="4000" dirty="0">
              <a:solidFill>
                <a:srgbClr val="073C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223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tangolo 4"/>
          <p:cNvSpPr/>
          <p:nvPr/>
        </p:nvSpPr>
        <p:spPr>
          <a:xfrm>
            <a:off x="227955" y="1997839"/>
            <a:ext cx="415109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it-IT" sz="2400" dirty="0"/>
          </a:p>
          <a:p>
            <a:endParaRPr lang="it-IT" dirty="0"/>
          </a:p>
          <a:p>
            <a:pPr lvl="0"/>
            <a:endParaRPr lang="it-IT" b="1" dirty="0" smtClean="0"/>
          </a:p>
        </p:txBody>
      </p:sp>
      <p:sp>
        <p:nvSpPr>
          <p:cNvPr id="3" name="CasellaDiTesto 2"/>
          <p:cNvSpPr txBox="1"/>
          <p:nvPr/>
        </p:nvSpPr>
        <p:spPr>
          <a:xfrm>
            <a:off x="2268700" y="673042"/>
            <a:ext cx="59286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073C65"/>
                </a:solidFill>
              </a:rPr>
              <a:t>c</a:t>
            </a:r>
            <a:r>
              <a:rPr lang="it-IT" sz="4000" dirty="0" smtClean="0">
                <a:solidFill>
                  <a:srgbClr val="073C65"/>
                </a:solidFill>
              </a:rPr>
              <a:t>ompiti dell’adolescenza</a:t>
            </a:r>
            <a:endParaRPr lang="it-IT" sz="4000" dirty="0">
              <a:solidFill>
                <a:srgbClr val="073C65"/>
              </a:solidFill>
            </a:endParaRPr>
          </a:p>
        </p:txBody>
      </p:sp>
      <p:pic>
        <p:nvPicPr>
          <p:cNvPr id="6" name="Immagine 5" descr="Lati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49" y="1380928"/>
            <a:ext cx="3249084" cy="6085493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311275" y="1736891"/>
            <a:ext cx="7793907" cy="513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400" dirty="0" smtClean="0">
              <a:solidFill>
                <a:srgbClr val="073C65"/>
              </a:solidFill>
            </a:endParaRPr>
          </a:p>
          <a:p>
            <a:pPr>
              <a:lnSpc>
                <a:spcPct val="110000"/>
              </a:lnSpc>
            </a:pPr>
            <a:r>
              <a:rPr lang="it-IT" sz="2400" dirty="0" smtClean="0">
                <a:solidFill>
                  <a:srgbClr val="073C65"/>
                </a:solidFill>
              </a:rPr>
              <a:t>Reinvestire </a:t>
            </a:r>
            <a:r>
              <a:rPr lang="it-IT" sz="2400" dirty="0">
                <a:solidFill>
                  <a:srgbClr val="073C65"/>
                </a:solidFill>
              </a:rPr>
              <a:t>narcisisticamente </a:t>
            </a:r>
            <a:endParaRPr lang="it-IT" sz="2400" dirty="0" smtClean="0">
              <a:solidFill>
                <a:srgbClr val="073C65"/>
              </a:solidFill>
            </a:endParaRPr>
          </a:p>
          <a:p>
            <a:pPr>
              <a:lnSpc>
                <a:spcPct val="110000"/>
              </a:lnSpc>
            </a:pPr>
            <a:r>
              <a:rPr lang="it-IT" sz="2400" dirty="0" smtClean="0">
                <a:solidFill>
                  <a:srgbClr val="073C65"/>
                </a:solidFill>
              </a:rPr>
              <a:t>il </a:t>
            </a:r>
            <a:r>
              <a:rPr lang="it-IT" sz="2400" dirty="0">
                <a:solidFill>
                  <a:srgbClr val="073C65"/>
                </a:solidFill>
              </a:rPr>
              <a:t>proprio corpo e riappropriarsene </a:t>
            </a:r>
            <a:endParaRPr lang="it-IT" sz="2400" dirty="0" smtClean="0">
              <a:solidFill>
                <a:srgbClr val="073C65"/>
              </a:solidFill>
            </a:endParaRPr>
          </a:p>
          <a:p>
            <a:pPr>
              <a:lnSpc>
                <a:spcPct val="110000"/>
              </a:lnSpc>
            </a:pPr>
            <a:r>
              <a:rPr lang="it-IT" sz="2400" dirty="0">
                <a:solidFill>
                  <a:srgbClr val="073C65"/>
                </a:solidFill>
              </a:rPr>
              <a:t>s</a:t>
            </a:r>
            <a:r>
              <a:rPr lang="it-IT" sz="2400" dirty="0" smtClean="0">
                <a:solidFill>
                  <a:srgbClr val="073C65"/>
                </a:solidFill>
              </a:rPr>
              <a:t>imbolicamente (da corpo “biologico”</a:t>
            </a:r>
          </a:p>
          <a:p>
            <a:pPr>
              <a:lnSpc>
                <a:spcPct val="110000"/>
              </a:lnSpc>
            </a:pPr>
            <a:r>
              <a:rPr lang="it-IT" sz="2400" dirty="0">
                <a:solidFill>
                  <a:srgbClr val="073C65"/>
                </a:solidFill>
              </a:rPr>
              <a:t>a</a:t>
            </a:r>
            <a:r>
              <a:rPr lang="it-IT" sz="2400" dirty="0" smtClean="0">
                <a:solidFill>
                  <a:srgbClr val="073C65"/>
                </a:solidFill>
              </a:rPr>
              <a:t> corpo “libidico”). </a:t>
            </a:r>
          </a:p>
          <a:p>
            <a:pPr>
              <a:lnSpc>
                <a:spcPct val="110000"/>
              </a:lnSpc>
            </a:pPr>
            <a:r>
              <a:rPr lang="it-IT" sz="2400" dirty="0" smtClean="0">
                <a:solidFill>
                  <a:srgbClr val="073C65"/>
                </a:solidFill>
              </a:rPr>
              <a:t>Definire il Sé somatico in maniera</a:t>
            </a:r>
          </a:p>
          <a:p>
            <a:pPr>
              <a:lnSpc>
                <a:spcPct val="110000"/>
              </a:lnSpc>
            </a:pPr>
            <a:r>
              <a:rPr lang="it-IT" sz="2400" dirty="0">
                <a:solidFill>
                  <a:srgbClr val="073C65"/>
                </a:solidFill>
              </a:rPr>
              <a:t>c</a:t>
            </a:r>
            <a:r>
              <a:rPr lang="it-IT" sz="2400" dirty="0" smtClean="0">
                <a:solidFill>
                  <a:srgbClr val="073C65"/>
                </a:solidFill>
              </a:rPr>
              <a:t>hiara: ciò </a:t>
            </a:r>
            <a:r>
              <a:rPr lang="it-IT" sz="2400" dirty="0">
                <a:solidFill>
                  <a:srgbClr val="073C65"/>
                </a:solidFill>
              </a:rPr>
              <a:t>comporta la perdita </a:t>
            </a:r>
            <a:endParaRPr lang="it-IT" sz="2400" dirty="0" smtClean="0">
              <a:solidFill>
                <a:srgbClr val="073C65"/>
              </a:solidFill>
            </a:endParaRPr>
          </a:p>
          <a:p>
            <a:pPr>
              <a:lnSpc>
                <a:spcPct val="110000"/>
              </a:lnSpc>
            </a:pPr>
            <a:r>
              <a:rPr lang="it-IT" sz="2400" dirty="0" smtClean="0">
                <a:solidFill>
                  <a:srgbClr val="073C65"/>
                </a:solidFill>
              </a:rPr>
              <a:t>dell’illusione di perfezione, </a:t>
            </a:r>
          </a:p>
          <a:p>
            <a:pPr>
              <a:lnSpc>
                <a:spcPct val="110000"/>
              </a:lnSpc>
            </a:pPr>
            <a:r>
              <a:rPr lang="it-IT" sz="2400" dirty="0" smtClean="0">
                <a:solidFill>
                  <a:srgbClr val="073C65"/>
                </a:solidFill>
              </a:rPr>
              <a:t>di onnipotenza e della </a:t>
            </a:r>
          </a:p>
          <a:p>
            <a:pPr>
              <a:lnSpc>
                <a:spcPct val="110000"/>
              </a:lnSpc>
            </a:pPr>
            <a:r>
              <a:rPr lang="it-IT" sz="2400" dirty="0">
                <a:solidFill>
                  <a:srgbClr val="073C65"/>
                </a:solidFill>
              </a:rPr>
              <a:t>f</a:t>
            </a:r>
            <a:r>
              <a:rPr lang="it-IT" sz="2400" dirty="0" smtClean="0">
                <a:solidFill>
                  <a:srgbClr val="073C65"/>
                </a:solidFill>
              </a:rPr>
              <a:t>antasia della bisessualità </a:t>
            </a:r>
          </a:p>
          <a:p>
            <a:endParaRPr lang="it-IT" sz="2400" dirty="0">
              <a:solidFill>
                <a:srgbClr val="073C65"/>
              </a:solidFill>
            </a:endParaRPr>
          </a:p>
          <a:p>
            <a:r>
              <a:rPr lang="it-IT" sz="2400" b="1" dirty="0" smtClean="0">
                <a:solidFill>
                  <a:schemeClr val="accent6">
                    <a:lumMod val="75000"/>
                  </a:schemeClr>
                </a:solidFill>
              </a:rPr>
              <a:t>Il corpo deve divenire vivo, reale e abitabile</a:t>
            </a:r>
            <a:endParaRPr lang="it-IT" sz="24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0401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407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tangolo 4"/>
          <p:cNvSpPr/>
          <p:nvPr/>
        </p:nvSpPr>
        <p:spPr>
          <a:xfrm>
            <a:off x="3643950" y="1928114"/>
            <a:ext cx="7641167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dirty="0">
                <a:solidFill>
                  <a:schemeClr val="bg2">
                    <a:lumMod val="25000"/>
                  </a:schemeClr>
                </a:solidFill>
              </a:rPr>
              <a:t>r</a:t>
            </a:r>
            <a:r>
              <a:rPr lang="it-IT" sz="3000" dirty="0" smtClean="0">
                <a:solidFill>
                  <a:schemeClr val="bg2">
                    <a:lumMod val="25000"/>
                  </a:schemeClr>
                </a:solidFill>
              </a:rPr>
              <a:t>ifondare</a:t>
            </a:r>
            <a:r>
              <a:rPr lang="it-IT" sz="3000" dirty="0" smtClean="0"/>
              <a:t> </a:t>
            </a:r>
          </a:p>
          <a:p>
            <a:r>
              <a:rPr lang="it-IT" sz="3000" dirty="0" smtClean="0"/>
              <a:t>			</a:t>
            </a:r>
            <a:r>
              <a:rPr lang="it-IT" sz="3000" dirty="0" smtClean="0">
                <a:solidFill>
                  <a:srgbClr val="C3260C"/>
                </a:solidFill>
              </a:rPr>
              <a:t>psichico</a:t>
            </a:r>
          </a:p>
          <a:p>
            <a:r>
              <a:rPr lang="it-IT" sz="3000" dirty="0" smtClean="0"/>
              <a:t>       	    </a:t>
            </a:r>
            <a:r>
              <a:rPr lang="it-IT" sz="3000" dirty="0" smtClean="0">
                <a:solidFill>
                  <a:srgbClr val="073C65"/>
                </a:solidFill>
              </a:rPr>
              <a:t>il</a:t>
            </a:r>
            <a:r>
              <a:rPr lang="it-IT" sz="3000" dirty="0" smtClean="0"/>
              <a:t> </a:t>
            </a:r>
            <a:r>
              <a:rPr lang="it-IT" sz="3000" dirty="0" smtClean="0">
                <a:solidFill>
                  <a:schemeClr val="accent6">
                    <a:lumMod val="75000"/>
                  </a:schemeClr>
                </a:solidFill>
              </a:rPr>
              <a:t>Sé 	</a:t>
            </a:r>
            <a:r>
              <a:rPr lang="it-IT" sz="3000" dirty="0" smtClean="0">
                <a:solidFill>
                  <a:srgbClr val="C3260C"/>
                </a:solidFill>
              </a:rPr>
              <a:t>somatico</a:t>
            </a:r>
            <a:r>
              <a:rPr lang="it-IT" sz="3000" dirty="0" smtClean="0"/>
              <a:t> </a:t>
            </a:r>
          </a:p>
          <a:p>
            <a:r>
              <a:rPr lang="it-IT" sz="3000" dirty="0" smtClean="0"/>
              <a:t>			</a:t>
            </a:r>
            <a:r>
              <a:rPr lang="it-IT" sz="3000" dirty="0" smtClean="0">
                <a:solidFill>
                  <a:srgbClr val="C3260C"/>
                </a:solidFill>
              </a:rPr>
              <a:t>relazionale</a:t>
            </a:r>
            <a:endParaRPr lang="it-IT" sz="3000" dirty="0">
              <a:solidFill>
                <a:srgbClr val="C3260C"/>
              </a:solidFill>
            </a:endParaRPr>
          </a:p>
          <a:p>
            <a:endParaRPr lang="it-IT" dirty="0"/>
          </a:p>
          <a:p>
            <a:pPr lvl="0"/>
            <a:endParaRPr lang="it-IT" b="1" dirty="0" smtClean="0"/>
          </a:p>
        </p:txBody>
      </p:sp>
      <p:sp>
        <p:nvSpPr>
          <p:cNvPr id="2" name="CasellaDiTesto 1"/>
          <p:cNvSpPr txBox="1"/>
          <p:nvPr/>
        </p:nvSpPr>
        <p:spPr>
          <a:xfrm>
            <a:off x="2160150" y="673044"/>
            <a:ext cx="59286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rgbClr val="073C65"/>
                </a:solidFill>
              </a:rPr>
              <a:t>compiti dell’adolescenza</a:t>
            </a:r>
            <a:endParaRPr lang="it-IT" sz="4000" dirty="0">
              <a:solidFill>
                <a:srgbClr val="073C65"/>
              </a:solidFill>
            </a:endParaRPr>
          </a:p>
        </p:txBody>
      </p:sp>
      <p:sp>
        <p:nvSpPr>
          <p:cNvPr id="3" name="Parentesi graffa aperta 2"/>
          <p:cNvSpPr/>
          <p:nvPr/>
        </p:nvSpPr>
        <p:spPr>
          <a:xfrm>
            <a:off x="6150193" y="2399091"/>
            <a:ext cx="249666" cy="1834589"/>
          </a:xfrm>
          <a:prstGeom prst="leftBrace">
            <a:avLst/>
          </a:prstGeom>
          <a:ln w="19050" cmpd="sng">
            <a:solidFill>
              <a:srgbClr val="4E67C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 descr="pont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67" y="3525574"/>
            <a:ext cx="5748026" cy="320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86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407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tangolo 4"/>
          <p:cNvSpPr/>
          <p:nvPr/>
        </p:nvSpPr>
        <p:spPr>
          <a:xfrm>
            <a:off x="1240434" y="2280095"/>
            <a:ext cx="76411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pPr lvl="0"/>
            <a:endParaRPr lang="it-IT" b="1" dirty="0" smtClean="0"/>
          </a:p>
        </p:txBody>
      </p:sp>
      <p:sp>
        <p:nvSpPr>
          <p:cNvPr id="2" name="CasellaDiTesto 1"/>
          <p:cNvSpPr txBox="1"/>
          <p:nvPr/>
        </p:nvSpPr>
        <p:spPr>
          <a:xfrm>
            <a:off x="2160150" y="673044"/>
            <a:ext cx="59286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rgbClr val="073C65"/>
                </a:solidFill>
              </a:rPr>
              <a:t>compiti dell’adolescenza</a:t>
            </a:r>
            <a:endParaRPr lang="it-IT" sz="4000" dirty="0">
              <a:solidFill>
                <a:srgbClr val="073C65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070" y="2828726"/>
            <a:ext cx="442485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bg2">
                    <a:lumMod val="25000"/>
                  </a:schemeClr>
                </a:solidFill>
              </a:rPr>
              <a:t>Fondamentale è l’acquisizione</a:t>
            </a:r>
          </a:p>
          <a:p>
            <a:r>
              <a:rPr lang="it-IT" sz="2400" dirty="0">
                <a:solidFill>
                  <a:schemeClr val="bg2">
                    <a:lumMod val="25000"/>
                  </a:schemeClr>
                </a:solidFill>
              </a:rPr>
              <a:t>d</a:t>
            </a:r>
            <a:r>
              <a:rPr lang="it-IT" sz="2400" dirty="0" smtClean="0">
                <a:solidFill>
                  <a:schemeClr val="bg2">
                    <a:lumMod val="25000"/>
                  </a:schemeClr>
                </a:solidFill>
              </a:rPr>
              <a:t>el concetto di </a:t>
            </a:r>
            <a:r>
              <a:rPr lang="it-IT" sz="2400" i="1" dirty="0" smtClean="0">
                <a:solidFill>
                  <a:schemeClr val="bg2">
                    <a:lumMod val="25000"/>
                  </a:schemeClr>
                </a:solidFill>
              </a:rPr>
              <a:t>limite</a:t>
            </a:r>
            <a:r>
              <a:rPr lang="it-IT" sz="2400" dirty="0" smtClean="0">
                <a:solidFill>
                  <a:schemeClr val="bg2">
                    <a:lumMod val="25000"/>
                  </a:schemeClr>
                </a:solidFill>
              </a:rPr>
              <a:t> come </a:t>
            </a:r>
          </a:p>
          <a:p>
            <a:r>
              <a:rPr lang="it-IT" sz="2400" dirty="0">
                <a:solidFill>
                  <a:schemeClr val="bg2">
                    <a:lumMod val="25000"/>
                  </a:schemeClr>
                </a:solidFill>
              </a:rPr>
              <a:t>f</a:t>
            </a:r>
            <a:r>
              <a:rPr lang="it-IT" sz="2400" dirty="0" smtClean="0">
                <a:solidFill>
                  <a:schemeClr val="bg2">
                    <a:lumMod val="25000"/>
                  </a:schemeClr>
                </a:solidFill>
              </a:rPr>
              <a:t>unzione basilare ordinatrice e</a:t>
            </a:r>
          </a:p>
          <a:p>
            <a:r>
              <a:rPr lang="it-IT" sz="2400" dirty="0">
                <a:solidFill>
                  <a:schemeClr val="bg2">
                    <a:lumMod val="25000"/>
                  </a:schemeClr>
                </a:solidFill>
              </a:rPr>
              <a:t>r</a:t>
            </a:r>
            <a:r>
              <a:rPr lang="it-IT" sz="2400" dirty="0" smtClean="0">
                <a:solidFill>
                  <a:schemeClr val="bg2">
                    <a:lumMod val="25000"/>
                  </a:schemeClr>
                </a:solidFill>
              </a:rPr>
              <a:t>egolatrice della vita psichica:</a:t>
            </a:r>
          </a:p>
          <a:p>
            <a:endParaRPr lang="it-IT" sz="2400" dirty="0" smtClean="0"/>
          </a:p>
          <a:p>
            <a:r>
              <a:rPr lang="it-IT" sz="2400" dirty="0">
                <a:solidFill>
                  <a:srgbClr val="C3260C"/>
                </a:solidFill>
              </a:rPr>
              <a:t>i</a:t>
            </a:r>
            <a:r>
              <a:rPr lang="it-IT" sz="2400" dirty="0" smtClean="0">
                <a:solidFill>
                  <a:srgbClr val="C3260C"/>
                </a:solidFill>
              </a:rPr>
              <a:t>nterno/esterno</a:t>
            </a:r>
          </a:p>
          <a:p>
            <a:r>
              <a:rPr lang="it-IT" sz="2400" dirty="0">
                <a:solidFill>
                  <a:srgbClr val="C3260C"/>
                </a:solidFill>
              </a:rPr>
              <a:t>p</a:t>
            </a:r>
            <a:r>
              <a:rPr lang="it-IT" sz="2400" dirty="0" smtClean="0">
                <a:solidFill>
                  <a:srgbClr val="C3260C"/>
                </a:solidFill>
              </a:rPr>
              <a:t>sichico/somatico</a:t>
            </a:r>
          </a:p>
          <a:p>
            <a:r>
              <a:rPr lang="it-IT" sz="2400" dirty="0" smtClean="0">
                <a:solidFill>
                  <a:srgbClr val="C3260C"/>
                </a:solidFill>
              </a:rPr>
              <a:t>Io/l’Altro</a:t>
            </a:r>
          </a:p>
          <a:p>
            <a:r>
              <a:rPr lang="it-IT" sz="2400" dirty="0">
                <a:solidFill>
                  <a:srgbClr val="C3260C"/>
                </a:solidFill>
              </a:rPr>
              <a:t>r</a:t>
            </a:r>
            <a:r>
              <a:rPr lang="it-IT" sz="2400" dirty="0" smtClean="0">
                <a:solidFill>
                  <a:srgbClr val="C3260C"/>
                </a:solidFill>
              </a:rPr>
              <a:t>ealtà/fantasia</a:t>
            </a:r>
          </a:p>
          <a:p>
            <a:endParaRPr lang="it-IT" dirty="0"/>
          </a:p>
        </p:txBody>
      </p:sp>
      <p:pic>
        <p:nvPicPr>
          <p:cNvPr id="8" name="Immagine 7" descr="Tiziano-Adamo-ed-Ev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574" y="1258175"/>
            <a:ext cx="4304072" cy="559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475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10583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>
            <a:off x="5655127" y="2824371"/>
            <a:ext cx="3488873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2600" dirty="0">
                <a:solidFill>
                  <a:srgbClr val="FF8000"/>
                </a:solidFill>
              </a:rPr>
              <a:t>La pubertà intensifica fisiologicamente sia le pulsioni libidiche sia quelle </a:t>
            </a:r>
            <a:r>
              <a:rPr lang="it-IT" sz="2600" dirty="0" smtClean="0">
                <a:solidFill>
                  <a:srgbClr val="FF8000"/>
                </a:solidFill>
              </a:rPr>
              <a:t>aggressive. </a:t>
            </a:r>
            <a:r>
              <a:rPr lang="it-IT" sz="2600" dirty="0">
                <a:solidFill>
                  <a:srgbClr val="FF8000"/>
                </a:solidFill>
              </a:rPr>
              <a:t>Entrambe sono </a:t>
            </a:r>
            <a:r>
              <a:rPr lang="it-IT" sz="2600" dirty="0" smtClean="0">
                <a:solidFill>
                  <a:srgbClr val="FF8000"/>
                </a:solidFill>
              </a:rPr>
              <a:t>veri i </a:t>
            </a:r>
            <a:r>
              <a:rPr lang="it-IT" sz="2600" dirty="0">
                <a:solidFill>
                  <a:srgbClr val="FF8000"/>
                </a:solidFill>
              </a:rPr>
              <a:t>motori </a:t>
            </a:r>
            <a:r>
              <a:rPr lang="it-IT" sz="2600" dirty="0" smtClean="0">
                <a:solidFill>
                  <a:srgbClr val="FF8000"/>
                </a:solidFill>
              </a:rPr>
              <a:t>del processo  di Soggettivazione</a:t>
            </a:r>
            <a:endParaRPr lang="it-IT" sz="2600" dirty="0">
              <a:solidFill>
                <a:srgbClr val="FF8000"/>
              </a:solidFill>
            </a:endParaRPr>
          </a:p>
        </p:txBody>
      </p:sp>
      <p:pic>
        <p:nvPicPr>
          <p:cNvPr id="2" name="Immagine 1" descr="picasso24.900x6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949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473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sellaDiTesto 1"/>
          <p:cNvSpPr txBox="1"/>
          <p:nvPr/>
        </p:nvSpPr>
        <p:spPr>
          <a:xfrm>
            <a:off x="4053407" y="624415"/>
            <a:ext cx="45528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chemeClr val="bg2">
                    <a:lumMod val="25000"/>
                  </a:schemeClr>
                </a:solidFill>
              </a:rPr>
              <a:t>p</a:t>
            </a:r>
            <a:r>
              <a:rPr lang="it-IT" sz="4000" dirty="0" smtClean="0">
                <a:solidFill>
                  <a:schemeClr val="bg2">
                    <a:lumMod val="25000"/>
                  </a:schemeClr>
                </a:solidFill>
              </a:rPr>
              <a:t>ulsione sessuale 1 </a:t>
            </a:r>
            <a:endParaRPr lang="it-IT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" name="Immagine 2" descr="Ero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67" y="1818286"/>
            <a:ext cx="4667250" cy="503971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736553" y="284609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069417" y="4291931"/>
            <a:ext cx="407458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it-IT" sz="2200" dirty="0"/>
              <a:t>Esplorare ed integrare </a:t>
            </a:r>
          </a:p>
          <a:p>
            <a:pPr>
              <a:lnSpc>
                <a:spcPct val="120000"/>
              </a:lnSpc>
            </a:pPr>
            <a:r>
              <a:rPr lang="it-IT" sz="2200" dirty="0"/>
              <a:t>nuove forme di </a:t>
            </a:r>
            <a:r>
              <a:rPr lang="it-IT" sz="2200" dirty="0" err="1"/>
              <a:t>sensorialità</a:t>
            </a:r>
            <a:r>
              <a:rPr lang="it-IT" sz="2200" dirty="0"/>
              <a:t> e </a:t>
            </a:r>
            <a:r>
              <a:rPr lang="it-IT" sz="2200" dirty="0" smtClean="0"/>
              <a:t>sensualità che </a:t>
            </a:r>
            <a:r>
              <a:rPr lang="it-IT" sz="2200" dirty="0"/>
              <a:t>si impongono e si </a:t>
            </a:r>
            <a:r>
              <a:rPr lang="it-IT" sz="2200" dirty="0" smtClean="0"/>
              <a:t>innescano</a:t>
            </a:r>
          </a:p>
          <a:p>
            <a:pPr>
              <a:lnSpc>
                <a:spcPct val="120000"/>
              </a:lnSpc>
            </a:pPr>
            <a:r>
              <a:rPr lang="it-IT" sz="2200" dirty="0" smtClean="0"/>
              <a:t>sulle </a:t>
            </a:r>
            <a:r>
              <a:rPr lang="it-IT" sz="2200" dirty="0"/>
              <a:t>antiche esperienze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4576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 descr="Immagine correlat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42" y="2107299"/>
            <a:ext cx="6529916" cy="447553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asellaDiTesto 8"/>
          <p:cNvSpPr txBox="1"/>
          <p:nvPr/>
        </p:nvSpPr>
        <p:spPr>
          <a:xfrm>
            <a:off x="2963333" y="560917"/>
            <a:ext cx="44882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rgbClr val="073C65"/>
                </a:solidFill>
                <a:latin typeface="Stencil"/>
                <a:cs typeface="Stencil"/>
              </a:rPr>
              <a:t>LA NAVE DI TESEO</a:t>
            </a:r>
            <a:endParaRPr lang="it-IT" sz="4000" dirty="0">
              <a:solidFill>
                <a:srgbClr val="073C65"/>
              </a:solidFill>
              <a:latin typeface="Stencil"/>
              <a:cs typeface="Stencil"/>
            </a:endParaRPr>
          </a:p>
        </p:txBody>
      </p:sp>
    </p:spTree>
    <p:extLst>
      <p:ext uri="{BB962C8B-B14F-4D97-AF65-F5344CB8AC3E}">
        <p14:creationId xmlns:p14="http://schemas.microsoft.com/office/powerpoint/2010/main" val="1122148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sellaDiTesto 1"/>
          <p:cNvSpPr txBox="1"/>
          <p:nvPr/>
        </p:nvSpPr>
        <p:spPr>
          <a:xfrm>
            <a:off x="4053407" y="624415"/>
            <a:ext cx="45528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chemeClr val="bg2">
                    <a:lumMod val="25000"/>
                  </a:schemeClr>
                </a:solidFill>
              </a:rPr>
              <a:t>p</a:t>
            </a:r>
            <a:r>
              <a:rPr lang="it-IT" sz="4000" dirty="0" smtClean="0">
                <a:solidFill>
                  <a:schemeClr val="bg2">
                    <a:lumMod val="25000"/>
                  </a:schemeClr>
                </a:solidFill>
              </a:rPr>
              <a:t>ulsione sessuale 2 </a:t>
            </a:r>
            <a:endParaRPr lang="it-IT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736553" y="284609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6" name="Immagine 5" descr="Gustave_Moreau_00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47" y="0"/>
            <a:ext cx="3564260" cy="6998215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370897" y="2720326"/>
            <a:ext cx="4559311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200" dirty="0">
                <a:solidFill>
                  <a:srgbClr val="804000"/>
                </a:solidFill>
              </a:rPr>
              <a:t>E</a:t>
            </a:r>
            <a:r>
              <a:rPr lang="it-IT" sz="2200" dirty="0" smtClean="0">
                <a:solidFill>
                  <a:srgbClr val="804000"/>
                </a:solidFill>
              </a:rPr>
              <a:t>splosione </a:t>
            </a:r>
            <a:r>
              <a:rPr lang="it-IT" sz="2200" dirty="0">
                <a:solidFill>
                  <a:srgbClr val="804000"/>
                </a:solidFill>
              </a:rPr>
              <a:t>libidica (energia libera, </a:t>
            </a:r>
            <a:endParaRPr lang="it-IT" sz="2200" dirty="0" smtClean="0">
              <a:solidFill>
                <a:srgbClr val="804000"/>
              </a:solidFill>
            </a:endParaRPr>
          </a:p>
          <a:p>
            <a:r>
              <a:rPr lang="it-IT" sz="2200" dirty="0" smtClean="0">
                <a:solidFill>
                  <a:srgbClr val="804000"/>
                </a:solidFill>
              </a:rPr>
              <a:t>non </a:t>
            </a:r>
            <a:r>
              <a:rPr lang="it-IT" sz="2200" dirty="0">
                <a:solidFill>
                  <a:srgbClr val="804000"/>
                </a:solidFill>
              </a:rPr>
              <a:t>legata) </a:t>
            </a:r>
            <a:r>
              <a:rPr lang="it-IT" sz="2200" dirty="0" smtClean="0">
                <a:solidFill>
                  <a:srgbClr val="804000"/>
                </a:solidFill>
              </a:rPr>
              <a:t>che </a:t>
            </a:r>
            <a:r>
              <a:rPr lang="it-IT" sz="2200" dirty="0">
                <a:solidFill>
                  <a:srgbClr val="804000"/>
                </a:solidFill>
              </a:rPr>
              <a:t>destabilizza l’Io, </a:t>
            </a:r>
            <a:endParaRPr lang="it-IT" sz="2200" dirty="0" smtClean="0">
              <a:solidFill>
                <a:srgbClr val="804000"/>
              </a:solidFill>
            </a:endParaRPr>
          </a:p>
          <a:p>
            <a:r>
              <a:rPr lang="it-IT" sz="2200" dirty="0" smtClean="0">
                <a:solidFill>
                  <a:srgbClr val="804000"/>
                </a:solidFill>
              </a:rPr>
              <a:t>lo </a:t>
            </a:r>
            <a:r>
              <a:rPr lang="it-IT" sz="2200" dirty="0">
                <a:solidFill>
                  <a:srgbClr val="804000"/>
                </a:solidFill>
              </a:rPr>
              <a:t>carica di </a:t>
            </a:r>
            <a:r>
              <a:rPr lang="it-IT" sz="2200" dirty="0" smtClean="0">
                <a:solidFill>
                  <a:srgbClr val="804000"/>
                </a:solidFill>
              </a:rPr>
              <a:t>angoscia </a:t>
            </a:r>
            <a:r>
              <a:rPr lang="it-IT" sz="2200" dirty="0">
                <a:solidFill>
                  <a:srgbClr val="804000"/>
                </a:solidFill>
              </a:rPr>
              <a:t>e </a:t>
            </a:r>
            <a:r>
              <a:rPr lang="it-IT" sz="2200" dirty="0" smtClean="0">
                <a:solidFill>
                  <a:srgbClr val="804000"/>
                </a:solidFill>
              </a:rPr>
              <a:t>lo </a:t>
            </a:r>
            <a:r>
              <a:rPr lang="it-IT" sz="2200" dirty="0">
                <a:solidFill>
                  <a:srgbClr val="804000"/>
                </a:solidFill>
              </a:rPr>
              <a:t>rende </a:t>
            </a:r>
            <a:endParaRPr lang="it-IT" sz="2200" dirty="0" smtClean="0">
              <a:solidFill>
                <a:srgbClr val="804000"/>
              </a:solidFill>
            </a:endParaRPr>
          </a:p>
          <a:p>
            <a:r>
              <a:rPr lang="it-IT" sz="2200" dirty="0">
                <a:solidFill>
                  <a:srgbClr val="804000"/>
                </a:solidFill>
              </a:rPr>
              <a:t>f</a:t>
            </a:r>
            <a:r>
              <a:rPr lang="it-IT" sz="2200" dirty="0" smtClean="0">
                <a:solidFill>
                  <a:srgbClr val="804000"/>
                </a:solidFill>
              </a:rPr>
              <a:t>ragile perché riattiva la dinamica</a:t>
            </a:r>
          </a:p>
          <a:p>
            <a:r>
              <a:rPr lang="it-IT" sz="2200" dirty="0">
                <a:solidFill>
                  <a:srgbClr val="804000"/>
                </a:solidFill>
              </a:rPr>
              <a:t>e</a:t>
            </a:r>
            <a:r>
              <a:rPr lang="it-IT" sz="2200" dirty="0" smtClean="0">
                <a:solidFill>
                  <a:srgbClr val="804000"/>
                </a:solidFill>
              </a:rPr>
              <a:t>dipica e la minaccia dell’incesto </a:t>
            </a:r>
          </a:p>
          <a:p>
            <a:r>
              <a:rPr lang="it-IT" sz="2200" dirty="0" smtClean="0">
                <a:solidFill>
                  <a:srgbClr val="804000"/>
                </a:solidFill>
              </a:rPr>
              <a:t>(ora possibile).</a:t>
            </a:r>
          </a:p>
          <a:p>
            <a:r>
              <a:rPr lang="it-IT" sz="2200" dirty="0" smtClean="0">
                <a:solidFill>
                  <a:srgbClr val="804000"/>
                </a:solidFill>
              </a:rPr>
              <a:t>Induce stati di vergogna, </a:t>
            </a:r>
          </a:p>
          <a:p>
            <a:r>
              <a:rPr lang="it-IT" sz="2200" dirty="0" smtClean="0">
                <a:solidFill>
                  <a:srgbClr val="804000"/>
                </a:solidFill>
              </a:rPr>
              <a:t>colpevolizzazione, confusione </a:t>
            </a:r>
            <a:r>
              <a:rPr lang="it-IT" sz="2200" dirty="0">
                <a:solidFill>
                  <a:srgbClr val="804000"/>
                </a:solidFill>
              </a:rPr>
              <a:t>e </a:t>
            </a:r>
            <a:endParaRPr lang="it-IT" sz="2200" dirty="0" smtClean="0">
              <a:solidFill>
                <a:srgbClr val="804000"/>
              </a:solidFill>
            </a:endParaRPr>
          </a:p>
          <a:p>
            <a:r>
              <a:rPr lang="it-IT" sz="2200" dirty="0" smtClean="0">
                <a:solidFill>
                  <a:srgbClr val="804000"/>
                </a:solidFill>
              </a:rPr>
              <a:t>depressione </a:t>
            </a:r>
            <a:r>
              <a:rPr lang="it-IT" sz="2200" dirty="0">
                <a:solidFill>
                  <a:srgbClr val="804000"/>
                </a:solidFill>
              </a:rPr>
              <a:t>di fronte </a:t>
            </a:r>
            <a:r>
              <a:rPr lang="it-IT" sz="2200" dirty="0" smtClean="0">
                <a:solidFill>
                  <a:srgbClr val="804000"/>
                </a:solidFill>
              </a:rPr>
              <a:t>alla perdita </a:t>
            </a:r>
          </a:p>
          <a:p>
            <a:r>
              <a:rPr lang="it-IT" sz="2200" dirty="0" smtClean="0">
                <a:solidFill>
                  <a:srgbClr val="804000"/>
                </a:solidFill>
              </a:rPr>
              <a:t>dell’Io Ideale.</a:t>
            </a:r>
            <a:endParaRPr lang="it-IT" sz="2200" dirty="0">
              <a:solidFill>
                <a:srgbClr val="804000"/>
              </a:solidFill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1031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magine 1" descr="autoritrat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314" y="0"/>
            <a:ext cx="4706569" cy="6349999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4625369" y="2438868"/>
            <a:ext cx="54275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B34E93"/>
                </a:solidFill>
              </a:rPr>
              <a:t>Importante </a:t>
            </a:r>
            <a:r>
              <a:rPr lang="it-IT" sz="2200" dirty="0" smtClean="0">
                <a:solidFill>
                  <a:srgbClr val="B34E93"/>
                </a:solidFill>
              </a:rPr>
              <a:t>considerare i </a:t>
            </a:r>
          </a:p>
          <a:p>
            <a:r>
              <a:rPr lang="it-IT" sz="2200" dirty="0">
                <a:solidFill>
                  <a:srgbClr val="B34E93"/>
                </a:solidFill>
              </a:rPr>
              <a:t>r</a:t>
            </a:r>
            <a:r>
              <a:rPr lang="it-IT" sz="2200" dirty="0" smtClean="0">
                <a:solidFill>
                  <a:srgbClr val="B34E93"/>
                </a:solidFill>
              </a:rPr>
              <a:t>apporti Io/Es </a:t>
            </a:r>
            <a:r>
              <a:rPr lang="it-IT" sz="2200" dirty="0">
                <a:solidFill>
                  <a:srgbClr val="B34E93"/>
                </a:solidFill>
              </a:rPr>
              <a:t>e i meccanismi </a:t>
            </a:r>
            <a:r>
              <a:rPr lang="it-IT" sz="2200" dirty="0" smtClean="0">
                <a:solidFill>
                  <a:srgbClr val="B34E93"/>
                </a:solidFill>
              </a:rPr>
              <a:t>di</a:t>
            </a:r>
          </a:p>
          <a:p>
            <a:r>
              <a:rPr lang="it-IT" sz="2200" dirty="0" smtClean="0">
                <a:solidFill>
                  <a:srgbClr val="B34E93"/>
                </a:solidFill>
              </a:rPr>
              <a:t>difesa </a:t>
            </a:r>
            <a:r>
              <a:rPr lang="it-IT" sz="2200" dirty="0">
                <a:solidFill>
                  <a:srgbClr val="B34E93"/>
                </a:solidFill>
              </a:rPr>
              <a:t>messi in </a:t>
            </a:r>
            <a:r>
              <a:rPr lang="it-IT" sz="2200" dirty="0" smtClean="0">
                <a:solidFill>
                  <a:srgbClr val="B34E93"/>
                </a:solidFill>
              </a:rPr>
              <a:t>campo:  </a:t>
            </a:r>
          </a:p>
          <a:p>
            <a:r>
              <a:rPr lang="it-IT" sz="2200" dirty="0" smtClean="0">
                <a:solidFill>
                  <a:srgbClr val="B34E93"/>
                </a:solidFill>
              </a:rPr>
              <a:t>- scarico </a:t>
            </a:r>
            <a:r>
              <a:rPr lang="it-IT" sz="2200" dirty="0">
                <a:solidFill>
                  <a:srgbClr val="B34E93"/>
                </a:solidFill>
              </a:rPr>
              <a:t>immediato della tensione</a:t>
            </a:r>
          </a:p>
          <a:p>
            <a:r>
              <a:rPr lang="it-IT" sz="2200" dirty="0" smtClean="0">
                <a:solidFill>
                  <a:srgbClr val="B34E93"/>
                </a:solidFill>
              </a:rPr>
              <a:t>- regressione </a:t>
            </a:r>
            <a:r>
              <a:rPr lang="it-IT" sz="2200" dirty="0">
                <a:solidFill>
                  <a:srgbClr val="B34E93"/>
                </a:solidFill>
              </a:rPr>
              <a:t>a fasi precedenti</a:t>
            </a:r>
          </a:p>
          <a:p>
            <a:r>
              <a:rPr lang="it-IT" sz="2200" dirty="0" smtClean="0">
                <a:solidFill>
                  <a:srgbClr val="B34E93"/>
                </a:solidFill>
              </a:rPr>
              <a:t>- </a:t>
            </a:r>
            <a:r>
              <a:rPr lang="it-IT" sz="2200" dirty="0" err="1" smtClean="0">
                <a:solidFill>
                  <a:srgbClr val="B34E93"/>
                </a:solidFill>
              </a:rPr>
              <a:t>ipersessualità</a:t>
            </a:r>
            <a:r>
              <a:rPr lang="it-IT" sz="2200" dirty="0" smtClean="0">
                <a:solidFill>
                  <a:srgbClr val="B34E93"/>
                </a:solidFill>
              </a:rPr>
              <a:t>/disgusto</a:t>
            </a:r>
            <a:endParaRPr lang="it-IT" sz="2200" dirty="0">
              <a:solidFill>
                <a:srgbClr val="B34E93"/>
              </a:solidFill>
            </a:endParaRPr>
          </a:p>
          <a:p>
            <a:r>
              <a:rPr lang="it-IT" sz="2200" dirty="0" smtClean="0">
                <a:solidFill>
                  <a:srgbClr val="B34E93"/>
                </a:solidFill>
              </a:rPr>
              <a:t>- ascetismo, razionalizzazione </a:t>
            </a:r>
            <a:endParaRPr lang="it-IT" sz="2200" dirty="0">
              <a:solidFill>
                <a:srgbClr val="B34E93"/>
              </a:solidFill>
            </a:endParaRPr>
          </a:p>
          <a:p>
            <a:r>
              <a:rPr lang="it-IT" sz="2200" dirty="0" smtClean="0">
                <a:solidFill>
                  <a:srgbClr val="B34E93"/>
                </a:solidFill>
              </a:rPr>
              <a:t>- isolamento e </a:t>
            </a:r>
            <a:r>
              <a:rPr lang="it-IT" sz="2200" dirty="0">
                <a:solidFill>
                  <a:srgbClr val="B34E93"/>
                </a:solidFill>
              </a:rPr>
              <a:t>allontanamento dai </a:t>
            </a:r>
            <a:r>
              <a:rPr lang="it-IT" sz="2200" dirty="0" smtClean="0">
                <a:solidFill>
                  <a:srgbClr val="B34E93"/>
                </a:solidFill>
              </a:rPr>
              <a:t>  				       genitori</a:t>
            </a:r>
            <a:endParaRPr lang="it-IT" sz="2200" dirty="0">
              <a:solidFill>
                <a:srgbClr val="B34E93"/>
              </a:solidFill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4576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sellaDiTesto 2"/>
          <p:cNvSpPr txBox="1"/>
          <p:nvPr/>
        </p:nvSpPr>
        <p:spPr>
          <a:xfrm>
            <a:off x="0" y="3592532"/>
            <a:ext cx="22320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i="1" dirty="0" smtClean="0"/>
          </a:p>
          <a:p>
            <a:endParaRPr lang="it-IT" i="1" dirty="0"/>
          </a:p>
          <a:p>
            <a:endParaRPr lang="it-IT" i="1" dirty="0" smtClean="0"/>
          </a:p>
          <a:p>
            <a:endParaRPr lang="it-IT" i="1" dirty="0"/>
          </a:p>
          <a:p>
            <a:endParaRPr lang="it-IT" i="1" dirty="0" smtClean="0"/>
          </a:p>
          <a:p>
            <a:endParaRPr lang="it-IT" i="1" dirty="0"/>
          </a:p>
          <a:p>
            <a:endParaRPr lang="it-IT" i="1" dirty="0" smtClean="0"/>
          </a:p>
          <a:p>
            <a:endParaRPr lang="it-IT" i="1" dirty="0"/>
          </a:p>
          <a:p>
            <a:endParaRPr lang="it-IT" dirty="0"/>
          </a:p>
        </p:txBody>
      </p:sp>
      <p:pic>
        <p:nvPicPr>
          <p:cNvPr id="5" name="Immagine 4" descr="Ercole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654"/>
            <a:ext cx="7535333" cy="5626264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69328" y="6111000"/>
            <a:ext cx="92180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L’</a:t>
            </a:r>
            <a:r>
              <a:rPr lang="it-IT" sz="2000" b="1" dirty="0" smtClean="0">
                <a:solidFill>
                  <a:srgbClr val="C3260C"/>
                </a:solidFill>
              </a:rPr>
              <a:t>aggressività</a:t>
            </a:r>
            <a:r>
              <a:rPr lang="it-IT" sz="2000" dirty="0" smtClean="0">
                <a:solidFill>
                  <a:schemeClr val="bg1"/>
                </a:solidFill>
              </a:rPr>
              <a:t> </a:t>
            </a:r>
            <a:r>
              <a:rPr lang="it-IT" sz="2000" dirty="0"/>
              <a:t>(</a:t>
            </a:r>
            <a:r>
              <a:rPr lang="it-IT" sz="2000" dirty="0" smtClean="0">
                <a:solidFill>
                  <a:srgbClr val="000000"/>
                </a:solidFill>
              </a:rPr>
              <a:t>«</a:t>
            </a:r>
            <a:r>
              <a:rPr lang="it-IT" sz="2000" dirty="0" err="1">
                <a:solidFill>
                  <a:srgbClr val="000000"/>
                </a:solidFill>
              </a:rPr>
              <a:t>aggredior</a:t>
            </a:r>
            <a:r>
              <a:rPr lang="it-IT" sz="2000" dirty="0">
                <a:solidFill>
                  <a:srgbClr val="000000"/>
                </a:solidFill>
              </a:rPr>
              <a:t>» </a:t>
            </a:r>
            <a:r>
              <a:rPr lang="it-IT" sz="2000" dirty="0"/>
              <a:t>= </a:t>
            </a:r>
            <a:r>
              <a:rPr lang="it-IT" sz="2000" dirty="0" smtClean="0"/>
              <a:t>aggredisco, da </a:t>
            </a:r>
            <a:r>
              <a:rPr lang="it-IT" sz="2000" dirty="0"/>
              <a:t>«</a:t>
            </a:r>
            <a:r>
              <a:rPr lang="it-IT" sz="2000" dirty="0" err="1"/>
              <a:t>gradior</a:t>
            </a:r>
            <a:r>
              <a:rPr lang="it-IT" sz="2000" dirty="0"/>
              <a:t>» = vedo</a:t>
            </a:r>
            <a:r>
              <a:rPr lang="it-IT" sz="2000" dirty="0" smtClean="0"/>
              <a:t>, cammino, mi </a:t>
            </a:r>
            <a:r>
              <a:rPr lang="it-IT" sz="2000" dirty="0"/>
              <a:t>avvicino, entro in contato) </a:t>
            </a:r>
            <a:r>
              <a:rPr lang="it-IT" sz="2000" dirty="0" smtClean="0"/>
              <a:t>mantiene la componente relazionale</a:t>
            </a:r>
            <a:endParaRPr lang="it-IT" sz="20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489538" y="487433"/>
            <a:ext cx="4591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chemeClr val="bg1"/>
                </a:solidFill>
              </a:rPr>
              <a:t>Pulsione aggressi</a:t>
            </a:r>
            <a:r>
              <a:rPr lang="it-IT" sz="4000" dirty="0" smtClean="0"/>
              <a:t>va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1643073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sellaDiTesto 1"/>
          <p:cNvSpPr txBox="1"/>
          <p:nvPr/>
        </p:nvSpPr>
        <p:spPr>
          <a:xfrm>
            <a:off x="3591226" y="598068"/>
            <a:ext cx="45916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073C65"/>
                </a:solidFill>
              </a:rPr>
              <a:t>p</a:t>
            </a:r>
            <a:r>
              <a:rPr lang="it-IT" sz="4000" dirty="0" smtClean="0">
                <a:solidFill>
                  <a:srgbClr val="073C65"/>
                </a:solidFill>
              </a:rPr>
              <a:t>ulsione aggressiva</a:t>
            </a:r>
            <a:endParaRPr lang="it-IT" sz="4000" dirty="0">
              <a:solidFill>
                <a:srgbClr val="073C65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31398" y="3705401"/>
            <a:ext cx="34598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smtClean="0">
                <a:solidFill>
                  <a:schemeClr val="bg2">
                    <a:lumMod val="25000"/>
                  </a:schemeClr>
                </a:solidFill>
              </a:rPr>
              <a:t>WINNICOTT</a:t>
            </a:r>
            <a:r>
              <a:rPr lang="it-IT" sz="2200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r>
              <a:rPr lang="it-IT" sz="2200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it-IT" sz="2200" i="1" dirty="0">
                <a:solidFill>
                  <a:srgbClr val="FFFFFF"/>
                </a:solidFill>
              </a:rPr>
              <a:t>crescere e per natura un atto aggressivo</a:t>
            </a:r>
            <a:r>
              <a:rPr lang="it-IT" sz="2200" dirty="0">
                <a:solidFill>
                  <a:schemeClr val="bg2">
                    <a:lumMod val="25000"/>
                  </a:schemeClr>
                </a:solidFill>
              </a:rPr>
              <a:t>» </a:t>
            </a:r>
            <a:r>
              <a:rPr lang="it-IT" sz="2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r>
              <a:rPr lang="it-IT" sz="2200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it-IT" sz="2200" dirty="0">
                <a:solidFill>
                  <a:schemeClr val="bg2">
                    <a:lumMod val="25000"/>
                  </a:schemeClr>
                </a:solidFill>
              </a:rPr>
              <a:t>mito di successione di Urano, Crono, Zeus)</a:t>
            </a:r>
          </a:p>
          <a:p>
            <a:endParaRPr lang="it-IT" sz="2200" dirty="0" smtClean="0"/>
          </a:p>
          <a:p>
            <a:r>
              <a:rPr lang="it-IT" sz="2200" dirty="0">
                <a:solidFill>
                  <a:schemeClr val="bg2">
                    <a:lumMod val="25000"/>
                  </a:schemeClr>
                </a:solidFill>
              </a:rPr>
              <a:t>Non ha lo scopo di distruggere ma «</a:t>
            </a:r>
            <a:r>
              <a:rPr lang="it-IT" sz="2200" i="1" dirty="0" smtClean="0">
                <a:solidFill>
                  <a:srgbClr val="FFFFFF"/>
                </a:solidFill>
              </a:rPr>
              <a:t>procura </a:t>
            </a:r>
            <a:r>
              <a:rPr lang="it-IT" sz="2200" i="1" dirty="0">
                <a:solidFill>
                  <a:srgbClr val="FFFFFF"/>
                </a:solidFill>
              </a:rPr>
              <a:t>il senso di essere </a:t>
            </a:r>
            <a:r>
              <a:rPr lang="it-IT" sz="2200" i="1" dirty="0" smtClean="0">
                <a:solidFill>
                  <a:srgbClr val="FFFFFF"/>
                </a:solidFill>
              </a:rPr>
              <a:t>reale</a:t>
            </a:r>
            <a:r>
              <a:rPr lang="it-IT" sz="2200" dirty="0">
                <a:solidFill>
                  <a:schemeClr val="bg2">
                    <a:lumMod val="25000"/>
                  </a:schemeClr>
                </a:solidFill>
              </a:rPr>
              <a:t>»</a:t>
            </a:r>
            <a:r>
              <a:rPr lang="it-IT" sz="2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it-IT" sz="2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Immagine 4" descr="crono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100" y="1519158"/>
            <a:ext cx="5668232" cy="5503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76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/>
          <p:cNvSpPr txBox="1"/>
          <p:nvPr/>
        </p:nvSpPr>
        <p:spPr>
          <a:xfrm>
            <a:off x="325651" y="2440529"/>
            <a:ext cx="8282382" cy="2382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it-IT" sz="2400" i="1" dirty="0" smtClean="0"/>
              <a:t>«Dobbiamo intendere l’aggressività come </a:t>
            </a:r>
            <a:r>
              <a:rPr lang="it-IT" sz="2400" i="1" dirty="0"/>
              <a:t>forza vitale, quando la capacità di distruggere è</a:t>
            </a:r>
            <a:r>
              <a:rPr lang="it-IT" sz="2400" i="1" dirty="0" smtClean="0"/>
              <a:t> </a:t>
            </a:r>
            <a:r>
              <a:rPr lang="it-IT" sz="2400" i="1" dirty="0"/>
              <a:t>parallela alla </a:t>
            </a:r>
            <a:r>
              <a:rPr lang="it-IT" sz="2400" i="1" dirty="0" smtClean="0"/>
              <a:t>preoccupazione di </a:t>
            </a:r>
            <a:r>
              <a:rPr lang="it-IT" sz="2400" i="1" dirty="0"/>
              <a:t>proteggere ciò che si ama dalla propria </a:t>
            </a:r>
            <a:r>
              <a:rPr lang="it-IT" sz="2400" i="1" dirty="0" smtClean="0"/>
              <a:t>distruttività</a:t>
            </a:r>
            <a:r>
              <a:rPr lang="it-IT" sz="2400" dirty="0" smtClean="0"/>
              <a:t>». </a:t>
            </a:r>
            <a:r>
              <a:rPr lang="it-IT" sz="2400" i="1" dirty="0" smtClean="0">
                <a:latin typeface="Apple Chancery"/>
                <a:cs typeface="Apple Chancery"/>
              </a:rPr>
              <a:t>				</a:t>
            </a:r>
          </a:p>
          <a:p>
            <a:r>
              <a:rPr lang="it-IT" sz="2400" i="1" dirty="0">
                <a:latin typeface="Apple Chancery"/>
                <a:cs typeface="Apple Chancery"/>
              </a:rPr>
              <a:t>	</a:t>
            </a:r>
            <a:r>
              <a:rPr lang="it-IT" sz="2400" i="1" dirty="0" smtClean="0">
                <a:latin typeface="Apple Chancery"/>
                <a:cs typeface="Apple Chancery"/>
              </a:rPr>
              <a:t>					</a:t>
            </a:r>
            <a:r>
              <a:rPr lang="it-IT" sz="2400" b="1" i="1" dirty="0" smtClean="0">
                <a:solidFill>
                  <a:schemeClr val="accent6">
                    <a:lumMod val="75000"/>
                  </a:schemeClr>
                </a:solidFill>
                <a:latin typeface="Apple Chancery"/>
                <a:cs typeface="Apple Chancery"/>
              </a:rPr>
              <a:t>Donald </a:t>
            </a:r>
            <a:r>
              <a:rPr lang="it-IT" sz="2400" b="1" i="1" dirty="0" err="1" smtClean="0">
                <a:solidFill>
                  <a:schemeClr val="accent6">
                    <a:lumMod val="75000"/>
                  </a:schemeClr>
                </a:solidFill>
                <a:latin typeface="Apple Chancery"/>
                <a:cs typeface="Apple Chancery"/>
              </a:rPr>
              <a:t>Winnicott</a:t>
            </a:r>
            <a:endParaRPr lang="it-IT" sz="2400" b="1" i="1" dirty="0">
              <a:solidFill>
                <a:schemeClr val="accent6">
                  <a:lumMod val="75000"/>
                </a:schemeClr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034576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Ercole e Lic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546" y="0"/>
            <a:ext cx="5170713" cy="6857999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063814" y="2049035"/>
            <a:ext cx="414731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/>
              <a:t>La </a:t>
            </a:r>
            <a:r>
              <a:rPr lang="it-IT" sz="2200" b="1" dirty="0" smtClean="0">
                <a:solidFill>
                  <a:schemeClr val="accent6">
                    <a:lumMod val="75000"/>
                  </a:schemeClr>
                </a:solidFill>
              </a:rPr>
              <a:t>distruttività</a:t>
            </a:r>
            <a:r>
              <a:rPr lang="it-IT" sz="2200" dirty="0" smtClean="0"/>
              <a:t> («</a:t>
            </a:r>
            <a:r>
              <a:rPr lang="it-IT" sz="2200" i="1" dirty="0" smtClean="0"/>
              <a:t>disfare</a:t>
            </a:r>
            <a:r>
              <a:rPr lang="it-IT" sz="2200" dirty="0" smtClean="0"/>
              <a:t>» </a:t>
            </a:r>
            <a:r>
              <a:rPr lang="it-IT" sz="2200" dirty="0"/>
              <a:t>ciò </a:t>
            </a:r>
            <a:r>
              <a:rPr lang="it-IT" sz="2200" dirty="0" smtClean="0"/>
              <a:t>che </a:t>
            </a:r>
            <a:r>
              <a:rPr lang="it-IT" sz="2200" dirty="0"/>
              <a:t>s</a:t>
            </a:r>
            <a:r>
              <a:rPr lang="it-IT" sz="2200" dirty="0" smtClean="0"/>
              <a:t>i </a:t>
            </a:r>
            <a:r>
              <a:rPr lang="it-IT" sz="2200" dirty="0"/>
              <a:t>è costruito, </a:t>
            </a:r>
            <a:r>
              <a:rPr lang="it-IT" sz="2200" dirty="0" smtClean="0"/>
              <a:t>accumulato strato su strato, «</a:t>
            </a:r>
            <a:r>
              <a:rPr lang="it-IT" sz="2200" i="1" dirty="0" err="1" smtClean="0"/>
              <a:t>struere</a:t>
            </a:r>
            <a:r>
              <a:rPr lang="it-IT" sz="2200" dirty="0"/>
              <a:t>«</a:t>
            </a:r>
            <a:r>
              <a:rPr lang="it-IT" sz="2200" dirty="0" smtClean="0"/>
              <a:t>) comporta l’annullamento dell’oggetto</a:t>
            </a:r>
            <a:r>
              <a:rPr lang="it-IT" sz="2200" dirty="0"/>
              <a:t>, </a:t>
            </a:r>
            <a:r>
              <a:rPr lang="it-IT" sz="2200" dirty="0" smtClean="0"/>
              <a:t>quindi del </a:t>
            </a:r>
            <a:r>
              <a:rPr lang="it-IT" sz="2200" dirty="0"/>
              <a:t>Sé, </a:t>
            </a:r>
            <a:r>
              <a:rPr lang="it-IT" sz="2200" dirty="0" smtClean="0"/>
              <a:t>che </a:t>
            </a:r>
            <a:r>
              <a:rPr lang="it-IT" sz="2200" dirty="0"/>
              <a:t>dell’oggetto si nutre. </a:t>
            </a:r>
            <a:endParaRPr lang="it-IT" sz="2200" dirty="0" smtClean="0"/>
          </a:p>
          <a:p>
            <a:endParaRPr lang="it-IT" sz="2200" dirty="0"/>
          </a:p>
          <a:p>
            <a:r>
              <a:rPr lang="it-IT" sz="2200" dirty="0" smtClean="0"/>
              <a:t>La </a:t>
            </a:r>
            <a:r>
              <a:rPr lang="it-IT" sz="2200" b="1" dirty="0" smtClean="0">
                <a:solidFill>
                  <a:srgbClr val="C3260C"/>
                </a:solidFill>
              </a:rPr>
              <a:t>violenza</a:t>
            </a:r>
            <a:r>
              <a:rPr lang="it-IT" sz="2200" dirty="0" smtClean="0"/>
              <a:t> («</a:t>
            </a:r>
            <a:r>
              <a:rPr lang="it-IT" sz="2200" i="1" dirty="0" smtClean="0"/>
              <a:t>vis</a:t>
            </a:r>
            <a:r>
              <a:rPr lang="it-IT" sz="2200" dirty="0" smtClean="0"/>
              <a:t>» </a:t>
            </a:r>
            <a:r>
              <a:rPr lang="it-IT" sz="2200" dirty="0"/>
              <a:t>= </a:t>
            </a:r>
            <a:r>
              <a:rPr lang="it-IT" sz="2200" dirty="0" smtClean="0"/>
              <a:t>«</a:t>
            </a:r>
            <a:r>
              <a:rPr lang="it-IT" sz="2200" i="1" dirty="0" smtClean="0"/>
              <a:t>forza</a:t>
            </a:r>
            <a:r>
              <a:rPr lang="it-IT" sz="2200" dirty="0" smtClean="0"/>
              <a:t>»), crea sopraffazione e danno </a:t>
            </a:r>
          </a:p>
          <a:p>
            <a:endParaRPr lang="it-IT" sz="2200" dirty="0" smtClean="0"/>
          </a:p>
          <a:p>
            <a:r>
              <a:rPr lang="it-IT" sz="2200" dirty="0" smtClean="0"/>
              <a:t>Al contrario dell’aggressività, sono de</a:t>
            </a:r>
            <a:r>
              <a:rPr lang="it-IT" sz="2200" dirty="0"/>
              <a:t>-</a:t>
            </a:r>
            <a:r>
              <a:rPr lang="it-IT" sz="2200" dirty="0" smtClean="0"/>
              <a:t>oggettualizzanti</a:t>
            </a:r>
          </a:p>
          <a:p>
            <a:r>
              <a:rPr lang="it-IT" sz="2200" dirty="0" smtClean="0"/>
              <a:t>e de</a:t>
            </a:r>
            <a:r>
              <a:rPr lang="it-IT" sz="2200" dirty="0"/>
              <a:t>-</a:t>
            </a:r>
            <a:r>
              <a:rPr lang="it-IT" sz="2200" dirty="0" err="1" smtClean="0"/>
              <a:t>soggettualizzanti</a:t>
            </a:r>
            <a:endParaRPr lang="it-IT" sz="2200" dirty="0"/>
          </a:p>
          <a:p>
            <a:r>
              <a:rPr lang="it-IT" sz="2200" dirty="0" smtClean="0"/>
              <a:t> </a:t>
            </a:r>
            <a:endParaRPr lang="it-IT" sz="22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082827" y="717695"/>
            <a:ext cx="459167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chemeClr val="bg1"/>
                </a:solidFill>
              </a:rPr>
              <a:t>pulsione</a:t>
            </a:r>
            <a:r>
              <a:rPr lang="it-IT" sz="4000" dirty="0">
                <a:solidFill>
                  <a:schemeClr val="bg2">
                    <a:lumMod val="25000"/>
                  </a:schemeClr>
                </a:solidFill>
              </a:rPr>
              <a:t> aggressiva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6175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/>
          <p:cNvSpPr txBox="1"/>
          <p:nvPr/>
        </p:nvSpPr>
        <p:spPr>
          <a:xfrm>
            <a:off x="325651" y="2440529"/>
            <a:ext cx="82823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i="1" dirty="0" smtClean="0"/>
              <a:t>«A volte la violenza è il tentativo del Soggetto di sbarazzarsi di un vissuto traumatico</a:t>
            </a:r>
            <a:r>
              <a:rPr lang="it-IT" sz="2400" i="1" dirty="0"/>
              <a:t>, che non </a:t>
            </a:r>
            <a:r>
              <a:rPr lang="it-IT" sz="2400" i="1" dirty="0" smtClean="0"/>
              <a:t>si riesce </a:t>
            </a:r>
            <a:r>
              <a:rPr lang="it-IT" sz="2400" i="1" dirty="0"/>
              <a:t>ad elaborare, </a:t>
            </a:r>
            <a:r>
              <a:rPr lang="it-IT" sz="2400" i="1" dirty="0" smtClean="0"/>
              <a:t>come nel caso di </a:t>
            </a:r>
            <a:r>
              <a:rPr lang="it-IT" sz="2400" i="1" dirty="0"/>
              <a:t>una bomba dalla miccia accesa, </a:t>
            </a:r>
            <a:r>
              <a:rPr lang="it-IT" sz="2400" i="1" dirty="0" smtClean="0"/>
              <a:t>che </a:t>
            </a:r>
            <a:r>
              <a:rPr lang="it-IT" sz="2400" i="1" dirty="0"/>
              <a:t>va immediatamente lanciata, proiettata su un </a:t>
            </a:r>
            <a:r>
              <a:rPr lang="it-IT" sz="2400" i="1" dirty="0" smtClean="0"/>
              <a:t>nemico </a:t>
            </a:r>
            <a:r>
              <a:rPr lang="it-IT" sz="2400" i="1" dirty="0"/>
              <a:t>designato (o magari soltanto sul primo malcapitato), prima che scoppi addosso al soggetto </a:t>
            </a:r>
            <a:r>
              <a:rPr lang="it-IT" sz="2400" i="1" dirty="0" smtClean="0"/>
              <a:t>stesso».</a:t>
            </a:r>
            <a:endParaRPr lang="it-IT" sz="2400" i="1" dirty="0"/>
          </a:p>
          <a:p>
            <a:r>
              <a:rPr lang="it-IT" sz="2400" i="1" dirty="0" smtClean="0">
                <a:latin typeface="Apple Chancery"/>
                <a:cs typeface="Apple Chancery"/>
              </a:rPr>
              <a:t>				</a:t>
            </a:r>
          </a:p>
          <a:p>
            <a:r>
              <a:rPr lang="it-IT" sz="2400" i="1" dirty="0">
                <a:latin typeface="Apple Chancery"/>
                <a:cs typeface="Apple Chancery"/>
              </a:rPr>
              <a:t>	</a:t>
            </a:r>
            <a:r>
              <a:rPr lang="it-IT" sz="2400" i="1" dirty="0" smtClean="0">
                <a:latin typeface="Apple Chancery"/>
                <a:cs typeface="Apple Chancery"/>
              </a:rPr>
              <a:t>					</a:t>
            </a:r>
            <a:r>
              <a:rPr lang="it-IT" sz="2400" b="1" i="1" dirty="0" smtClean="0">
                <a:solidFill>
                  <a:srgbClr val="C3260C"/>
                </a:solidFill>
                <a:latin typeface="Apple Chancery"/>
                <a:cs typeface="Apple Chancery"/>
              </a:rPr>
              <a:t>Armando </a:t>
            </a:r>
            <a:r>
              <a:rPr lang="it-IT" sz="2400" b="1" i="1" dirty="0" err="1" smtClean="0">
                <a:solidFill>
                  <a:srgbClr val="C3260C"/>
                </a:solidFill>
                <a:latin typeface="Apple Chancery"/>
                <a:cs typeface="Apple Chancery"/>
              </a:rPr>
              <a:t>Novelletto</a:t>
            </a:r>
            <a:endParaRPr lang="it-IT" sz="2400" b="1" i="1" dirty="0">
              <a:solidFill>
                <a:srgbClr val="C3260C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868617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/>
          <p:cNvSpPr txBox="1"/>
          <p:nvPr/>
        </p:nvSpPr>
        <p:spPr>
          <a:xfrm>
            <a:off x="325651" y="2440529"/>
            <a:ext cx="82823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i="1" dirty="0" smtClean="0"/>
              <a:t>«A volte l’adolescente ricerca in maniera inconscia  </a:t>
            </a:r>
            <a:r>
              <a:rPr lang="it-IT" sz="2400" i="1" dirty="0"/>
              <a:t>situazioni </a:t>
            </a:r>
            <a:r>
              <a:rPr lang="it-IT" sz="2400" i="1" dirty="0" smtClean="0"/>
              <a:t>violente che devastato il suo passato. </a:t>
            </a:r>
          </a:p>
          <a:p>
            <a:r>
              <a:rPr lang="it-IT" sz="2400" i="1" smtClean="0"/>
              <a:t>In </a:t>
            </a:r>
            <a:r>
              <a:rPr lang="it-IT" sz="2400" i="1" dirty="0" smtClean="0"/>
              <a:t>questo modo tenta di mettersi alla </a:t>
            </a:r>
            <a:r>
              <a:rPr lang="it-IT" sz="2400" i="1" dirty="0"/>
              <a:t>prova per superare l’ostacolo (da una posizione passiva ad una attiva) e per confrontarsi con il senso del </a:t>
            </a:r>
            <a:r>
              <a:rPr lang="it-IT" sz="2400" i="1" dirty="0" smtClean="0"/>
              <a:t>limite».</a:t>
            </a:r>
            <a:endParaRPr lang="it-IT" sz="2400" i="1" dirty="0"/>
          </a:p>
          <a:p>
            <a:r>
              <a:rPr lang="it-IT" sz="2400" i="1" dirty="0" smtClean="0">
                <a:latin typeface="Apple Chancery"/>
                <a:cs typeface="Apple Chancery"/>
              </a:rPr>
              <a:t>				</a:t>
            </a:r>
          </a:p>
          <a:p>
            <a:r>
              <a:rPr lang="it-IT" sz="2400" i="1" dirty="0">
                <a:latin typeface="Apple Chancery"/>
                <a:cs typeface="Apple Chancery"/>
              </a:rPr>
              <a:t>	</a:t>
            </a:r>
            <a:r>
              <a:rPr lang="it-IT" sz="2400" i="1" dirty="0" smtClean="0">
                <a:latin typeface="Apple Chancery"/>
                <a:cs typeface="Apple Chancery"/>
              </a:rPr>
              <a:t>					</a:t>
            </a:r>
            <a:r>
              <a:rPr lang="it-IT" sz="2400" b="1" i="1" dirty="0" smtClean="0">
                <a:solidFill>
                  <a:srgbClr val="C3260C"/>
                </a:solidFill>
                <a:latin typeface="Apple Chancery"/>
                <a:cs typeface="Apple Chancery"/>
              </a:rPr>
              <a:t>Donald </a:t>
            </a:r>
            <a:r>
              <a:rPr lang="it-IT" sz="2400" b="1" i="1" dirty="0" err="1" smtClean="0">
                <a:solidFill>
                  <a:srgbClr val="C3260C"/>
                </a:solidFill>
                <a:latin typeface="Apple Chancery"/>
                <a:cs typeface="Apple Chancery"/>
              </a:rPr>
              <a:t>Winnicott</a:t>
            </a:r>
            <a:endParaRPr lang="it-IT" sz="2400" b="1" i="1" dirty="0">
              <a:solidFill>
                <a:srgbClr val="C3260C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3350091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magine 1" descr="autau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833" y="1591630"/>
            <a:ext cx="3672417" cy="3721822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889000" y="687915"/>
            <a:ext cx="845991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chemeClr val="bg2">
                    <a:lumMod val="25000"/>
                  </a:schemeClr>
                </a:solidFill>
              </a:rPr>
              <a:t>      conflitti </a:t>
            </a:r>
            <a:r>
              <a:rPr lang="it-IT" sz="4000" dirty="0">
                <a:solidFill>
                  <a:schemeClr val="bg2">
                    <a:lumMod val="25000"/>
                  </a:schemeClr>
                </a:solidFill>
              </a:rPr>
              <a:t>tipici dell’adolescenza</a:t>
            </a:r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90311" y="5292282"/>
            <a:ext cx="799601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   </a:t>
            </a:r>
            <a:r>
              <a:rPr lang="it-IT" sz="2400" b="1" dirty="0" smtClean="0">
                <a:solidFill>
                  <a:schemeClr val="bg1"/>
                </a:solidFill>
              </a:rPr>
              <a:t>    Quello </a:t>
            </a:r>
            <a:r>
              <a:rPr lang="it-IT" sz="2400" b="1" dirty="0">
                <a:solidFill>
                  <a:schemeClr val="bg1"/>
                </a:solidFill>
              </a:rPr>
              <a:t>di cui ho bisogno è ciò che mi minaccia </a:t>
            </a:r>
            <a:endParaRPr lang="it-IT" sz="2400" b="1" dirty="0" smtClean="0">
              <a:solidFill>
                <a:schemeClr val="bg1"/>
              </a:solidFill>
            </a:endParaRPr>
          </a:p>
          <a:p>
            <a:pPr algn="just"/>
            <a:r>
              <a:rPr lang="it-IT" sz="2200" dirty="0" smtClean="0"/>
              <a:t>Richiedere </a:t>
            </a:r>
            <a:r>
              <a:rPr lang="it-IT" sz="2200" dirty="0"/>
              <a:t>la presenza </a:t>
            </a:r>
            <a:r>
              <a:rPr lang="it-IT" sz="2200" dirty="0" smtClean="0"/>
              <a:t>dell’Altro </a:t>
            </a:r>
            <a:r>
              <a:rPr lang="it-IT" sz="2200" dirty="0"/>
              <a:t>attiva fantasie di sottomissione passiva e umiliate e al contempo </a:t>
            </a:r>
            <a:r>
              <a:rPr lang="it-IT" sz="2200" dirty="0" smtClean="0"/>
              <a:t>propone la minaccia dell’incontro sessuale/incestuoso</a:t>
            </a:r>
            <a:endParaRPr lang="it-IT" sz="22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6175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magine 1" descr="paradoss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359" y="1706781"/>
            <a:ext cx="6629624" cy="3553132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651002" y="719671"/>
            <a:ext cx="75071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chemeClr val="bg2">
                    <a:lumMod val="25000"/>
                  </a:schemeClr>
                </a:solidFill>
              </a:rPr>
              <a:t> conflitti tipici dell’adolescenza</a:t>
            </a:r>
            <a:endParaRPr lang="it-IT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46482" y="5297798"/>
            <a:ext cx="782501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</a:t>
            </a:r>
            <a:r>
              <a:rPr lang="it-IT" sz="2400" b="1" dirty="0" smtClean="0">
                <a:solidFill>
                  <a:schemeClr val="accent6">
                    <a:lumMod val="75000"/>
                  </a:schemeClr>
                </a:solidFill>
              </a:rPr>
              <a:t> Alienazione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algn="just"/>
            <a:r>
              <a:rPr lang="it-IT" sz="2200" dirty="0" smtClean="0"/>
              <a:t>Metamorfosi  rapida, brutale e  inarrestabile del  corpo  che </a:t>
            </a:r>
          </a:p>
          <a:p>
            <a:pPr algn="just"/>
            <a:r>
              <a:rPr lang="it-IT" sz="2200" dirty="0" smtClean="0"/>
              <a:t>l’adolescente spesso sperimenta drammaticamente come al </a:t>
            </a:r>
          </a:p>
          <a:p>
            <a:pPr algn="just"/>
            <a:r>
              <a:rPr lang="it-IT" sz="2200" dirty="0" smtClean="0"/>
              <a:t>di fuori del suo desiderio e della sua capacità di controllo 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1536175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Risultati immagini per pubertÃ 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42" y="2605398"/>
            <a:ext cx="6120130" cy="3442335"/>
          </a:xfrm>
          <a:prstGeom prst="rect">
            <a:avLst/>
          </a:prstGeom>
          <a:noFill/>
          <a:ln>
            <a:solidFill>
              <a:srgbClr val="4E67C8"/>
            </a:solidFill>
          </a:ln>
        </p:spPr>
      </p:pic>
      <p:sp>
        <p:nvSpPr>
          <p:cNvPr id="2" name="CasellaDiTesto 1"/>
          <p:cNvSpPr txBox="1"/>
          <p:nvPr/>
        </p:nvSpPr>
        <p:spPr>
          <a:xfrm>
            <a:off x="6140463" y="698496"/>
            <a:ext cx="198854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chemeClr val="bg2">
                    <a:lumMod val="25000"/>
                  </a:schemeClr>
                </a:solidFill>
              </a:rPr>
              <a:t>p</a:t>
            </a:r>
            <a:r>
              <a:rPr lang="it-IT" sz="4000" dirty="0" smtClean="0">
                <a:solidFill>
                  <a:schemeClr val="bg2">
                    <a:lumMod val="25000"/>
                  </a:schemeClr>
                </a:solidFill>
              </a:rPr>
              <a:t>ubertà</a:t>
            </a:r>
            <a:endParaRPr lang="it-IT" sz="4000" dirty="0">
              <a:solidFill>
                <a:schemeClr val="bg2">
                  <a:lumMod val="25000"/>
                </a:schemeClr>
              </a:solidFill>
            </a:endParaRPr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3480447" y="6260832"/>
            <a:ext cx="4526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 dirty="0" err="1" smtClean="0">
                <a:solidFill>
                  <a:schemeClr val="bg1"/>
                </a:solidFill>
              </a:rPr>
              <a:t>Pubertas</a:t>
            </a:r>
            <a:r>
              <a:rPr lang="it-IT" sz="2400" dirty="0" smtClean="0">
                <a:solidFill>
                  <a:schemeClr val="bg1"/>
                </a:solidFill>
              </a:rPr>
              <a:t> –</a:t>
            </a:r>
            <a:r>
              <a:rPr lang="it-IT" sz="2400" i="1" dirty="0" err="1" smtClean="0">
                <a:solidFill>
                  <a:schemeClr val="bg1"/>
                </a:solidFill>
              </a:rPr>
              <a:t>atis</a:t>
            </a:r>
            <a:r>
              <a:rPr lang="it-IT" dirty="0" smtClean="0">
                <a:solidFill>
                  <a:srgbClr val="073C65"/>
                </a:solidFill>
              </a:rPr>
              <a:t>, </a:t>
            </a:r>
            <a:r>
              <a:rPr lang="it-IT" sz="2000" dirty="0" err="1" smtClean="0">
                <a:solidFill>
                  <a:srgbClr val="073C65"/>
                </a:solidFill>
              </a:rPr>
              <a:t>der</a:t>
            </a:r>
            <a:r>
              <a:rPr lang="it-IT" sz="2000" dirty="0" smtClean="0">
                <a:solidFill>
                  <a:srgbClr val="073C65"/>
                </a:solidFill>
              </a:rPr>
              <a:t>. di pube = pelo</a:t>
            </a:r>
            <a:endParaRPr lang="it-IT" sz="2000" dirty="0">
              <a:solidFill>
                <a:srgbClr val="073C65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590388" y="2904577"/>
            <a:ext cx="2016710" cy="1576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it-IT" sz="2200" dirty="0" smtClean="0">
                <a:solidFill>
                  <a:schemeClr val="accent1">
                    <a:lumMod val="75000"/>
                  </a:schemeClr>
                </a:solidFill>
              </a:rPr>
              <a:t>Fase </a:t>
            </a:r>
          </a:p>
          <a:p>
            <a:pPr>
              <a:lnSpc>
                <a:spcPct val="110000"/>
              </a:lnSpc>
            </a:pPr>
            <a:r>
              <a:rPr lang="it-IT" sz="2200" dirty="0" smtClean="0">
                <a:solidFill>
                  <a:schemeClr val="accent1">
                    <a:lumMod val="75000"/>
                  </a:schemeClr>
                </a:solidFill>
              </a:rPr>
              <a:t>delle </a:t>
            </a:r>
          </a:p>
          <a:p>
            <a:pPr>
              <a:lnSpc>
                <a:spcPct val="110000"/>
              </a:lnSpc>
            </a:pPr>
            <a:r>
              <a:rPr lang="it-IT" sz="2200" dirty="0" smtClean="0">
                <a:solidFill>
                  <a:schemeClr val="accent1">
                    <a:lumMod val="75000"/>
                  </a:schemeClr>
                </a:solidFill>
              </a:rPr>
              <a:t>trasformazioni </a:t>
            </a:r>
          </a:p>
          <a:p>
            <a:pPr>
              <a:lnSpc>
                <a:spcPct val="110000"/>
              </a:lnSpc>
            </a:pPr>
            <a:r>
              <a:rPr lang="it-IT" sz="2200" dirty="0" smtClean="0">
                <a:solidFill>
                  <a:schemeClr val="accent1">
                    <a:lumMod val="75000"/>
                  </a:schemeClr>
                </a:solidFill>
              </a:rPr>
              <a:t>somatiche </a:t>
            </a:r>
            <a:endParaRPr lang="it-IT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473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>
            <a:off x="4954219" y="1993258"/>
            <a:ext cx="413630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2400" dirty="0">
              <a:solidFill>
                <a:srgbClr val="804000"/>
              </a:solidFill>
            </a:endParaRPr>
          </a:p>
          <a:p>
            <a:pPr lvl="0"/>
            <a:r>
              <a:rPr lang="it-IT" sz="2400" dirty="0">
                <a:solidFill>
                  <a:srgbClr val="804000"/>
                </a:solidFill>
              </a:rPr>
              <a:t>G</a:t>
            </a:r>
            <a:r>
              <a:rPr lang="it-IT" sz="2400" dirty="0" smtClean="0">
                <a:solidFill>
                  <a:srgbClr val="804000"/>
                </a:solidFill>
              </a:rPr>
              <a:t>rande </a:t>
            </a:r>
            <a:r>
              <a:rPr lang="it-IT" sz="2400" dirty="0">
                <a:solidFill>
                  <a:srgbClr val="804000"/>
                </a:solidFill>
              </a:rPr>
              <a:t>attenzione ma mai così contraddittorio lo </a:t>
            </a:r>
            <a:r>
              <a:rPr lang="it-IT" sz="2400" dirty="0" smtClean="0">
                <a:solidFill>
                  <a:srgbClr val="804000"/>
                </a:solidFill>
              </a:rPr>
              <a:t>stato dell’adolescente:</a:t>
            </a:r>
          </a:p>
          <a:p>
            <a:pPr lvl="0"/>
            <a:endParaRPr lang="it-IT" sz="2400" dirty="0">
              <a:solidFill>
                <a:srgbClr val="804000"/>
              </a:solidFill>
            </a:endParaRPr>
          </a:p>
          <a:p>
            <a:pPr lvl="0"/>
            <a:r>
              <a:rPr lang="it-IT" sz="2200" dirty="0" smtClean="0">
                <a:solidFill>
                  <a:srgbClr val="FF0000"/>
                </a:solidFill>
              </a:rPr>
              <a:t>Adolescenza come</a:t>
            </a:r>
          </a:p>
          <a:p>
            <a:pPr lvl="0"/>
            <a:r>
              <a:rPr lang="it-IT" sz="2200" dirty="0" smtClean="0">
                <a:solidFill>
                  <a:srgbClr val="FF0000"/>
                </a:solidFill>
              </a:rPr>
              <a:t>FASE</a:t>
            </a:r>
          </a:p>
          <a:p>
            <a:pPr lvl="0"/>
            <a:r>
              <a:rPr lang="it-IT" sz="2200" dirty="0" smtClean="0">
                <a:solidFill>
                  <a:srgbClr val="FF0000"/>
                </a:solidFill>
              </a:rPr>
              <a:t>PROCESSO</a:t>
            </a:r>
            <a:endParaRPr lang="it-IT" sz="2200" dirty="0">
              <a:solidFill>
                <a:srgbClr val="FF0000"/>
              </a:solidFill>
            </a:endParaRPr>
          </a:p>
          <a:p>
            <a:pPr lvl="0"/>
            <a:r>
              <a:rPr lang="it-IT" sz="2200" dirty="0" smtClean="0">
                <a:solidFill>
                  <a:srgbClr val="FF0000"/>
                </a:solidFill>
              </a:rPr>
              <a:t>STATO PERMANENTE</a:t>
            </a:r>
            <a:endParaRPr lang="it-IT" sz="2200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116917" y="550334"/>
            <a:ext cx="4071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073C65"/>
                </a:solidFill>
              </a:rPr>
              <a:t>a</a:t>
            </a:r>
            <a:r>
              <a:rPr lang="it-IT" sz="4000" dirty="0" smtClean="0">
                <a:solidFill>
                  <a:srgbClr val="073C65"/>
                </a:solidFill>
              </a:rPr>
              <a:t>dolescenza oggi</a:t>
            </a:r>
            <a:endParaRPr lang="it-IT" sz="4000" dirty="0">
              <a:solidFill>
                <a:srgbClr val="073C65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084917" y="280458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9" name="Immagine 8" descr="chimera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386" y="2337794"/>
            <a:ext cx="5738605" cy="375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76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>
            <a:off x="4954219" y="1993258"/>
            <a:ext cx="4136301" cy="3447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>
              <a:solidFill>
                <a:srgbClr val="804000"/>
              </a:solidFill>
            </a:endParaRPr>
          </a:p>
          <a:p>
            <a:pPr lvl="0"/>
            <a:r>
              <a:rPr lang="it-IT" sz="2400" dirty="0">
                <a:solidFill>
                  <a:srgbClr val="804000"/>
                </a:solidFill>
              </a:rPr>
              <a:t>G</a:t>
            </a:r>
            <a:r>
              <a:rPr lang="it-IT" sz="2400" dirty="0" smtClean="0">
                <a:solidFill>
                  <a:srgbClr val="804000"/>
                </a:solidFill>
              </a:rPr>
              <a:t>rande </a:t>
            </a:r>
            <a:r>
              <a:rPr lang="it-IT" sz="2400" dirty="0">
                <a:solidFill>
                  <a:srgbClr val="804000"/>
                </a:solidFill>
              </a:rPr>
              <a:t>attenzione ma mai così contraddittorio lo </a:t>
            </a:r>
            <a:r>
              <a:rPr lang="it-IT" sz="2400" dirty="0" smtClean="0">
                <a:solidFill>
                  <a:srgbClr val="804000"/>
                </a:solidFill>
              </a:rPr>
              <a:t>stato dell’adolescente:</a:t>
            </a:r>
          </a:p>
          <a:p>
            <a:pPr lvl="0"/>
            <a:endParaRPr lang="it-IT" dirty="0" smtClean="0">
              <a:solidFill>
                <a:srgbClr val="804000"/>
              </a:solidFill>
            </a:endParaRPr>
          </a:p>
          <a:p>
            <a:pPr lvl="0"/>
            <a:r>
              <a:rPr lang="it-IT" sz="2200" dirty="0" smtClean="0">
                <a:solidFill>
                  <a:srgbClr val="FF0000"/>
                </a:solidFill>
              </a:rPr>
              <a:t>adolescenti </a:t>
            </a:r>
            <a:r>
              <a:rPr lang="it-IT" sz="2200" dirty="0">
                <a:solidFill>
                  <a:srgbClr val="FF0000"/>
                </a:solidFill>
              </a:rPr>
              <a:t>privati della </a:t>
            </a:r>
            <a:r>
              <a:rPr lang="it-IT" sz="2200" dirty="0" smtClean="0">
                <a:solidFill>
                  <a:srgbClr val="FF0000"/>
                </a:solidFill>
              </a:rPr>
              <a:t>loro posizione e </a:t>
            </a:r>
            <a:r>
              <a:rPr lang="it-IT" sz="2200" dirty="0">
                <a:solidFill>
                  <a:srgbClr val="FF0000"/>
                </a:solidFill>
              </a:rPr>
              <a:t>identità (crescita veloce dei bambini per divenire </a:t>
            </a:r>
            <a:r>
              <a:rPr lang="it-IT" sz="2200" dirty="0" err="1">
                <a:solidFill>
                  <a:srgbClr val="FF0000"/>
                </a:solidFill>
              </a:rPr>
              <a:t>ado</a:t>
            </a:r>
            <a:r>
              <a:rPr lang="it-IT" sz="2200" dirty="0">
                <a:solidFill>
                  <a:srgbClr val="FF0000"/>
                </a:solidFill>
              </a:rPr>
              <a:t> e adulti che scimmiottano la fase </a:t>
            </a:r>
            <a:r>
              <a:rPr lang="it-IT" sz="2200" dirty="0" err="1">
                <a:solidFill>
                  <a:srgbClr val="FF0000"/>
                </a:solidFill>
              </a:rPr>
              <a:t>ado</a:t>
            </a:r>
            <a:r>
              <a:rPr lang="it-IT" sz="2200" dirty="0" smtClean="0">
                <a:solidFill>
                  <a:srgbClr val="FF0000"/>
                </a:solidFill>
              </a:rPr>
              <a:t>)</a:t>
            </a:r>
            <a:endParaRPr lang="it-IT" sz="2200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116917" y="550334"/>
            <a:ext cx="4071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073C65"/>
                </a:solidFill>
              </a:rPr>
              <a:t>a</a:t>
            </a:r>
            <a:r>
              <a:rPr lang="it-IT" sz="4000" dirty="0" smtClean="0">
                <a:solidFill>
                  <a:srgbClr val="073C65"/>
                </a:solidFill>
              </a:rPr>
              <a:t>dolescenza oggi</a:t>
            </a:r>
            <a:endParaRPr lang="it-IT" sz="4000" dirty="0">
              <a:solidFill>
                <a:srgbClr val="073C65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084917" y="280458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9" name="Immagine 8" descr="chimera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386" y="2337794"/>
            <a:ext cx="5738605" cy="375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776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>
            <a:off x="4954219" y="1993258"/>
            <a:ext cx="4136301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>
              <a:solidFill>
                <a:srgbClr val="804000"/>
              </a:solidFill>
            </a:endParaRPr>
          </a:p>
          <a:p>
            <a:pPr lvl="0"/>
            <a:r>
              <a:rPr lang="it-IT" sz="2400" dirty="0">
                <a:solidFill>
                  <a:srgbClr val="804000"/>
                </a:solidFill>
              </a:rPr>
              <a:t>G</a:t>
            </a:r>
            <a:r>
              <a:rPr lang="it-IT" sz="2400" dirty="0" smtClean="0">
                <a:solidFill>
                  <a:srgbClr val="804000"/>
                </a:solidFill>
              </a:rPr>
              <a:t>rande </a:t>
            </a:r>
            <a:r>
              <a:rPr lang="it-IT" sz="2400" dirty="0">
                <a:solidFill>
                  <a:srgbClr val="804000"/>
                </a:solidFill>
              </a:rPr>
              <a:t>attenzione ma mai così contraddittorio lo </a:t>
            </a:r>
            <a:r>
              <a:rPr lang="it-IT" sz="2400" dirty="0" smtClean="0">
                <a:solidFill>
                  <a:srgbClr val="804000"/>
                </a:solidFill>
              </a:rPr>
              <a:t>stato dell’adolescente: </a:t>
            </a:r>
          </a:p>
          <a:p>
            <a:pPr lvl="0"/>
            <a:endParaRPr lang="it-IT" sz="2400" dirty="0">
              <a:solidFill>
                <a:srgbClr val="804000"/>
              </a:solidFill>
            </a:endParaRPr>
          </a:p>
          <a:p>
            <a:pPr lvl="0"/>
            <a:r>
              <a:rPr lang="it-IT" sz="2200" dirty="0" smtClean="0">
                <a:solidFill>
                  <a:srgbClr val="FF0000"/>
                </a:solidFill>
              </a:rPr>
              <a:t>mancanza </a:t>
            </a:r>
            <a:r>
              <a:rPr lang="it-IT" sz="2200" dirty="0">
                <a:solidFill>
                  <a:srgbClr val="FF0000"/>
                </a:solidFill>
              </a:rPr>
              <a:t>di riti di </a:t>
            </a:r>
            <a:r>
              <a:rPr lang="it-IT" sz="2200" dirty="0" smtClean="0">
                <a:solidFill>
                  <a:srgbClr val="FF0000"/>
                </a:solidFill>
              </a:rPr>
              <a:t>iniziazione, per cui la gestione dell’angoscia </a:t>
            </a:r>
            <a:r>
              <a:rPr lang="it-IT" sz="2200" dirty="0">
                <a:solidFill>
                  <a:srgbClr val="FF0000"/>
                </a:solidFill>
              </a:rPr>
              <a:t>è lasciata al </a:t>
            </a:r>
            <a:r>
              <a:rPr lang="it-IT" sz="2200" dirty="0" smtClean="0">
                <a:solidFill>
                  <a:srgbClr val="FF0000"/>
                </a:solidFill>
              </a:rPr>
              <a:t>singolo</a:t>
            </a:r>
            <a:endParaRPr lang="it-IT" sz="2200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116917" y="550334"/>
            <a:ext cx="4071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073C65"/>
                </a:solidFill>
              </a:rPr>
              <a:t>a</a:t>
            </a:r>
            <a:r>
              <a:rPr lang="it-IT" sz="4000" dirty="0" smtClean="0">
                <a:solidFill>
                  <a:srgbClr val="073C65"/>
                </a:solidFill>
              </a:rPr>
              <a:t>dolescenza oggi</a:t>
            </a:r>
            <a:endParaRPr lang="it-IT" sz="4000" dirty="0">
              <a:solidFill>
                <a:srgbClr val="073C65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084917" y="280458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9" name="Immagine 8" descr="chimera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386" y="2337794"/>
            <a:ext cx="5738605" cy="375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776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>
            <a:off x="4954219" y="1993258"/>
            <a:ext cx="4136301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>
              <a:solidFill>
                <a:srgbClr val="804000"/>
              </a:solidFill>
            </a:endParaRPr>
          </a:p>
          <a:p>
            <a:pPr lvl="0"/>
            <a:r>
              <a:rPr lang="it-IT" sz="2400" dirty="0">
                <a:solidFill>
                  <a:srgbClr val="804000"/>
                </a:solidFill>
              </a:rPr>
              <a:t>G</a:t>
            </a:r>
            <a:r>
              <a:rPr lang="it-IT" sz="2400" dirty="0" smtClean="0">
                <a:solidFill>
                  <a:srgbClr val="804000"/>
                </a:solidFill>
              </a:rPr>
              <a:t>rande </a:t>
            </a:r>
            <a:r>
              <a:rPr lang="it-IT" sz="2400" dirty="0">
                <a:solidFill>
                  <a:srgbClr val="804000"/>
                </a:solidFill>
              </a:rPr>
              <a:t>attenzione ma mai così contraddittorio lo </a:t>
            </a:r>
            <a:r>
              <a:rPr lang="it-IT" sz="2400" dirty="0" smtClean="0">
                <a:solidFill>
                  <a:srgbClr val="804000"/>
                </a:solidFill>
              </a:rPr>
              <a:t>stato dell’adolescente:</a:t>
            </a:r>
          </a:p>
          <a:p>
            <a:pPr lvl="0"/>
            <a:endParaRPr lang="it-IT" sz="2400" dirty="0">
              <a:solidFill>
                <a:srgbClr val="804000"/>
              </a:solidFill>
            </a:endParaRPr>
          </a:p>
          <a:p>
            <a:pPr lvl="0"/>
            <a:r>
              <a:rPr lang="it-IT" sz="2200" dirty="0" smtClean="0">
                <a:solidFill>
                  <a:srgbClr val="FF0000"/>
                </a:solidFill>
              </a:rPr>
              <a:t>richieste contrastanti, come la precoce adultizzazione e la costrizione al prolungamento dello stato di passività </a:t>
            </a:r>
            <a:endParaRPr lang="it-IT" sz="2200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116917" y="550334"/>
            <a:ext cx="4071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073C65"/>
                </a:solidFill>
              </a:rPr>
              <a:t>a</a:t>
            </a:r>
            <a:r>
              <a:rPr lang="it-IT" sz="4000" dirty="0" smtClean="0">
                <a:solidFill>
                  <a:srgbClr val="073C65"/>
                </a:solidFill>
              </a:rPr>
              <a:t>dolescenza oggi</a:t>
            </a:r>
            <a:endParaRPr lang="it-IT" sz="4000" dirty="0">
              <a:solidFill>
                <a:srgbClr val="073C65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084917" y="280458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9" name="Immagine 8" descr="chimera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386" y="2337794"/>
            <a:ext cx="5738605" cy="375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776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>
            <a:off x="4954219" y="1993258"/>
            <a:ext cx="41363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>
              <a:solidFill>
                <a:srgbClr val="804000"/>
              </a:solidFill>
            </a:endParaRPr>
          </a:p>
          <a:p>
            <a:pPr lvl="0"/>
            <a:r>
              <a:rPr lang="it-IT" sz="2400" dirty="0">
                <a:solidFill>
                  <a:srgbClr val="804000"/>
                </a:solidFill>
              </a:rPr>
              <a:t>G</a:t>
            </a:r>
            <a:r>
              <a:rPr lang="it-IT" sz="2400" dirty="0" smtClean="0">
                <a:solidFill>
                  <a:srgbClr val="804000"/>
                </a:solidFill>
              </a:rPr>
              <a:t>rande </a:t>
            </a:r>
            <a:r>
              <a:rPr lang="it-IT" sz="2400" dirty="0">
                <a:solidFill>
                  <a:srgbClr val="804000"/>
                </a:solidFill>
              </a:rPr>
              <a:t>attenzione ma mai così contraddittorio lo </a:t>
            </a:r>
            <a:r>
              <a:rPr lang="it-IT" sz="2400" dirty="0" smtClean="0">
                <a:solidFill>
                  <a:srgbClr val="804000"/>
                </a:solidFill>
              </a:rPr>
              <a:t>stato dell’adolescente:</a:t>
            </a:r>
          </a:p>
          <a:p>
            <a:pPr lvl="0"/>
            <a:endParaRPr lang="it-IT" sz="2400" dirty="0">
              <a:solidFill>
                <a:srgbClr val="804000"/>
              </a:solidFill>
            </a:endParaRPr>
          </a:p>
          <a:p>
            <a:pPr lvl="0"/>
            <a:r>
              <a:rPr lang="it-IT" sz="2200" dirty="0" smtClean="0">
                <a:solidFill>
                  <a:srgbClr val="FF0000"/>
                </a:solidFill>
              </a:rPr>
              <a:t>mancanza </a:t>
            </a:r>
            <a:r>
              <a:rPr lang="it-IT" sz="2200" dirty="0">
                <a:solidFill>
                  <a:srgbClr val="FF0000"/>
                </a:solidFill>
              </a:rPr>
              <a:t>di modelli certi di </a:t>
            </a:r>
            <a:r>
              <a:rPr lang="it-IT" sz="2200" dirty="0" smtClean="0">
                <a:solidFill>
                  <a:srgbClr val="FF0000"/>
                </a:solidFill>
              </a:rPr>
              <a:t>crescita (valore della cultura,</a:t>
            </a:r>
          </a:p>
          <a:p>
            <a:pPr lvl="0"/>
            <a:r>
              <a:rPr lang="it-IT" sz="2200" dirty="0">
                <a:solidFill>
                  <a:srgbClr val="FF0000"/>
                </a:solidFill>
              </a:rPr>
              <a:t>d</a:t>
            </a:r>
            <a:r>
              <a:rPr lang="it-IT" sz="2200" dirty="0" smtClean="0">
                <a:solidFill>
                  <a:srgbClr val="FF0000"/>
                </a:solidFill>
              </a:rPr>
              <a:t>ella lealtà, del lavoro?...)</a:t>
            </a:r>
            <a:endParaRPr lang="it-IT" sz="2200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116917" y="550334"/>
            <a:ext cx="4071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073C65"/>
                </a:solidFill>
              </a:rPr>
              <a:t>a</a:t>
            </a:r>
            <a:r>
              <a:rPr lang="it-IT" sz="4000" dirty="0" smtClean="0">
                <a:solidFill>
                  <a:srgbClr val="073C65"/>
                </a:solidFill>
              </a:rPr>
              <a:t>dolescenza oggi</a:t>
            </a:r>
            <a:endParaRPr lang="it-IT" sz="4000" dirty="0">
              <a:solidFill>
                <a:srgbClr val="073C65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084917" y="280458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9" name="Immagine 8" descr="chimera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386" y="2337794"/>
            <a:ext cx="5738605" cy="375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852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>
            <a:off x="4954219" y="1993258"/>
            <a:ext cx="41363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>
              <a:solidFill>
                <a:srgbClr val="804000"/>
              </a:solidFill>
            </a:endParaRPr>
          </a:p>
          <a:p>
            <a:pPr lvl="0"/>
            <a:r>
              <a:rPr lang="it-IT" sz="2400" dirty="0">
                <a:solidFill>
                  <a:srgbClr val="804000"/>
                </a:solidFill>
              </a:rPr>
              <a:t>G</a:t>
            </a:r>
            <a:r>
              <a:rPr lang="it-IT" sz="2400" dirty="0" smtClean="0">
                <a:solidFill>
                  <a:srgbClr val="804000"/>
                </a:solidFill>
              </a:rPr>
              <a:t>rande </a:t>
            </a:r>
            <a:r>
              <a:rPr lang="it-IT" sz="2400" dirty="0">
                <a:solidFill>
                  <a:srgbClr val="804000"/>
                </a:solidFill>
              </a:rPr>
              <a:t>attenzione ma mai così contraddittorio lo </a:t>
            </a:r>
            <a:r>
              <a:rPr lang="it-IT" sz="2400" dirty="0" smtClean="0">
                <a:solidFill>
                  <a:srgbClr val="804000"/>
                </a:solidFill>
              </a:rPr>
              <a:t>stato dell’adolescente:</a:t>
            </a:r>
          </a:p>
          <a:p>
            <a:pPr lvl="0"/>
            <a:endParaRPr lang="it-IT" sz="2400" dirty="0">
              <a:solidFill>
                <a:srgbClr val="804000"/>
              </a:solidFill>
            </a:endParaRPr>
          </a:p>
          <a:p>
            <a:pPr lvl="0"/>
            <a:r>
              <a:rPr lang="it-IT" sz="2200" dirty="0">
                <a:solidFill>
                  <a:srgbClr val="FF0000"/>
                </a:solidFill>
              </a:rPr>
              <a:t>l</a:t>
            </a:r>
            <a:r>
              <a:rPr lang="it-IT" sz="2200" dirty="0" smtClean="0">
                <a:solidFill>
                  <a:srgbClr val="FF0000"/>
                </a:solidFill>
              </a:rPr>
              <a:t>otta estrema al mondo adulto e esaltazione del legame del</a:t>
            </a:r>
          </a:p>
          <a:p>
            <a:pPr lvl="0"/>
            <a:r>
              <a:rPr lang="it-IT" sz="2200" dirty="0">
                <a:solidFill>
                  <a:srgbClr val="FF0000"/>
                </a:solidFill>
              </a:rPr>
              <a:t>g</a:t>
            </a:r>
            <a:r>
              <a:rPr lang="it-IT" sz="2200" dirty="0" smtClean="0">
                <a:solidFill>
                  <a:srgbClr val="FF0000"/>
                </a:solidFill>
              </a:rPr>
              <a:t>ruppo dei pari</a:t>
            </a:r>
            <a:endParaRPr lang="it-IT" sz="2200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116917" y="550334"/>
            <a:ext cx="4071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073C65"/>
                </a:solidFill>
              </a:rPr>
              <a:t>a</a:t>
            </a:r>
            <a:r>
              <a:rPr lang="it-IT" sz="4000" dirty="0" smtClean="0">
                <a:solidFill>
                  <a:srgbClr val="073C65"/>
                </a:solidFill>
              </a:rPr>
              <a:t>dolescenza oggi</a:t>
            </a:r>
            <a:endParaRPr lang="it-IT" sz="4000" dirty="0">
              <a:solidFill>
                <a:srgbClr val="073C65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084917" y="280458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9" name="Immagine 8" descr="chimera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386" y="2337794"/>
            <a:ext cx="5738605" cy="375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505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>
            <a:off x="4954219" y="1993258"/>
            <a:ext cx="413630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>
              <a:solidFill>
                <a:srgbClr val="804000"/>
              </a:solidFill>
            </a:endParaRPr>
          </a:p>
          <a:p>
            <a:pPr lvl="0"/>
            <a:r>
              <a:rPr lang="it-IT" sz="2400" dirty="0">
                <a:solidFill>
                  <a:srgbClr val="804000"/>
                </a:solidFill>
              </a:rPr>
              <a:t>G</a:t>
            </a:r>
            <a:r>
              <a:rPr lang="it-IT" sz="2400" dirty="0" smtClean="0">
                <a:solidFill>
                  <a:srgbClr val="804000"/>
                </a:solidFill>
              </a:rPr>
              <a:t>rande </a:t>
            </a:r>
            <a:r>
              <a:rPr lang="it-IT" sz="2400" dirty="0">
                <a:solidFill>
                  <a:srgbClr val="804000"/>
                </a:solidFill>
              </a:rPr>
              <a:t>attenzione ma mai così contraddittorio lo </a:t>
            </a:r>
            <a:r>
              <a:rPr lang="it-IT" sz="2400" dirty="0" smtClean="0">
                <a:solidFill>
                  <a:srgbClr val="804000"/>
                </a:solidFill>
              </a:rPr>
              <a:t>stato dell’adolescente:</a:t>
            </a:r>
          </a:p>
          <a:p>
            <a:pPr lvl="0"/>
            <a:endParaRPr lang="it-IT" sz="2400" dirty="0">
              <a:solidFill>
                <a:srgbClr val="804000"/>
              </a:solidFill>
            </a:endParaRPr>
          </a:p>
          <a:p>
            <a:pPr lvl="0"/>
            <a:r>
              <a:rPr lang="it-IT" sz="2200" dirty="0" smtClean="0">
                <a:solidFill>
                  <a:srgbClr val="FF0000"/>
                </a:solidFill>
              </a:rPr>
              <a:t>“fine dell’esperienza”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116917" y="550334"/>
            <a:ext cx="4071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073C65"/>
                </a:solidFill>
              </a:rPr>
              <a:t>a</a:t>
            </a:r>
            <a:r>
              <a:rPr lang="it-IT" sz="4000" dirty="0" smtClean="0">
                <a:solidFill>
                  <a:srgbClr val="073C65"/>
                </a:solidFill>
              </a:rPr>
              <a:t>dolescenza oggi</a:t>
            </a:r>
            <a:endParaRPr lang="it-IT" sz="4000" dirty="0">
              <a:solidFill>
                <a:srgbClr val="073C65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084917" y="280458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9" name="Immagine 8" descr="chimera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386" y="2337794"/>
            <a:ext cx="5738605" cy="375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53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>
            <a:off x="4954219" y="1993258"/>
            <a:ext cx="41363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>
              <a:solidFill>
                <a:srgbClr val="804000"/>
              </a:solidFill>
            </a:endParaRPr>
          </a:p>
          <a:p>
            <a:pPr lvl="0"/>
            <a:r>
              <a:rPr lang="it-IT" sz="2400" dirty="0">
                <a:solidFill>
                  <a:srgbClr val="804000"/>
                </a:solidFill>
              </a:rPr>
              <a:t>G</a:t>
            </a:r>
            <a:r>
              <a:rPr lang="it-IT" sz="2400" dirty="0" smtClean="0">
                <a:solidFill>
                  <a:srgbClr val="804000"/>
                </a:solidFill>
              </a:rPr>
              <a:t>rande </a:t>
            </a:r>
            <a:r>
              <a:rPr lang="it-IT" sz="2400" dirty="0">
                <a:solidFill>
                  <a:srgbClr val="804000"/>
                </a:solidFill>
              </a:rPr>
              <a:t>attenzione ma mai così contraddittorio lo </a:t>
            </a:r>
            <a:r>
              <a:rPr lang="it-IT" sz="2400" dirty="0" smtClean="0">
                <a:solidFill>
                  <a:srgbClr val="804000"/>
                </a:solidFill>
              </a:rPr>
              <a:t>stato dell’adolescente:</a:t>
            </a:r>
          </a:p>
          <a:p>
            <a:pPr lvl="0"/>
            <a:endParaRPr lang="it-IT" sz="2400" dirty="0">
              <a:solidFill>
                <a:srgbClr val="804000"/>
              </a:solidFill>
            </a:endParaRPr>
          </a:p>
          <a:p>
            <a:pPr lvl="0"/>
            <a:r>
              <a:rPr lang="it-IT" sz="2200" dirty="0">
                <a:solidFill>
                  <a:srgbClr val="FF0000"/>
                </a:solidFill>
              </a:rPr>
              <a:t>u</a:t>
            </a:r>
            <a:r>
              <a:rPr lang="it-IT" sz="2200" dirty="0" smtClean="0">
                <a:solidFill>
                  <a:srgbClr val="FF0000"/>
                </a:solidFill>
              </a:rPr>
              <a:t>no dei più grandi ostacoli alla</a:t>
            </a:r>
          </a:p>
          <a:p>
            <a:pPr lvl="0"/>
            <a:r>
              <a:rPr lang="it-IT" sz="2200" smtClean="0">
                <a:solidFill>
                  <a:srgbClr val="FF0000"/>
                </a:solidFill>
              </a:rPr>
              <a:t>sua crescita </a:t>
            </a:r>
            <a:r>
              <a:rPr lang="it-IT" sz="2200" dirty="0" smtClean="0">
                <a:solidFill>
                  <a:srgbClr val="FF0000"/>
                </a:solidFill>
              </a:rPr>
              <a:t>a volte è proprio… </a:t>
            </a:r>
          </a:p>
          <a:p>
            <a:pPr lvl="0"/>
            <a:r>
              <a:rPr lang="it-IT" sz="2200" dirty="0">
                <a:solidFill>
                  <a:srgbClr val="FF0000"/>
                </a:solidFill>
              </a:rPr>
              <a:t>l</a:t>
            </a:r>
            <a:r>
              <a:rPr lang="it-IT" sz="2200" dirty="0" smtClean="0">
                <a:solidFill>
                  <a:srgbClr val="FF0000"/>
                </a:solidFill>
              </a:rPr>
              <a:t>’adulto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116917" y="550334"/>
            <a:ext cx="4071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073C65"/>
                </a:solidFill>
              </a:rPr>
              <a:t>a</a:t>
            </a:r>
            <a:r>
              <a:rPr lang="it-IT" sz="4000" dirty="0" smtClean="0">
                <a:solidFill>
                  <a:srgbClr val="073C65"/>
                </a:solidFill>
              </a:rPr>
              <a:t>dolescenza oggi</a:t>
            </a:r>
            <a:endParaRPr lang="it-IT" sz="4000" dirty="0">
              <a:solidFill>
                <a:srgbClr val="073C65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084917" y="280458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9" name="Immagine 8" descr="chimera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386" y="2337794"/>
            <a:ext cx="5738605" cy="375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31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4576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Immagine correlat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1" y="2233083"/>
            <a:ext cx="5086104" cy="394629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sellaDiTesto 2"/>
          <p:cNvSpPr txBox="1"/>
          <p:nvPr/>
        </p:nvSpPr>
        <p:spPr>
          <a:xfrm>
            <a:off x="5170768" y="698500"/>
            <a:ext cx="298090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chemeClr val="bg2">
                    <a:lumMod val="25000"/>
                  </a:schemeClr>
                </a:solidFill>
              </a:rPr>
              <a:t>a</a:t>
            </a:r>
            <a:r>
              <a:rPr lang="it-IT" sz="4000" dirty="0" smtClean="0">
                <a:solidFill>
                  <a:schemeClr val="bg2">
                    <a:lumMod val="25000"/>
                  </a:schemeClr>
                </a:solidFill>
              </a:rPr>
              <a:t>dolescenza</a:t>
            </a:r>
            <a:endParaRPr lang="it-IT" sz="4000" dirty="0">
              <a:solidFill>
                <a:schemeClr val="bg2">
                  <a:lumMod val="25000"/>
                </a:schemeClr>
              </a:solidFill>
            </a:endParaRPr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83916" y="6158963"/>
            <a:ext cx="5086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 dirty="0" err="1" smtClean="0">
                <a:solidFill>
                  <a:schemeClr val="bg1"/>
                </a:solidFill>
              </a:rPr>
              <a:t>Adolescere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sz="2000" dirty="0" smtClean="0">
                <a:solidFill>
                  <a:srgbClr val="804000"/>
                </a:solidFill>
              </a:rPr>
              <a:t>(</a:t>
            </a:r>
            <a:r>
              <a:rPr lang="it-IT" sz="2000" dirty="0" err="1" smtClean="0">
                <a:solidFill>
                  <a:srgbClr val="804000"/>
                </a:solidFill>
              </a:rPr>
              <a:t>ad+alere</a:t>
            </a:r>
            <a:r>
              <a:rPr lang="it-IT" sz="2000" dirty="0" smtClean="0">
                <a:solidFill>
                  <a:srgbClr val="804000"/>
                </a:solidFill>
              </a:rPr>
              <a:t>=nutrire)= crescere</a:t>
            </a:r>
            <a:endParaRPr lang="it-IT" sz="2000" dirty="0">
              <a:solidFill>
                <a:srgbClr val="804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090590" y="2673035"/>
            <a:ext cx="442251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804000"/>
                </a:solidFill>
              </a:rPr>
              <a:t>Fase temporale di transizione</a:t>
            </a:r>
          </a:p>
          <a:p>
            <a:endParaRPr lang="it-IT" sz="2200" dirty="0" smtClean="0">
              <a:solidFill>
                <a:srgbClr val="804000"/>
              </a:solidFill>
            </a:endParaRPr>
          </a:p>
          <a:p>
            <a:r>
              <a:rPr lang="it-IT" sz="2200" dirty="0">
                <a:solidFill>
                  <a:srgbClr val="804000"/>
                </a:solidFill>
              </a:rPr>
              <a:t>Processo di elaborazione </a:t>
            </a:r>
            <a:r>
              <a:rPr lang="it-IT" sz="2200" dirty="0" smtClean="0">
                <a:solidFill>
                  <a:srgbClr val="804000"/>
                </a:solidFill>
              </a:rPr>
              <a:t>psichica, di appropriazione </a:t>
            </a:r>
          </a:p>
          <a:p>
            <a:r>
              <a:rPr lang="it-IT" sz="2200" dirty="0" smtClean="0">
                <a:solidFill>
                  <a:srgbClr val="804000"/>
                </a:solidFill>
              </a:rPr>
              <a:t>delle trasformazioni avvenute</a:t>
            </a:r>
          </a:p>
          <a:p>
            <a:endParaRPr lang="it-IT" sz="2200" dirty="0">
              <a:solidFill>
                <a:srgbClr val="804000"/>
              </a:solidFill>
            </a:endParaRPr>
          </a:p>
          <a:p>
            <a:r>
              <a:rPr lang="it-IT" sz="2200" dirty="0" smtClean="0">
                <a:solidFill>
                  <a:srgbClr val="804000"/>
                </a:solidFill>
              </a:rPr>
              <a:t>Processo organizzativo</a:t>
            </a:r>
          </a:p>
          <a:p>
            <a:r>
              <a:rPr lang="it-IT" sz="2200" dirty="0" smtClean="0">
                <a:solidFill>
                  <a:srgbClr val="804000"/>
                </a:solidFill>
              </a:rPr>
              <a:t>Enzima che </a:t>
            </a:r>
            <a:r>
              <a:rPr lang="it-IT" sz="2200" dirty="0">
                <a:solidFill>
                  <a:srgbClr val="804000"/>
                </a:solidFill>
              </a:rPr>
              <a:t>attiva la mente </a:t>
            </a:r>
            <a:endParaRPr lang="it-IT" sz="2200" dirty="0" smtClean="0">
              <a:solidFill>
                <a:srgbClr val="804000"/>
              </a:solidFill>
            </a:endParaRPr>
          </a:p>
          <a:p>
            <a:r>
              <a:rPr lang="it-IT" sz="2200" dirty="0">
                <a:solidFill>
                  <a:srgbClr val="804000"/>
                </a:solidFill>
              </a:rPr>
              <a:t>v</a:t>
            </a:r>
            <a:r>
              <a:rPr lang="it-IT" sz="2200" dirty="0" smtClean="0">
                <a:solidFill>
                  <a:srgbClr val="804000"/>
                </a:solidFill>
              </a:rPr>
              <a:t>erso soluzioni nuove</a:t>
            </a:r>
          </a:p>
          <a:p>
            <a:endParaRPr lang="it-IT" sz="2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it-IT" sz="20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58370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-10583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tangolo 4"/>
          <p:cNvSpPr/>
          <p:nvPr/>
        </p:nvSpPr>
        <p:spPr>
          <a:xfrm>
            <a:off x="222251" y="1997839"/>
            <a:ext cx="8741832" cy="4629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it-IT" dirty="0" smtClean="0"/>
          </a:p>
          <a:p>
            <a:pPr lvl="0"/>
            <a:endParaRPr lang="it-IT" dirty="0"/>
          </a:p>
          <a:p>
            <a:pPr lvl="0"/>
            <a:endParaRPr lang="it-IT" b="1" dirty="0" smtClean="0"/>
          </a:p>
          <a:p>
            <a:pPr lvl="0"/>
            <a:endParaRPr lang="it-IT" sz="24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0"/>
            <a:endParaRPr lang="it-IT" sz="24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0"/>
            <a:endParaRPr lang="it-IT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r>
              <a:rPr lang="it-IT" sz="2400" b="1" dirty="0" smtClean="0">
                <a:solidFill>
                  <a:schemeClr val="bg2">
                    <a:lumMod val="25000"/>
                  </a:schemeClr>
                </a:solidFill>
              </a:rPr>
              <a:t>fenomeni interagenti</a:t>
            </a:r>
            <a:endParaRPr lang="it-IT" sz="2400" b="1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 algn="just">
              <a:lnSpc>
                <a:spcPct val="110000"/>
              </a:lnSpc>
              <a:buFont typeface="Wingdings" charset="2"/>
              <a:buChar char="ü"/>
            </a:pPr>
            <a:r>
              <a:rPr lang="it-IT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 pubertà innesca un processo di cambiamento somatico che obbliga l’individuo a modificare integralmente e inevitabilmente il proprio stato </a:t>
            </a:r>
            <a:r>
              <a:rPr lang="it-IT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identitario (</a:t>
            </a:r>
            <a:r>
              <a:rPr lang="it-IT" sz="2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processo di Soggettivazione</a:t>
            </a:r>
            <a:r>
              <a:rPr lang="it-IT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it-IT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just">
              <a:lnSpc>
                <a:spcPct val="110000"/>
              </a:lnSpc>
              <a:buFont typeface="Wingdings" charset="2"/>
              <a:buChar char="ü"/>
            </a:pPr>
            <a:r>
              <a:rPr lang="it-IT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l’adolescenza, </a:t>
            </a:r>
            <a:r>
              <a:rPr lang="it-IT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inteso come </a:t>
            </a:r>
            <a:r>
              <a:rPr lang="it-IT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processo di elaborazione psichica, può </a:t>
            </a:r>
            <a:r>
              <a:rPr lang="it-IT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rallentare, bloccare o </a:t>
            </a:r>
            <a:r>
              <a:rPr lang="it-IT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totalmente </a:t>
            </a:r>
            <a:r>
              <a:rPr lang="it-IT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inibire il corso della trasformazione biologica (es. mestruazioni)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191556" y="666747"/>
            <a:ext cx="62094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rgbClr val="073C65"/>
                </a:solidFill>
              </a:rPr>
              <a:t>       pubertà-adolescenza </a:t>
            </a:r>
            <a:endParaRPr lang="it-IT" sz="4000" dirty="0">
              <a:solidFill>
                <a:srgbClr val="073C65"/>
              </a:solidFill>
            </a:endParaRPr>
          </a:p>
        </p:txBody>
      </p:sp>
      <p:pic>
        <p:nvPicPr>
          <p:cNvPr id="2" name="Immagine 1" descr="vene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70" y="1917380"/>
            <a:ext cx="7612270" cy="176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370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sellaDiTesto 1"/>
          <p:cNvSpPr txBox="1"/>
          <p:nvPr/>
        </p:nvSpPr>
        <p:spPr>
          <a:xfrm>
            <a:off x="393193" y="2623478"/>
            <a:ext cx="8588872" cy="3314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it-IT" sz="2200" dirty="0" err="1" smtClean="0">
                <a:solidFill>
                  <a:srgbClr val="FF0000"/>
                </a:solidFill>
                <a:latin typeface="Wingdings"/>
              </a:rPr>
              <a:t>è</a:t>
            </a:r>
            <a:r>
              <a:rPr lang="it-IT" sz="2200" dirty="0" err="1" smtClean="0"/>
              <a:t>A</a:t>
            </a:r>
            <a:r>
              <a:rPr lang="it-IT" sz="2200" dirty="0" smtClean="0"/>
              <a:t> </a:t>
            </a:r>
            <a:r>
              <a:rPr lang="it-IT" sz="2200" dirty="0" smtClean="0">
                <a:solidFill>
                  <a:srgbClr val="073C65"/>
                </a:solidFill>
              </a:rPr>
              <a:t>Roma si </a:t>
            </a:r>
            <a:r>
              <a:rPr lang="it-IT" sz="2200" dirty="0">
                <a:solidFill>
                  <a:srgbClr val="073C65"/>
                </a:solidFill>
              </a:rPr>
              <a:t>era adolescenti fino al trentesimo anno di </a:t>
            </a:r>
            <a:r>
              <a:rPr lang="it-IT" sz="2200" dirty="0" smtClean="0">
                <a:solidFill>
                  <a:srgbClr val="073C65"/>
                </a:solidFill>
              </a:rPr>
              <a:t>età.</a:t>
            </a:r>
          </a:p>
          <a:p>
            <a:pPr algn="just">
              <a:lnSpc>
                <a:spcPct val="110000"/>
              </a:lnSpc>
            </a:pPr>
            <a:r>
              <a:rPr lang="it-IT" sz="2200" dirty="0">
                <a:solidFill>
                  <a:srgbClr val="073C65"/>
                </a:solidFill>
              </a:rPr>
              <a:t>Il termine </a:t>
            </a:r>
            <a:r>
              <a:rPr lang="it-IT" sz="2200" i="1" dirty="0">
                <a:solidFill>
                  <a:srgbClr val="073C65"/>
                </a:solidFill>
              </a:rPr>
              <a:t>adolescenza</a:t>
            </a:r>
            <a:r>
              <a:rPr lang="it-IT" sz="2200" dirty="0">
                <a:solidFill>
                  <a:srgbClr val="073C65"/>
                </a:solidFill>
              </a:rPr>
              <a:t>, poco utilizzato fino al XVII, </a:t>
            </a:r>
            <a:r>
              <a:rPr lang="it-IT" sz="2200" dirty="0" smtClean="0">
                <a:solidFill>
                  <a:srgbClr val="073C65"/>
                </a:solidFill>
              </a:rPr>
              <a:t>coesisteva </a:t>
            </a:r>
            <a:r>
              <a:rPr lang="it-IT" sz="2200" dirty="0">
                <a:solidFill>
                  <a:srgbClr val="073C65"/>
                </a:solidFill>
              </a:rPr>
              <a:t>con </a:t>
            </a:r>
            <a:endParaRPr lang="it-IT" sz="2200" dirty="0" smtClean="0">
              <a:solidFill>
                <a:srgbClr val="073C65"/>
              </a:solidFill>
            </a:endParaRPr>
          </a:p>
          <a:p>
            <a:pPr algn="just">
              <a:lnSpc>
                <a:spcPct val="110000"/>
              </a:lnSpc>
            </a:pPr>
            <a:r>
              <a:rPr lang="it-IT" sz="2200" dirty="0" smtClean="0">
                <a:solidFill>
                  <a:srgbClr val="073C65"/>
                </a:solidFill>
              </a:rPr>
              <a:t>il </a:t>
            </a:r>
            <a:r>
              <a:rPr lang="it-IT" sz="2200" dirty="0">
                <a:solidFill>
                  <a:srgbClr val="073C65"/>
                </a:solidFill>
              </a:rPr>
              <a:t>termine </a:t>
            </a:r>
            <a:r>
              <a:rPr lang="it-IT" sz="2200" i="1" dirty="0" smtClean="0">
                <a:solidFill>
                  <a:srgbClr val="073C65"/>
                </a:solidFill>
              </a:rPr>
              <a:t>infanzia.</a:t>
            </a:r>
            <a:r>
              <a:rPr lang="it-IT" sz="2200" dirty="0" smtClean="0">
                <a:solidFill>
                  <a:srgbClr val="073C65"/>
                </a:solidFill>
              </a:rPr>
              <a:t> </a:t>
            </a:r>
            <a:endParaRPr lang="it-IT" sz="2200" dirty="0">
              <a:solidFill>
                <a:srgbClr val="073C65"/>
              </a:solidFill>
            </a:endParaRPr>
          </a:p>
          <a:p>
            <a:pPr algn="just">
              <a:lnSpc>
                <a:spcPct val="110000"/>
              </a:lnSpc>
            </a:pPr>
            <a:r>
              <a:rPr lang="it-IT" sz="2200" dirty="0" err="1" smtClean="0">
                <a:solidFill>
                  <a:srgbClr val="FF0000"/>
                </a:solidFill>
                <a:latin typeface="Wingdings"/>
              </a:rPr>
              <a:t>è</a:t>
            </a:r>
            <a:r>
              <a:rPr lang="it-IT" sz="2200" dirty="0" err="1" smtClean="0"/>
              <a:t>N</a:t>
            </a:r>
            <a:r>
              <a:rPr lang="it-IT" sz="2200" dirty="0" err="1" smtClean="0">
                <a:solidFill>
                  <a:srgbClr val="073C65"/>
                </a:solidFill>
              </a:rPr>
              <a:t>el</a:t>
            </a:r>
            <a:r>
              <a:rPr lang="it-IT" sz="2200" dirty="0" smtClean="0">
                <a:solidFill>
                  <a:srgbClr val="073C65"/>
                </a:solidFill>
              </a:rPr>
              <a:t>  </a:t>
            </a:r>
            <a:r>
              <a:rPr lang="it-IT" sz="2200" dirty="0">
                <a:solidFill>
                  <a:srgbClr val="073C65"/>
                </a:solidFill>
              </a:rPr>
              <a:t>Medio </a:t>
            </a:r>
            <a:r>
              <a:rPr lang="it-IT" sz="2200" dirty="0" smtClean="0">
                <a:solidFill>
                  <a:srgbClr val="073C65"/>
                </a:solidFill>
              </a:rPr>
              <a:t> Evo </a:t>
            </a:r>
            <a:r>
              <a:rPr lang="it-IT" sz="2200" dirty="0">
                <a:solidFill>
                  <a:srgbClr val="073C65"/>
                </a:solidFill>
              </a:rPr>
              <a:t>e per buona parte </a:t>
            </a:r>
            <a:r>
              <a:rPr lang="it-IT" sz="2200" dirty="0" smtClean="0">
                <a:solidFill>
                  <a:srgbClr val="073C65"/>
                </a:solidFill>
              </a:rPr>
              <a:t> dell’Età Moderna, i  bambini </a:t>
            </a:r>
          </a:p>
          <a:p>
            <a:pPr algn="just">
              <a:lnSpc>
                <a:spcPct val="110000"/>
              </a:lnSpc>
            </a:pPr>
            <a:r>
              <a:rPr lang="it-IT" sz="2200" dirty="0" smtClean="0">
                <a:solidFill>
                  <a:srgbClr val="073C65"/>
                </a:solidFill>
              </a:rPr>
              <a:t>passavano  direttamente  dall’ambiente   femminile </a:t>
            </a:r>
            <a:r>
              <a:rPr lang="it-IT" sz="2200" dirty="0">
                <a:solidFill>
                  <a:srgbClr val="073C65"/>
                </a:solidFill>
              </a:rPr>
              <a:t>domestico </a:t>
            </a:r>
            <a:r>
              <a:rPr lang="it-IT" sz="2200" dirty="0" smtClean="0">
                <a:solidFill>
                  <a:srgbClr val="073C65"/>
                </a:solidFill>
              </a:rPr>
              <a:t>(la</a:t>
            </a:r>
            <a:endParaRPr lang="it-IT" sz="2200" dirty="0">
              <a:solidFill>
                <a:srgbClr val="073C65"/>
              </a:solidFill>
            </a:endParaRPr>
          </a:p>
          <a:p>
            <a:pPr algn="just">
              <a:lnSpc>
                <a:spcPct val="110000"/>
              </a:lnSpc>
            </a:pPr>
            <a:r>
              <a:rPr lang="it-IT" sz="2200" dirty="0">
                <a:solidFill>
                  <a:srgbClr val="073C65"/>
                </a:solidFill>
              </a:rPr>
              <a:t>m</a:t>
            </a:r>
            <a:r>
              <a:rPr lang="it-IT" sz="2200" dirty="0" smtClean="0">
                <a:solidFill>
                  <a:srgbClr val="073C65"/>
                </a:solidFill>
              </a:rPr>
              <a:t>amma, la sorella maggiore, la tata) al mondo  adulto</a:t>
            </a:r>
            <a:r>
              <a:rPr lang="it-IT" sz="2200" dirty="0">
                <a:solidFill>
                  <a:srgbClr val="073C65"/>
                </a:solidFill>
              </a:rPr>
              <a:t>, </a:t>
            </a:r>
            <a:r>
              <a:rPr lang="it-IT" sz="2200" dirty="0" smtClean="0">
                <a:solidFill>
                  <a:srgbClr val="073C65"/>
                </a:solidFill>
              </a:rPr>
              <a:t>bruciando</a:t>
            </a:r>
          </a:p>
          <a:p>
            <a:pPr algn="just">
              <a:lnSpc>
                <a:spcPct val="110000"/>
              </a:lnSpc>
            </a:pPr>
            <a:r>
              <a:rPr lang="it-IT" sz="2200" dirty="0" smtClean="0">
                <a:solidFill>
                  <a:srgbClr val="073C65"/>
                </a:solidFill>
              </a:rPr>
              <a:t>le tappe  dell’adolescenza e della giovinezza</a:t>
            </a:r>
            <a:r>
              <a:rPr lang="it-IT" sz="2200" dirty="0">
                <a:solidFill>
                  <a:srgbClr val="073C65"/>
                </a:solidFill>
              </a:rPr>
              <a:t>.  </a:t>
            </a:r>
          </a:p>
          <a:p>
            <a:endParaRPr lang="it-IT" sz="2200" dirty="0"/>
          </a:p>
          <a:p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730746" y="612637"/>
            <a:ext cx="34445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chemeClr val="bg2">
                    <a:lumMod val="25000"/>
                  </a:schemeClr>
                </a:solidFill>
              </a:rPr>
              <a:t>   adolescenza</a:t>
            </a:r>
            <a:endParaRPr lang="it-IT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370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sellaDiTesto 1"/>
          <p:cNvSpPr txBox="1"/>
          <p:nvPr/>
        </p:nvSpPr>
        <p:spPr>
          <a:xfrm>
            <a:off x="5225264" y="2378765"/>
            <a:ext cx="383456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2200" dirty="0" smtClean="0">
                <a:solidFill>
                  <a:schemeClr val="accent6">
                    <a:lumMod val="75000"/>
                  </a:schemeClr>
                </a:solidFill>
              </a:rPr>
              <a:t>Secondo ARIES, la </a:t>
            </a:r>
            <a:endParaRPr lang="it-IT" sz="2200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it-IT" sz="2200" dirty="0">
                <a:solidFill>
                  <a:schemeClr val="accent6">
                    <a:lumMod val="75000"/>
                  </a:schemeClr>
                </a:solidFill>
              </a:rPr>
              <a:t>differenziazione tra seconda </a:t>
            </a:r>
            <a:endParaRPr lang="it-IT" sz="2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it-IT" sz="2200" dirty="0" smtClean="0">
                <a:solidFill>
                  <a:schemeClr val="accent6">
                    <a:lumMod val="75000"/>
                  </a:schemeClr>
                </a:solidFill>
              </a:rPr>
              <a:t>infanzia </a:t>
            </a:r>
            <a:r>
              <a:rPr lang="it-IT" sz="2200" dirty="0">
                <a:solidFill>
                  <a:schemeClr val="accent6">
                    <a:lumMod val="75000"/>
                  </a:schemeClr>
                </a:solidFill>
              </a:rPr>
              <a:t>e adolescenza </a:t>
            </a:r>
            <a:r>
              <a:rPr lang="it-IT" sz="2200" dirty="0" smtClean="0">
                <a:solidFill>
                  <a:schemeClr val="accent6">
                    <a:lumMod val="75000"/>
                  </a:schemeClr>
                </a:solidFill>
              </a:rPr>
              <a:t>è </a:t>
            </a:r>
          </a:p>
          <a:p>
            <a:pPr algn="just"/>
            <a:r>
              <a:rPr lang="it-IT" sz="2200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it-IT" sz="2200" dirty="0" smtClean="0">
                <a:solidFill>
                  <a:schemeClr val="accent6">
                    <a:lumMod val="75000"/>
                  </a:schemeClr>
                </a:solidFill>
              </a:rPr>
              <a:t>ardiva ed </a:t>
            </a:r>
            <a:r>
              <a:rPr lang="it-IT" sz="2200" dirty="0">
                <a:solidFill>
                  <a:schemeClr val="accent6">
                    <a:lumMod val="75000"/>
                  </a:schemeClr>
                </a:solidFill>
              </a:rPr>
              <a:t>è in relazione alla </a:t>
            </a:r>
            <a:endParaRPr lang="it-IT" sz="2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it-IT" sz="2200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it-IT" sz="2200" dirty="0" smtClean="0">
                <a:solidFill>
                  <a:schemeClr val="accent6">
                    <a:lumMod val="75000"/>
                  </a:schemeClr>
                </a:solidFill>
              </a:rPr>
              <a:t>trutturazione del percorso </a:t>
            </a:r>
          </a:p>
          <a:p>
            <a:pPr algn="just"/>
            <a:r>
              <a:rPr lang="it-IT" sz="2200" dirty="0" smtClean="0">
                <a:solidFill>
                  <a:schemeClr val="accent6">
                    <a:lumMod val="75000"/>
                  </a:schemeClr>
                </a:solidFill>
              </a:rPr>
              <a:t>scolastico: fino </a:t>
            </a:r>
            <a:r>
              <a:rPr lang="it-IT" sz="2200" dirty="0">
                <a:solidFill>
                  <a:schemeClr val="accent6">
                    <a:lumMod val="75000"/>
                  </a:schemeClr>
                </a:solidFill>
              </a:rPr>
              <a:t>al XVIII </a:t>
            </a:r>
            <a:r>
              <a:rPr lang="it-IT" sz="2200" dirty="0" smtClean="0">
                <a:solidFill>
                  <a:schemeClr val="accent6">
                    <a:lumMod val="75000"/>
                  </a:schemeClr>
                </a:solidFill>
              </a:rPr>
              <a:t>sec. </a:t>
            </a:r>
            <a:endParaRPr lang="it-IT" sz="2200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it-IT" sz="2200" dirty="0" smtClean="0">
                <a:solidFill>
                  <a:schemeClr val="accent6">
                    <a:lumMod val="75000"/>
                  </a:schemeClr>
                </a:solidFill>
              </a:rPr>
              <a:t>si </a:t>
            </a:r>
            <a:r>
              <a:rPr lang="it-IT" sz="2200" dirty="0">
                <a:solidFill>
                  <a:schemeClr val="accent6">
                    <a:lumMod val="75000"/>
                  </a:schemeClr>
                </a:solidFill>
              </a:rPr>
              <a:t>potevano trovare </a:t>
            </a:r>
            <a:r>
              <a:rPr lang="it-IT" sz="2200" dirty="0" smtClean="0">
                <a:solidFill>
                  <a:schemeClr val="accent6">
                    <a:lumMod val="75000"/>
                  </a:schemeClr>
                </a:solidFill>
              </a:rPr>
              <a:t>in </a:t>
            </a:r>
            <a:r>
              <a:rPr lang="it-IT" sz="2200" dirty="0">
                <a:solidFill>
                  <a:schemeClr val="accent6">
                    <a:lumMod val="75000"/>
                  </a:schemeClr>
                </a:solidFill>
              </a:rPr>
              <a:t>una </a:t>
            </a:r>
            <a:endParaRPr lang="it-IT" sz="2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it-IT" sz="2200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it-IT" sz="2200" dirty="0" smtClean="0">
                <a:solidFill>
                  <a:schemeClr val="accent6">
                    <a:lumMod val="75000"/>
                  </a:schemeClr>
                </a:solidFill>
              </a:rPr>
              <a:t>tessa classe bambini </a:t>
            </a:r>
            <a:r>
              <a:rPr lang="it-IT" sz="2200" dirty="0">
                <a:solidFill>
                  <a:schemeClr val="accent6">
                    <a:lumMod val="75000"/>
                  </a:schemeClr>
                </a:solidFill>
              </a:rPr>
              <a:t>di 10 </a:t>
            </a:r>
            <a:endParaRPr lang="it-IT" sz="2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it-IT" sz="2200" dirty="0" smtClean="0">
                <a:solidFill>
                  <a:schemeClr val="accent6">
                    <a:lumMod val="75000"/>
                  </a:schemeClr>
                </a:solidFill>
              </a:rPr>
              <a:t>anni e </a:t>
            </a:r>
            <a:r>
              <a:rPr lang="it-IT" sz="2200" dirty="0">
                <a:solidFill>
                  <a:schemeClr val="accent6">
                    <a:lumMod val="75000"/>
                  </a:schemeClr>
                </a:solidFill>
              </a:rPr>
              <a:t>giovani </a:t>
            </a:r>
            <a:r>
              <a:rPr lang="it-IT" sz="2200" dirty="0" smtClean="0">
                <a:solidFill>
                  <a:schemeClr val="accent6">
                    <a:lumMod val="75000"/>
                  </a:schemeClr>
                </a:solidFill>
              </a:rPr>
              <a:t>uomini </a:t>
            </a:r>
            <a:r>
              <a:rPr lang="it-IT" sz="2200" dirty="0">
                <a:solidFill>
                  <a:schemeClr val="accent6">
                    <a:lumMod val="75000"/>
                  </a:schemeClr>
                </a:solidFill>
              </a:rPr>
              <a:t>di </a:t>
            </a:r>
            <a:r>
              <a:rPr lang="it-IT" sz="2200" dirty="0" smtClean="0">
                <a:solidFill>
                  <a:schemeClr val="accent6">
                    <a:lumMod val="75000"/>
                  </a:schemeClr>
                </a:solidFill>
              </a:rPr>
              <a:t>25</a:t>
            </a:r>
            <a:endParaRPr lang="it-IT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238746" y="635008"/>
            <a:ext cx="298090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073C65"/>
                </a:solidFill>
              </a:rPr>
              <a:t>adolescenza</a:t>
            </a:r>
          </a:p>
          <a:p>
            <a:endParaRPr lang="it-IT" dirty="0"/>
          </a:p>
        </p:txBody>
      </p:sp>
      <p:pic>
        <p:nvPicPr>
          <p:cNvPr id="5" name="Immagine 4" descr="Wattea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47" y="635008"/>
            <a:ext cx="5092489" cy="637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370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sellaDiTesto 1"/>
          <p:cNvSpPr txBox="1"/>
          <p:nvPr/>
        </p:nvSpPr>
        <p:spPr>
          <a:xfrm>
            <a:off x="99862" y="2359461"/>
            <a:ext cx="4809480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200" dirty="0" smtClean="0">
                <a:solidFill>
                  <a:srgbClr val="073C65"/>
                </a:solidFill>
              </a:rPr>
              <a:t>L’adolescenza </a:t>
            </a:r>
            <a:r>
              <a:rPr lang="it-IT" sz="2200" dirty="0">
                <a:solidFill>
                  <a:srgbClr val="073C65"/>
                </a:solidFill>
              </a:rPr>
              <a:t>è una creazione </a:t>
            </a:r>
            <a:endParaRPr lang="it-IT" sz="2200" dirty="0" smtClean="0">
              <a:solidFill>
                <a:srgbClr val="073C65"/>
              </a:solidFill>
            </a:endParaRPr>
          </a:p>
          <a:p>
            <a:r>
              <a:rPr lang="it-IT" sz="2200" dirty="0" smtClean="0">
                <a:solidFill>
                  <a:srgbClr val="073C65"/>
                </a:solidFill>
              </a:rPr>
              <a:t>sociale </a:t>
            </a:r>
            <a:r>
              <a:rPr lang="it-IT" sz="2200" dirty="0">
                <a:solidFill>
                  <a:srgbClr val="073C65"/>
                </a:solidFill>
              </a:rPr>
              <a:t>del </a:t>
            </a:r>
            <a:r>
              <a:rPr lang="it-IT" sz="2200" dirty="0" smtClean="0">
                <a:solidFill>
                  <a:srgbClr val="073C65"/>
                </a:solidFill>
              </a:rPr>
              <a:t>XIX </a:t>
            </a:r>
            <a:r>
              <a:rPr lang="it-IT" sz="2200" dirty="0">
                <a:solidFill>
                  <a:srgbClr val="073C65"/>
                </a:solidFill>
              </a:rPr>
              <a:t>secolo. </a:t>
            </a:r>
            <a:endParaRPr lang="it-IT" sz="2200" dirty="0" smtClean="0">
              <a:solidFill>
                <a:srgbClr val="073C65"/>
              </a:solidFill>
            </a:endParaRPr>
          </a:p>
          <a:p>
            <a:r>
              <a:rPr lang="it-IT" sz="2200" dirty="0" smtClean="0">
                <a:solidFill>
                  <a:srgbClr val="073C65"/>
                </a:solidFill>
              </a:rPr>
              <a:t>Nel 1904 lo psicologo STANLEY </a:t>
            </a:r>
          </a:p>
          <a:p>
            <a:r>
              <a:rPr lang="it-IT" sz="2200" dirty="0" smtClean="0">
                <a:solidFill>
                  <a:srgbClr val="073C65"/>
                </a:solidFill>
              </a:rPr>
              <a:t>HALL pubblicò il primo </a:t>
            </a:r>
            <a:r>
              <a:rPr lang="it-IT" sz="2200" dirty="0">
                <a:solidFill>
                  <a:srgbClr val="073C65"/>
                </a:solidFill>
              </a:rPr>
              <a:t>libro </a:t>
            </a:r>
            <a:r>
              <a:rPr lang="it-IT" sz="2200" dirty="0" smtClean="0">
                <a:solidFill>
                  <a:srgbClr val="073C65"/>
                </a:solidFill>
              </a:rPr>
              <a:t>sul </a:t>
            </a:r>
          </a:p>
          <a:p>
            <a:r>
              <a:rPr lang="it-IT" sz="2200" dirty="0">
                <a:solidFill>
                  <a:srgbClr val="073C65"/>
                </a:solidFill>
              </a:rPr>
              <a:t>t</a:t>
            </a:r>
            <a:r>
              <a:rPr lang="it-IT" sz="2200" dirty="0" smtClean="0">
                <a:solidFill>
                  <a:srgbClr val="073C65"/>
                </a:solidFill>
              </a:rPr>
              <a:t>ema. Nel descriverla fece ricorso al </a:t>
            </a:r>
          </a:p>
          <a:p>
            <a:r>
              <a:rPr lang="it-IT" sz="2200" dirty="0">
                <a:solidFill>
                  <a:srgbClr val="073C65"/>
                </a:solidFill>
              </a:rPr>
              <a:t>c</a:t>
            </a:r>
            <a:r>
              <a:rPr lang="it-IT" sz="2200" dirty="0" smtClean="0">
                <a:solidFill>
                  <a:srgbClr val="073C65"/>
                </a:solidFill>
              </a:rPr>
              <a:t>oncetto romantico di periodo </a:t>
            </a:r>
          </a:p>
          <a:p>
            <a:r>
              <a:rPr lang="it-IT" sz="2200" dirty="0" smtClean="0">
                <a:solidFill>
                  <a:srgbClr val="073C65"/>
                </a:solidFill>
              </a:rPr>
              <a:t>tumultuoso</a:t>
            </a:r>
            <a:r>
              <a:rPr lang="it-IT" sz="2200" dirty="0">
                <a:solidFill>
                  <a:srgbClr val="073C65"/>
                </a:solidFill>
              </a:rPr>
              <a:t>, </a:t>
            </a:r>
            <a:r>
              <a:rPr lang="it-IT" sz="2200" dirty="0" smtClean="0">
                <a:solidFill>
                  <a:srgbClr val="073C65"/>
                </a:solidFill>
              </a:rPr>
              <a:t>denso di conflitti e </a:t>
            </a:r>
          </a:p>
          <a:p>
            <a:r>
              <a:rPr lang="it-IT" sz="2200" dirty="0">
                <a:solidFill>
                  <a:srgbClr val="073C65"/>
                </a:solidFill>
              </a:rPr>
              <a:t>d</a:t>
            </a:r>
            <a:r>
              <a:rPr lang="it-IT" sz="2200" dirty="0" smtClean="0">
                <a:solidFill>
                  <a:srgbClr val="073C65"/>
                </a:solidFill>
              </a:rPr>
              <a:t>i instabilità</a:t>
            </a:r>
            <a:r>
              <a:rPr lang="it-IT" sz="2200" dirty="0">
                <a:solidFill>
                  <a:srgbClr val="073C65"/>
                </a:solidFill>
              </a:rPr>
              <a:t>, </a:t>
            </a:r>
            <a:r>
              <a:rPr lang="it-IT" sz="2200" dirty="0" smtClean="0">
                <a:solidFill>
                  <a:srgbClr val="073C65"/>
                </a:solidFill>
              </a:rPr>
              <a:t>esattamente come </a:t>
            </a:r>
          </a:p>
          <a:p>
            <a:r>
              <a:rPr lang="it-IT" sz="2200" dirty="0">
                <a:solidFill>
                  <a:srgbClr val="073C65"/>
                </a:solidFill>
              </a:rPr>
              <a:t>a</a:t>
            </a:r>
            <a:r>
              <a:rPr lang="it-IT" sz="2200" dirty="0" smtClean="0">
                <a:solidFill>
                  <a:srgbClr val="073C65"/>
                </a:solidFill>
              </a:rPr>
              <a:t>ccade nelle ere che precedono</a:t>
            </a:r>
          </a:p>
          <a:p>
            <a:r>
              <a:rPr lang="it-IT" sz="2200" dirty="0" smtClean="0">
                <a:solidFill>
                  <a:srgbClr val="073C65"/>
                </a:solidFill>
              </a:rPr>
              <a:t>la civilizzazione.</a:t>
            </a:r>
            <a:endParaRPr lang="it-IT" sz="2200" dirty="0">
              <a:solidFill>
                <a:srgbClr val="073C65"/>
              </a:solidFill>
            </a:endParaRPr>
          </a:p>
          <a:p>
            <a:endParaRPr lang="it-IT" dirty="0">
              <a:solidFill>
                <a:srgbClr val="073C65"/>
              </a:solidFill>
            </a:endParaRPr>
          </a:p>
        </p:txBody>
      </p:sp>
      <p:pic>
        <p:nvPicPr>
          <p:cNvPr id="5" name="Immagine 4" descr="459px-Evelyn_Nesbit_12056u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741" y="1820261"/>
            <a:ext cx="3799415" cy="4958278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5164665" y="825500"/>
            <a:ext cx="2980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rgbClr val="073C65"/>
                </a:solidFill>
              </a:rPr>
              <a:t>adolescenza</a:t>
            </a:r>
            <a:endParaRPr lang="it-IT" sz="4000" dirty="0">
              <a:solidFill>
                <a:srgbClr val="073C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370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magine correlata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 bwMode="auto">
          <a:xfrm>
            <a:off x="0" y="-933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>
            <a:off x="0" y="2170837"/>
            <a:ext cx="8180573" cy="4893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100" b="1" dirty="0" smtClean="0">
                <a:solidFill>
                  <a:schemeClr val="accent3">
                    <a:lumMod val="50000"/>
                  </a:schemeClr>
                </a:solidFill>
              </a:rPr>
              <a:t>MARGARET MEAD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definì</a:t>
            </a:r>
          </a:p>
          <a:p>
            <a:pPr algn="just"/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l</a:t>
            </a:r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’adolescenza come l’epoca </a:t>
            </a:r>
          </a:p>
          <a:p>
            <a:pPr algn="just"/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dell’idealismo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della rivolta 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contro </a:t>
            </a:r>
            <a:endParaRPr lang="it-IT" sz="21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l’autorità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dei conflitti inevitabili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. </a:t>
            </a:r>
            <a:endParaRPr lang="it-IT" sz="21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Secondo lei: non 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è un </a:t>
            </a:r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fenomeno  </a:t>
            </a:r>
          </a:p>
          <a:p>
            <a:pPr algn="just"/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universale (non esiste tra 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gli </a:t>
            </a:r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abitanti</a:t>
            </a:r>
          </a:p>
          <a:p>
            <a:pPr algn="just"/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di Samoa); più 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la società è </a:t>
            </a:r>
            <a:endParaRPr lang="it-IT" sz="21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complessa più l’adolescenza è 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lunga e </a:t>
            </a:r>
            <a:endParaRPr lang="it-IT" sz="21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carica di contraddizioni.</a:t>
            </a:r>
          </a:p>
          <a:p>
            <a:endParaRPr lang="it-IT" sz="21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it-IT" sz="2100" b="1" dirty="0" smtClean="0">
                <a:solidFill>
                  <a:schemeClr val="accent3">
                    <a:lumMod val="50000"/>
                  </a:schemeClr>
                </a:solidFill>
              </a:rPr>
              <a:t>HUERRE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segnala come la sua durata </a:t>
            </a:r>
          </a:p>
          <a:p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varia 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secondo </a:t>
            </a:r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le culture 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e </a:t>
            </a:r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risponde ad 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un periodo </a:t>
            </a:r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prolungato di subordinazione, </a:t>
            </a:r>
            <a:r>
              <a:rPr lang="it-IT" sz="2100" dirty="0">
                <a:solidFill>
                  <a:schemeClr val="accent3">
                    <a:lumMod val="50000"/>
                  </a:schemeClr>
                </a:solidFill>
              </a:rPr>
              <a:t>creato per favorire le esigenze della classe dominante </a:t>
            </a:r>
            <a:r>
              <a:rPr lang="it-IT" sz="2100" dirty="0" smtClean="0">
                <a:solidFill>
                  <a:schemeClr val="accent3">
                    <a:lumMod val="50000"/>
                  </a:schemeClr>
                </a:solidFill>
              </a:rPr>
              <a:t>adulta. </a:t>
            </a:r>
            <a:endParaRPr lang="it-IT" sz="21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it-IT" dirty="0">
              <a:solidFill>
                <a:srgbClr val="073C65"/>
              </a:solidFill>
            </a:endParaRPr>
          </a:p>
        </p:txBody>
      </p:sp>
      <p:pic>
        <p:nvPicPr>
          <p:cNvPr id="2" name="Immagine 1" descr="idealism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0" y="237782"/>
            <a:ext cx="44450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370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lica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Elica.thmx</Template>
  <TotalTime>2865</TotalTime>
  <Words>1319</Words>
  <Application>Microsoft Macintosh PowerPoint</Application>
  <PresentationFormat>Presentazione su schermo (4:3)</PresentationFormat>
  <Paragraphs>250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39" baseType="lpstr">
      <vt:lpstr>Elica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Rodolfo Rabboni</dc:creator>
  <cp:lastModifiedBy>Rodolfo Rabboni</cp:lastModifiedBy>
  <cp:revision>118</cp:revision>
  <dcterms:created xsi:type="dcterms:W3CDTF">2019-05-13T10:05:19Z</dcterms:created>
  <dcterms:modified xsi:type="dcterms:W3CDTF">2019-06-02T16:18:48Z</dcterms:modified>
</cp:coreProperties>
</file>